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6"/>
  </p:sldMasterIdLst>
  <p:notesMasterIdLst>
    <p:notesMasterId r:id="rId11"/>
  </p:notesMasterIdLst>
  <p:handoutMasterIdLst>
    <p:handoutMasterId r:id="rId12"/>
  </p:handoutMasterIdLst>
  <p:sldIdLst>
    <p:sldId id="966" r:id="rId7"/>
    <p:sldId id="1235" r:id="rId8"/>
    <p:sldId id="1272" r:id="rId9"/>
    <p:sldId id="1273" r:id="rId10"/>
  </p:sldIdLst>
  <p:sldSz cx="12192000" cy="6858000"/>
  <p:notesSz cx="7010400" cy="9236075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 userDrawn="1">
          <p15:clr>
            <a:srgbClr val="A4A3A4"/>
          </p15:clr>
        </p15:guide>
        <p15:guide id="2" pos="17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  <p:cmAuthor id="1" name="Giacomo Gibilisco" initials="GG" lastIdx="1" clrIdx="1">
    <p:extLst>
      <p:ext uri="{19B8F6BF-5375-455C-9EA6-DF929625EA0E}">
        <p15:presenceInfo xmlns:p15="http://schemas.microsoft.com/office/powerpoint/2012/main" userId="Giacomo Gibilisc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222B"/>
    <a:srgbClr val="CCECFF"/>
    <a:srgbClr val="0066FF"/>
    <a:srgbClr val="58595B"/>
    <a:srgbClr val="919397"/>
    <a:srgbClr val="69B24B"/>
    <a:srgbClr val="B0232C"/>
    <a:srgbClr val="1785B8"/>
    <a:srgbClr val="F0A9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8803" autoAdjust="0"/>
  </p:normalViewPr>
  <p:slideViewPr>
    <p:cSldViewPr snapToGrid="0">
      <p:cViewPr varScale="1">
        <p:scale>
          <a:sx n="125" d="100"/>
          <a:sy n="125" d="100"/>
        </p:scale>
        <p:origin x="132" y="150"/>
      </p:cViewPr>
      <p:guideLst>
        <p:guide orient="horz" pos="2465"/>
        <p:guide pos="17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4/29/2025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4/29/2025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3738"/>
            <a:ext cx="61595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2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20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053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629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621" y="163513"/>
            <a:ext cx="1103085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0621" y="1508133"/>
            <a:ext cx="1103085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@@TI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76312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80475" y="161925"/>
            <a:ext cx="8287899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0476" y="1508126"/>
            <a:ext cx="11033064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11111671" y="158750"/>
            <a:ext cx="548227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777" smtClean="0">
                <a:solidFill>
                  <a:srgbClr val="000000"/>
                </a:solidFill>
              </a:rPr>
              <a:pPr algn="r" eaLnBrk="1" hangingPunct="1">
                <a:defRPr/>
              </a:pPr>
              <a:t>‹N°›</a:t>
            </a:fld>
            <a:endParaRPr lang="en-US" sz="1777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777" dirty="0"/>
          </a:p>
        </p:txBody>
      </p:sp>
      <p:sp>
        <p:nvSpPr>
          <p:cNvPr id="3" name="MSIPCMContentMarking" descr="{&quot;HashCode&quot;:1354505995,&quot;Placement&quot;:&quot;Footer&quot;,&quot;Top&quot;:519.343,&quot;Left&quot;:432.3481,&quot;SlideWidth&quot;:960,&quot;SlideHeight&quot;:540}"/>
          <p:cNvSpPr txBox="1"/>
          <p:nvPr userDrawn="1"/>
        </p:nvSpPr>
        <p:spPr>
          <a:xfrm>
            <a:off x="5490821" y="6595656"/>
            <a:ext cx="121035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</a:rPr>
              <a:t>Company Internal</a:t>
            </a:r>
            <a:endParaRPr lang="it-IT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4" r:id="rId4"/>
    <p:sldLayoutId id="2147484415" r:id="rId5"/>
    <p:sldLayoutId id="2147484470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777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5pPr>
      <a:lvl6pPr marL="580461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6pPr>
      <a:lvl7pPr marL="1160922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7pPr>
      <a:lvl8pPr marL="1741383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8pPr>
      <a:lvl9pPr marL="2321844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9pPr>
    </p:titleStyle>
    <p:bodyStyle>
      <a:lvl1pPr marL="435346" indent="-435346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580461" indent="-290231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2pPr>
      <a:lvl3pPr marL="1160922" indent="-290231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3pPr>
      <a:lvl4pPr marL="1747430" indent="-294262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4pPr>
      <a:lvl5pPr marL="2614091" indent="-292247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5pPr>
      <a:lvl6pPr marL="3192536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6pPr>
      <a:lvl7pPr marL="3772997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7pPr>
      <a:lvl8pPr marL="4353458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8pPr>
      <a:lvl9pPr marL="4933920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1pPr>
      <a:lvl2pPr marL="580461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2pPr>
      <a:lvl3pPr marL="1160922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3pPr>
      <a:lvl4pPr marL="1741383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4pPr>
      <a:lvl5pPr marL="2321844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5pPr>
      <a:lvl6pPr marL="2902306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6pPr>
      <a:lvl7pPr marL="3482767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7pPr>
      <a:lvl8pPr marL="4063228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8pPr>
      <a:lvl9pPr marL="4643689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-924566"/>
          <a:ext cx="201554" cy="201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2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924566"/>
                        <a:ext cx="201554" cy="201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8401434" y="5800856"/>
            <a:ext cx="2862254" cy="1117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777" dirty="0">
                <a:solidFill>
                  <a:srgbClr val="4D4D4D"/>
                </a:solidFill>
                <a:cs typeface="Arial" pitchFamily="34" charset="0"/>
              </a:rPr>
              <a:t>IAM 2025</a:t>
            </a:r>
          </a:p>
          <a:p>
            <a:pPr algn="r">
              <a:defRPr/>
            </a:pPr>
            <a:endParaRPr lang="en-US" sz="1777" dirty="0">
              <a:solidFill>
                <a:srgbClr val="4D4D4D"/>
              </a:solidFill>
              <a:cs typeface="Arial" pitchFamily="34" charset="0"/>
            </a:endParaRPr>
          </a:p>
        </p:txBody>
      </p:sp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" y="1332839"/>
            <a:ext cx="6016387" cy="19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44195" y="4272797"/>
            <a:ext cx="11490451" cy="113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225735">
              <a:defRPr/>
            </a:pPr>
            <a:r>
              <a:rPr lang="en-US" sz="1841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CIP RMPIG 2025-02 Clarification of IP44 definition in IMPS</a:t>
            </a:r>
          </a:p>
          <a:p>
            <a:pPr marL="225735">
              <a:defRPr/>
            </a:pPr>
            <a:r>
              <a:rPr lang="en-US" sz="1841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Presented by: F. Reynaud (Airbus Helicopters)</a:t>
            </a:r>
          </a:p>
        </p:txBody>
      </p:sp>
      <p:sp>
        <p:nvSpPr>
          <p:cNvPr id="3" name="hcSlide711Header" descr=" ">
            <a:extLst>
              <a:ext uri="{FF2B5EF4-FFF2-40B4-BE49-F238E27FC236}">
                <a16:creationId xmlns:a16="http://schemas.microsoft.com/office/drawing/2014/main" id="{3CAE32A6-CE3B-40B3-9EB8-D102F3B6E9EA}"/>
              </a:ext>
            </a:extLst>
          </p:cNvPr>
          <p:cNvSpPr txBox="1"/>
          <p:nvPr/>
        </p:nvSpPr>
        <p:spPr>
          <a:xfrm>
            <a:off x="5981700" y="0"/>
            <a:ext cx="213520" cy="312563"/>
          </a:xfrm>
          <a:prstGeom prst="rect">
            <a:avLst/>
          </a:prstGeom>
          <a:solidFill>
            <a:srgbClr val="FFFFFF"/>
          </a:solidFill>
        </p:spPr>
        <p:txBody>
          <a:bodyPr vert="horz" wrap="none" tIns="90000" bIns="90000" rtlCol="0">
            <a:spAutoFit/>
          </a:bodyPr>
          <a:lstStyle/>
          <a:p>
            <a:pPr algn="ctr"/>
            <a:r>
              <a:rPr lang="fr-FR" sz="850">
                <a:solidFill>
                  <a:srgbClr val="000000"/>
                </a:solidFill>
                <a:latin typeface="Microsoft Sans Serif" panose="020B0604020202020204" pitchFamily="34" charset="0"/>
              </a:rPr>
              <a:t> </a:t>
            </a:r>
            <a:endParaRPr lang="fr-FR" sz="850" dirty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499854" y="546179"/>
            <a:ext cx="11190277" cy="2015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854" y="6143205"/>
            <a:ext cx="11206401" cy="2015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3" y="6195602"/>
            <a:ext cx="2024217" cy="64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0" y="1009030"/>
            <a:ext cx="11139889" cy="52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762"/>
              </a:spcBef>
              <a:buFont typeface="Arial" pitchFamily="34" charset="0"/>
              <a:buChar char="•"/>
            </a:pPr>
            <a:endParaRPr lang="en-US" sz="1904" dirty="0"/>
          </a:p>
          <a:p>
            <a:pPr marL="507903" lvl="1" indent="0" eaLnBrk="1" hangingPunct="1"/>
            <a:endParaRPr lang="en-US" sz="1904" dirty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2027" y="-159675"/>
            <a:ext cx="11202370" cy="95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158" b="1" dirty="0"/>
              <a:t>Clarification of IP44 definition in IMPS</a:t>
            </a:r>
          </a:p>
          <a:p>
            <a:pPr eaLnBrk="1" hangingPunct="1"/>
            <a:endParaRPr lang="en-US" sz="2158" dirty="0">
              <a:solidFill>
                <a:schemeClr val="accent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7366" y="636020"/>
            <a:ext cx="1137525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1/ Issue: </a:t>
            </a: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IP44 guideline is defined as not exhaustive in IMPS and shall be utilized as the basis for OEM procedure.</a:t>
            </a:r>
          </a:p>
          <a:p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definition leaves a room open for interpretation of what can be used in addition to this guideline.</a:t>
            </a:r>
          </a:p>
          <a:p>
            <a:endParaRPr lang="en-US" dirty="0"/>
          </a:p>
          <a:p>
            <a:pPr algn="just"/>
            <a:r>
              <a:rPr lang="en-US" b="1" u="sng" dirty="0"/>
              <a:t>2/ Problem: </a:t>
            </a:r>
          </a:p>
          <a:p>
            <a:pPr algn="just"/>
            <a:endParaRPr lang="en-US" b="1" u="sng" dirty="0"/>
          </a:p>
          <a:p>
            <a:pPr algn="just"/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IP44 Guidelines allows complementary Data / Analysis to be used in addition to standard analysis.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following examples illustrates what OEM needs to manage: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5346" indent="-435346" algn="just">
              <a:buFont typeface="Times New Roman" panose="02020603050405020304" pitchFamily="18" charset="0"/>
              <a:buChar char="-"/>
            </a:pP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Data collected from operators can be not enough accurate to allow OEM to assess significance of findings. In that case, OEM can provide additional Data/Analysis to assess significance of findings.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80461" algn="just"/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5346" indent="-435346">
              <a:buFont typeface="Times New Roman" panose="02020603050405020304" pitchFamily="18" charset="0"/>
              <a:buChar char="-"/>
            </a:pP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Sample representativeness could be more difficult to reach on Rotorcraft due to Fleet size and yearly flight rates. In that case, OEM can propose to perform deep investigations with a reduced size of the sample compensated by improving the quality of reports done for each task application (example: investigation performed by OEM to ensure that level of damages is at expected level to extend the interval). </a:t>
            </a:r>
            <a:br>
              <a:rPr lang="fr-FR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this case, OEM must guarantee a level of safety management equivalent to the statistical approach. Representativeness of sample must be managed and be conservative (Missions, Geographical environments, …)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80461"/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complementary data/analysis (e.g. accurate investigation results, significance of findings assessment, test results) should be implemented in addition to IP44 requirements and must not replace them.</a:t>
            </a:r>
            <a:endParaRPr lang="fr-FR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48305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499854" y="546179"/>
            <a:ext cx="11190277" cy="2015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854" y="6143205"/>
            <a:ext cx="11206401" cy="2015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3" y="6195602"/>
            <a:ext cx="2024217" cy="64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0" y="1498702"/>
            <a:ext cx="11139889" cy="52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762"/>
              </a:spcBef>
              <a:buFont typeface="Arial" pitchFamily="34" charset="0"/>
              <a:buChar char="•"/>
            </a:pPr>
            <a:endParaRPr lang="en-US" sz="1904" dirty="0"/>
          </a:p>
          <a:p>
            <a:pPr marL="507903" lvl="1" indent="0" eaLnBrk="1" hangingPunct="1"/>
            <a:endParaRPr lang="en-US" sz="1904" dirty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2027" y="-159675"/>
            <a:ext cx="11202370" cy="95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158" b="1" dirty="0"/>
              <a:t>Clarification of IP44 definition in IMPS</a:t>
            </a:r>
          </a:p>
          <a:p>
            <a:pPr eaLnBrk="1" hangingPunct="1"/>
            <a:endParaRPr lang="en-US" sz="2158" dirty="0">
              <a:solidFill>
                <a:schemeClr val="accent2"/>
              </a:solidFill>
            </a:endParaRPr>
          </a:p>
        </p:txBody>
      </p:sp>
      <p:sp>
        <p:nvSpPr>
          <p:cNvPr id="9" name="ZoneTexte 4">
            <a:extLst>
              <a:ext uri="{FF2B5EF4-FFF2-40B4-BE49-F238E27FC236}">
                <a16:creationId xmlns:a16="http://schemas.microsoft.com/office/drawing/2014/main" id="{5B3657A1-5AE8-4505-959F-537EC3851372}"/>
              </a:ext>
            </a:extLst>
          </p:cNvPr>
          <p:cNvSpPr txBox="1"/>
          <p:nvPr/>
        </p:nvSpPr>
        <p:spPr>
          <a:xfrm>
            <a:off x="237361" y="1254048"/>
            <a:ext cx="117152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3/ Recommendation</a:t>
            </a:r>
          </a:p>
          <a:p>
            <a:endParaRPr lang="en-US" dirty="0"/>
          </a:p>
          <a:p>
            <a:pPr algn="just"/>
            <a:r>
              <a:rPr lang="en-US" b="1" dirty="0"/>
              <a:t>IMPS definition: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While this guidance is not intended to be exhaustive, it shall be utilized as the basis for a Policy and Procedures Handbook (PPH) procedure when the OEM/TCH, MRB, and ISC wish to proceed with evolution / optimization regarding the MRBR process. </a:t>
            </a:r>
          </a:p>
          <a:p>
            <a:pPr algn="just"/>
            <a:endParaRPr lang="en-US" dirty="0"/>
          </a:p>
          <a:p>
            <a:pPr algn="just"/>
            <a:r>
              <a:rPr lang="en-US" b="1" dirty="0"/>
              <a:t>Industry understanding: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complete analysis, additional data may be used to support the substantiation, as far as their use is described and approved in a PPH.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019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499854" y="546179"/>
            <a:ext cx="11190277" cy="2015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854" y="6143205"/>
            <a:ext cx="11206401" cy="2015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3" y="6195602"/>
            <a:ext cx="2024217" cy="64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0" y="1009030"/>
            <a:ext cx="11139889" cy="52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762"/>
              </a:spcBef>
              <a:buFont typeface="Arial" pitchFamily="34" charset="0"/>
              <a:buChar char="•"/>
            </a:pPr>
            <a:endParaRPr lang="en-US" sz="1904" dirty="0"/>
          </a:p>
          <a:p>
            <a:pPr marL="507903" lvl="1" indent="0" eaLnBrk="1" hangingPunct="1"/>
            <a:endParaRPr lang="en-US" sz="1904" dirty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2027" y="-159675"/>
            <a:ext cx="11202370" cy="95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z="2158" dirty="0">
              <a:solidFill>
                <a:schemeClr val="accent2"/>
              </a:solidFill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5135" y="1039176"/>
            <a:ext cx="11404985" cy="514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5586" b="1" dirty="0"/>
              <a:t>THANK YOU</a:t>
            </a:r>
          </a:p>
          <a:p>
            <a:pPr algn="ctr" eaLnBrk="1" hangingPunct="1"/>
            <a:endParaRPr lang="en-US" sz="5586" b="1" dirty="0"/>
          </a:p>
          <a:p>
            <a:pPr algn="ctr" eaLnBrk="1" hangingPunct="1"/>
            <a:endParaRPr lang="en-US" sz="5078" b="1" dirty="0"/>
          </a:p>
          <a:p>
            <a:pPr algn="ctr" eaLnBrk="1" hangingPunct="1"/>
            <a:endParaRPr lang="en-US" sz="5078" b="1" dirty="0"/>
          </a:p>
          <a:p>
            <a:pPr algn="ctr" eaLnBrk="1" hangingPunct="1"/>
            <a:endParaRPr lang="en-US" sz="5078" b="1" dirty="0"/>
          </a:p>
        </p:txBody>
      </p:sp>
    </p:spTree>
    <p:extLst>
      <p:ext uri="{BB962C8B-B14F-4D97-AF65-F5344CB8AC3E}">
        <p14:creationId xmlns:p14="http://schemas.microsoft.com/office/powerpoint/2010/main" val="98895331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d923f5dc-91e2-4b9c-bb38-172f0127077e" xsi:nil="true"/>
    <IndustryMemberTopicArea xmlns="86499063-6a44-4f12-b87d-aa7613917650" xsi:nil="true"/>
    <Issue xmlns="86499063-6a44-4f12-b87d-aa761391765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titus xmlns="http://schemas.titus.com/TitusProperties/">
  <TitusGUID xmlns="">65cdaba3-c90c-433d-83f5-ca08d5507654</TitusGUID>
  <TitusMetadata xmlns="">eyJucyI6Imh0dHA6XC9cL3d3dy50aXR1cy5jb21cL25zXC9BaXJidXNIZWxpY29wdGVycyIsInByb3BzIjpbeyJuIjoiRFAiLCJ2YWxzIjpbeyJ2YWx1ZSI6Ik5CUEQifV19LHsibiI6IkVDMSIsInZhbHMiOlt7InZhbHVlIjoiTlQifV19LHsibiI6IlRDMSIsInZhbHMiOltdfSx7Im4iOiJSQzEiLCJ2YWxzIjpbXX0seyJuIjoiUk4xIiwidmFscyI6W119LHsibiI6IkRWUERFQ29tbW9uRUMiLCJ2YWxzIjpbXX0seyJuIjoiRFZQRVNDb21tb25FQyIsInZhbHMiOltdfSx7Im4iOiJEVlBHQkNvbW1vbkVDIiwidmFscyI6W119LHsibiI6IkRWUE1MQU1BRFUiLCJ2YWxzIjpbXX0seyJuIjoiRFZQQ0NDb21tb25FQyIsInZhbHMiOltdfSx7Im4iOiJEVlBGRU9yZGVyRUMiLCJ2YWxzIjpbXX0seyJuIjoiTEFOMSIsInZhbHMiOltdfSx7Im4iOiJFQzIiLCJ2YWxzIjpbeyJ2YWx1ZSI6Ik5UIn1dfSx7Im4iOiJSQzIiLCJ2YWxzIjpbXX0seyJuIjoiVVNDIiwidmFscyI6W119LHsibiI6IlRDMiIsInZhbHMiOltdfSx7Im4iOiJSTjIiLCJ2YWxzIjpbXX0seyJuIjoiRFZQRUFSIiwidmFscyI6W119LHsibiI6IkRWUElUQVIiLCJ2YWxzIjpbXX0seyJuIjoiUk5FQVI5OSIsInZhbHMiOltdfSx7Im4iOiJDUiIsInZhbHMiOltdfSx7Im4iOiJMQU4yIiwidmFscyI6W119LHsibiI6Ik5TSiIsInZhbHMiOlt7InZhbHVlIjoiTkEifV19LHsibiI6Ik5TIiwidmFscyI6W119LHsibiI6IkNDIiwidmFscyI6W3sidmFsdWUiOiJOQSJ9XX0seyJuIjoiQ0NDIiwidmFscyI6W119LHsibiI6IkJQRCIsInZhbHMiOlt7InZhbHVlIjoiQiJ9XX0seyJuIjoiVk0iLCJ2YWxzIjpbeyJ2YWx1ZSI6Ik4ifV19LHsibiI6IlZNUiIsInZhbHMiOltdfV19</TitusMetadata>
</titu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D1CA213EDB40A5B51F4745D6213F" ma:contentTypeVersion="25" ma:contentTypeDescription="Create a new document." ma:contentTypeScope="" ma:versionID="b4724b26c9b644f16780a40d2ac4fdb5">
  <xsd:schema xmlns:xsd="http://www.w3.org/2001/XMLSchema" xmlns:p="http://schemas.microsoft.com/office/2006/metadata/properties" xmlns:ns2="86499063-6a44-4f12-b87d-aa7613917650" xmlns:ns3="d923f5dc-91e2-4b9c-bb38-172f0127077e" targetNamespace="http://schemas.microsoft.com/office/2006/metadata/properties" ma:root="true" ma:fieldsID="ca91c9824ffbb66baef2287beae41b99" ns2:_="" ns3:_="">
    <xsd:import namespace="86499063-6a44-4f12-b87d-aa7613917650"/>
    <xsd:import namespace="d923f5dc-91e2-4b9c-bb38-172f0127077e"/>
    <xsd:element name="properties">
      <xsd:complexType>
        <xsd:sequence>
          <xsd:element name="documentManagement">
            <xsd:complexType>
              <xsd:all>
                <xsd:element ref="ns2:Issue" minOccurs="0"/>
                <xsd:element ref="ns2:IndustryMemberTopicArea" minOccurs="0"/>
                <xsd:element ref="ns3:Statu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6499063-6a44-4f12-b87d-aa7613917650" elementFormDefault="qualified">
    <xsd:import namespace="http://schemas.microsoft.com/office/2006/documentManagement/types"/>
    <xsd:element name="Issue" ma:index="2" nillable="true" ma:displayName="Issue" ma:list="{8846C7CB-E667-4CCB-840B-68F118F2A0CC}" ma:internalName="Issue" ma:showField="Title" ma:web="86499063-6a44-4f12-b87d-aa7613917650">
      <xsd:simpleType>
        <xsd:restriction base="dms:Lookup"/>
      </xsd:simpleType>
    </xsd:element>
    <xsd:element name="IndustryMemberTopicArea" ma:index="3" nillable="true" ma:displayName="IndustryMemberTopicArea" ma:format="Dropdown" ma:internalName="IndustryMemberTopicArea">
      <xsd:simpleType>
        <xsd:restriction base="dms:Choice">
          <xsd:enumeration value="Economics"/>
          <xsd:enumeration value="Energy"/>
          <xsd:enumeration value="Air Traffic Control"/>
          <xsd:enumeration value="Engineering &amp; Maintenance"/>
          <xsd:enumeration value="Events"/>
          <xsd:enumeration value="Legislative Issues"/>
          <xsd:enumeration value="Special Topics"/>
        </xsd:restriction>
      </xsd:simpleType>
    </xsd:element>
  </xsd:schema>
  <xsd:schema xmlns:xsd="http://www.w3.org/2001/XMLSchema" xmlns:dms="http://schemas.microsoft.com/office/2006/documentManagement/types" targetNamespace="d923f5dc-91e2-4b9c-bb38-172f0127077e" elementFormDefault="qualified">
    <xsd:import namespace="http://schemas.microsoft.com/office/2006/documentManagement/types"/>
    <xsd:element name="Status" ma:index="11" nillable="true" ma:displayName="Status" ma:description="States whether the issue paper is Open or Closed" ma:format="RadioButtons" ma:internalName="Status">
      <xsd:simpleType>
        <xsd:union memberTypes="dms:Text">
          <xsd:simpleType>
            <xsd:restriction base="dms:Choice">
              <xsd:enumeration value="Open"/>
              <xsd:enumeration value="Closed"/>
              <xsd:enumeration value="N/A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5.xml><?xml version="1.0" encoding="utf-8"?>
<?mso-contentType ?>
<spe:Receivers xmlns:spe="http://schemas.microsoft.com/sharepoint/events">
  <Receiver>
    <Name>IndustryMemberEventHandler_ItemAdded</Name>
    <Type>10001</Type>
    <SequenceNumber>10000</SequenceNumber>
    <Assembly>ATA.EventHandlers, Version=1.0.0.0, Culture=neutral, PublicKeyToken=582b55e7502284d6</Assembly>
    <Class>ATA.EventHandlers.IndustryMemberEventHandler</Class>
    <Data/>
    <Filter/>
  </Receiver>
  <Receiver>
    <Name>IndustryMemberEventHandler_ItemUpdated</Name>
    <Type>10002</Type>
    <SequenceNumber>10000</SequenceNumber>
    <Assembly>ATA.EventHandlers, Version=1.0.0.0, Culture=neutral, PublicKeyToken=582b55e7502284d6</Assembly>
    <Class>ATA.EventHandlers.IndustryMemberEventHandler</Class>
    <Data/>
    <Filter/>
  </Receiver>
</spe:Receivers>
</file>

<file path=customXml/itemProps1.xml><?xml version="1.0" encoding="utf-8"?>
<ds:datastoreItem xmlns:ds="http://schemas.openxmlformats.org/officeDocument/2006/customXml" ds:itemID="{3AC2A6C4-2EB1-4717-B93C-5C3F0C26B1AC}">
  <ds:schemaRefs>
    <ds:schemaRef ds:uri="d923f5dc-91e2-4b9c-bb38-172f0127077e"/>
    <ds:schemaRef ds:uri="http://purl.org/dc/terms/"/>
    <ds:schemaRef ds:uri="86499063-6a44-4f12-b87d-aa7613917650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5F3045-CAF6-4AD1-BA43-BD5A9311807B}">
  <ds:schemaRefs>
    <ds:schemaRef ds:uri="http://schemas.titus.com/TitusProperties/"/>
    <ds:schemaRef ds:uri=""/>
  </ds:schemaRefs>
</ds:datastoreItem>
</file>

<file path=customXml/itemProps4.xml><?xml version="1.0" encoding="utf-8"?>
<ds:datastoreItem xmlns:ds="http://schemas.openxmlformats.org/officeDocument/2006/customXml" ds:itemID="{A7F6B03E-3280-4664-8705-A970CD97D2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499063-6a44-4f12-b87d-aa7613917650"/>
    <ds:schemaRef ds:uri="d923f5dc-91e2-4b9c-bb38-172f0127077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5.xml><?xml version="1.0" encoding="utf-8"?>
<ds:datastoreItem xmlns:ds="http://schemas.openxmlformats.org/officeDocument/2006/customXml" ds:itemID="{F58C58C5-7DCF-4013-9B95-4F61A3B63F6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0</TotalTime>
  <Words>379</Words>
  <Application>Microsoft Office PowerPoint</Application>
  <PresentationFormat>Grand écran</PresentationFormat>
  <Paragraphs>34</Paragraphs>
  <Slides>4</Slides>
  <Notes>4</Notes>
  <HiddenSlides>3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Lucida Grande</vt:lpstr>
      <vt:lpstr>Microsoft Sans Serif</vt:lpstr>
      <vt:lpstr>Times New Roman</vt:lpstr>
      <vt:lpstr>A4A PowerPoint Template</vt:lpstr>
      <vt:lpstr>think-cell Slide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Nouri, Hamid</dc:creator>
  <cp:lastModifiedBy>REYNAUD, Frederic</cp:lastModifiedBy>
  <cp:revision>255</cp:revision>
  <cp:lastPrinted>2019-02-25T20:11:02Z</cp:lastPrinted>
  <dcterms:created xsi:type="dcterms:W3CDTF">2013-11-25T14:04:21Z</dcterms:created>
  <dcterms:modified xsi:type="dcterms:W3CDTF">2025-04-29T09:06:14Z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0x010100FDEED1CA213EDB40A5B51F4745D6213F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MSIP_Label_b819f0ee-61d3-4495-a9fb-e48b2bab389f_Enabled">
    <vt:lpwstr>true</vt:lpwstr>
  </property>
  <property fmtid="{D5CDD505-2E9C-101B-9397-08002B2CF9AE}" pid="10" name="MSIP_Label_b819f0ee-61d3-4495-a9fb-e48b2bab389f_SetDate">
    <vt:lpwstr>2024-04-03T12:56:51Z</vt:lpwstr>
  </property>
  <property fmtid="{D5CDD505-2E9C-101B-9397-08002B2CF9AE}" pid="11" name="MSIP_Label_b819f0ee-61d3-4495-a9fb-e48b2bab389f_Method">
    <vt:lpwstr>Privileged</vt:lpwstr>
  </property>
  <property fmtid="{D5CDD505-2E9C-101B-9397-08002B2CF9AE}" pid="12" name="MSIP_Label_b819f0ee-61d3-4495-a9fb-e48b2bab389f_Name">
    <vt:lpwstr>b819f0ee-61d3-4495-a9fb-e48b2bab389f</vt:lpwstr>
  </property>
  <property fmtid="{D5CDD505-2E9C-101B-9397-08002B2CF9AE}" pid="13" name="MSIP_Label_b819f0ee-61d3-4495-a9fb-e48b2bab389f_SiteId">
    <vt:lpwstr>31ae1cef-2393-4eb1-8962-4e4bbfccd663</vt:lpwstr>
  </property>
  <property fmtid="{D5CDD505-2E9C-101B-9397-08002B2CF9AE}" pid="14" name="MSIP_Label_b819f0ee-61d3-4495-a9fb-e48b2bab389f_ActionId">
    <vt:lpwstr>bae98966-52a2-469e-95a9-1eaf93f02b3f</vt:lpwstr>
  </property>
  <property fmtid="{D5CDD505-2E9C-101B-9397-08002B2CF9AE}" pid="15" name="MSIP_Label_b819f0ee-61d3-4495-a9fb-e48b2bab389f_ContentBits">
    <vt:lpwstr>2</vt:lpwstr>
  </property>
  <property fmtid="{D5CDD505-2E9C-101B-9397-08002B2CF9AE}" pid="16" name="TitusGUID">
    <vt:lpwstr>65cdaba3-c90c-433d-83f5-ca08d5507654</vt:lpwstr>
  </property>
  <property fmtid="{D5CDD505-2E9C-101B-9397-08002B2CF9AE}" pid="17" name="ClassificationUserID">
    <vt:lpwstr>a866601</vt:lpwstr>
  </property>
  <property fmtid="{D5CDD505-2E9C-101B-9397-08002B2CF9AE}" pid="18" name="ClassificationUTCDatestamp">
    <vt:lpwstr>2025-03-04T08:13:15.0582445Z</vt:lpwstr>
  </property>
  <property fmtid="{D5CDD505-2E9C-101B-9397-08002B2CF9AE}" pid="19" name="Taxonomy Reference">
    <vt:lpwstr>AH v3.6 -  M1943_Appendix C_4</vt:lpwstr>
  </property>
  <property fmtid="{D5CDD505-2E9C-101B-9397-08002B2CF9AE}" pid="20" name="e-tag">
    <vt:lpwstr>XXPCA|||||XXCCA</vt:lpwstr>
  </property>
  <property fmtid="{D5CDD505-2E9C-101B-9397-08002B2CF9AE}" pid="21" name="DataSensitivity">
    <vt:lpwstr>Not or Basic Personal Data|||||Not Applicable</vt:lpwstr>
  </property>
  <property fmtid="{D5CDD505-2E9C-101B-9397-08002B2CF9AE}" pid="22" name="TVM">
    <vt:lpwstr>N</vt:lpwstr>
  </property>
  <property fmtid="{D5CDD505-2E9C-101B-9397-08002B2CF9AE}" pid="23" name="TempHistorization">
    <vt:lpwstr>,|||||||||||a866601|2025-03-04T08:13:15.4120549Z</vt:lpwstr>
  </property>
  <property fmtid="{D5CDD505-2E9C-101B-9397-08002B2CF9AE}" pid="24" name="Historization">
    <vt:lpwstr>EC_Rationale|EC_National_Country|EC_EX_Country|EC_NationalRegulationTag|EC_EXRegulationTagEAR|EC_EXRegulationTagITAR|DECommonECClassificationCode|ESCommonECClassificationCode|FRMLAMADUClassificationCode|GBCommonECClassificationCode|ECCClassificationCode1|ClassificationCodeEAR|ClassificationCodeITAR|User_Id|UTCDateStamp],,|||||||||||a866601|2025-03-04T08:13:15.6674520Z</vt:lpwstr>
  </property>
  <property fmtid="{D5CDD505-2E9C-101B-9397-08002B2CF9AE}" pid="25" name="DP">
    <vt:lpwstr>NBPD</vt:lpwstr>
  </property>
  <property fmtid="{D5CDD505-2E9C-101B-9397-08002B2CF9AE}" pid="26" name="EC1">
    <vt:lpwstr>NT</vt:lpwstr>
  </property>
  <property fmtid="{D5CDD505-2E9C-101B-9397-08002B2CF9AE}" pid="27" name="EC2">
    <vt:lpwstr>NT</vt:lpwstr>
  </property>
  <property fmtid="{D5CDD505-2E9C-101B-9397-08002B2CF9AE}" pid="28" name="NSJ">
    <vt:lpwstr>NA</vt:lpwstr>
  </property>
  <property fmtid="{D5CDD505-2E9C-101B-9397-08002B2CF9AE}" pid="29" name="CC">
    <vt:lpwstr>NA</vt:lpwstr>
  </property>
  <property fmtid="{D5CDD505-2E9C-101B-9397-08002B2CF9AE}" pid="30" name="BPD">
    <vt:lpwstr>B</vt:lpwstr>
  </property>
  <property fmtid="{D5CDD505-2E9C-101B-9397-08002B2CF9AE}" pid="31" name="VM">
    <vt:lpwstr>N</vt:lpwstr>
  </property>
</Properties>
</file>