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65" r:id="rId5"/>
  </p:sldMasterIdLst>
  <p:sldIdLst>
    <p:sldId id="256" r:id="rId6"/>
    <p:sldId id="279" r:id="rId7"/>
    <p:sldId id="261" r:id="rId8"/>
    <p:sldId id="259" r:id="rId9"/>
    <p:sldId id="272" r:id="rId10"/>
    <p:sldId id="273" r:id="rId11"/>
    <p:sldId id="267" r:id="rId12"/>
    <p:sldId id="268" r:id="rId13"/>
    <p:sldId id="274" r:id="rId14"/>
    <p:sldId id="275" r:id="rId15"/>
    <p:sldId id="276"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38" autoAdjust="0"/>
    <p:restoredTop sz="94694"/>
  </p:normalViewPr>
  <p:slideViewPr>
    <p:cSldViewPr>
      <p:cViewPr varScale="1">
        <p:scale>
          <a:sx n="117" d="100"/>
          <a:sy n="117" d="100"/>
        </p:scale>
        <p:origin x="768" y="168"/>
      </p:cViewPr>
      <p:guideLst>
        <p:guide orient="horz" pos="2160"/>
        <p:guide pos="384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losur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fld id="{00F4709F-F898-41A4-8C24-62F84D1800A2}" type="datetimeFigureOut">
              <a:rPr lang="en-US" smtClean="0"/>
              <a:pPr/>
              <a:t>4/25/25</a:t>
            </a:fld>
            <a:endParaRPr lang="en-US" dirty="0"/>
          </a:p>
          <a:p>
            <a:endParaRPr lang="en-US" dirty="0"/>
          </a:p>
        </p:txBody>
      </p:sp>
      <p:sp>
        <p:nvSpPr>
          <p:cNvPr id="4" name="Slide Number Placeholder 3"/>
          <p:cNvSpPr>
            <a:spLocks noGrp="1"/>
          </p:cNvSpPr>
          <p:nvPr>
            <p:ph type="sldNum" sz="quarter" idx="11"/>
          </p:nvPr>
        </p:nvSpPr>
        <p:spPr/>
        <p:txBody>
          <a:bodyPr/>
          <a:lstStyle/>
          <a:p>
            <a:fld id="{B687E342-DD06-44AE-96E2-400C5AD2E7A5}" type="slidenum">
              <a:rPr lang="en-US" smtClean="0"/>
              <a:pPr/>
              <a:t>‹#›</a:t>
            </a:fld>
            <a:endParaRPr lang="en-US"/>
          </a:p>
        </p:txBody>
      </p:sp>
      <p:sp>
        <p:nvSpPr>
          <p:cNvPr id="6" name="Title 1"/>
          <p:cNvSpPr>
            <a:spLocks noGrp="1"/>
          </p:cNvSpPr>
          <p:nvPr>
            <p:ph type="ctrTitle" hasCustomPrompt="1"/>
          </p:nvPr>
        </p:nvSpPr>
        <p:spPr>
          <a:xfrm>
            <a:off x="2424224" y="3019648"/>
            <a:ext cx="9512617" cy="1329069"/>
          </a:xfrm>
          <a:prstGeom prst="rect">
            <a:avLst/>
          </a:prstGeom>
        </p:spPr>
        <p:txBody>
          <a:bodyPr/>
          <a:lstStyle>
            <a:lvl1pPr algn="l">
              <a:defRPr sz="4400"/>
            </a:lvl1pPr>
          </a:lstStyle>
          <a:p>
            <a:r>
              <a:rPr lang="en-US" dirty="0"/>
              <a:t>Click to edit Title</a:t>
            </a:r>
          </a:p>
        </p:txBody>
      </p:sp>
      <p:sp>
        <p:nvSpPr>
          <p:cNvPr id="8" name="Subtitle 2"/>
          <p:cNvSpPr>
            <a:spLocks noGrp="1"/>
          </p:cNvSpPr>
          <p:nvPr>
            <p:ph type="subTitle" idx="1" hasCustomPrompt="1"/>
          </p:nvPr>
        </p:nvSpPr>
        <p:spPr>
          <a:xfrm>
            <a:off x="2424223" y="4513521"/>
            <a:ext cx="9526477" cy="1752600"/>
          </a:xfrm>
          <a:prstGeom prst="rect">
            <a:avLst/>
          </a:prstGeo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Your Name and Organization</a:t>
            </a:r>
          </a:p>
        </p:txBody>
      </p:sp>
    </p:spTree>
    <p:extLst>
      <p:ext uri="{BB962C8B-B14F-4D97-AF65-F5344CB8AC3E}">
        <p14:creationId xmlns:p14="http://schemas.microsoft.com/office/powerpoint/2010/main" val="5150318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30719" y="274638"/>
            <a:ext cx="11719981" cy="687387"/>
          </a:xfrm>
          <a:prstGeom prst="rect">
            <a:avLst/>
          </a:prstGeom>
        </p:spPr>
        <p:txBody>
          <a:bodyPr/>
          <a:lstStyle/>
          <a:p>
            <a:r>
              <a:rPr lang="en-US"/>
              <a:t>Click to edit Master title style</a:t>
            </a:r>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B3E33E8-0FBA-4D04-9912-91DBA175E9A3}" type="slidenum">
              <a:rPr lang="en-US" smtClean="0"/>
              <a:pPr/>
              <a:t>‹#›</a:t>
            </a:fld>
            <a:endParaRPr lang="en-US"/>
          </a:p>
        </p:txBody>
      </p:sp>
    </p:spTree>
    <p:extLst>
      <p:ext uri="{BB962C8B-B14F-4D97-AF65-F5344CB8AC3E}">
        <p14:creationId xmlns:p14="http://schemas.microsoft.com/office/powerpoint/2010/main" val="40335055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with Lines">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B3E33E8-0FBA-4D04-9912-91DBA175E9A3}" type="slidenum">
              <a:rPr lang="en-US" smtClean="0"/>
              <a:pPr/>
              <a:t>‹#›</a:t>
            </a:fld>
            <a:endParaRPr lang="en-US"/>
          </a:p>
        </p:txBody>
      </p:sp>
    </p:spTree>
    <p:extLst>
      <p:ext uri="{BB962C8B-B14F-4D97-AF65-F5344CB8AC3E}">
        <p14:creationId xmlns:p14="http://schemas.microsoft.com/office/powerpoint/2010/main" val="20529947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574857"/>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09601" y="1435101"/>
            <a:ext cx="4011084" cy="4402174"/>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3E33E8-0FBA-4D04-9912-91DBA175E9A3}" type="slidenum">
              <a:rPr lang="en-US" smtClean="0"/>
              <a:pPr/>
              <a:t>‹#›</a:t>
            </a:fld>
            <a:endParaRPr lang="en-US"/>
          </a:p>
        </p:txBody>
      </p:sp>
    </p:spTree>
    <p:extLst>
      <p:ext uri="{BB962C8B-B14F-4D97-AF65-F5344CB8AC3E}">
        <p14:creationId xmlns:p14="http://schemas.microsoft.com/office/powerpoint/2010/main" val="8390716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3E33E8-0FBA-4D04-9912-91DBA175E9A3}" type="slidenum">
              <a:rPr lang="en-US" smtClean="0"/>
              <a:pPr/>
              <a:t>‹#›</a:t>
            </a:fld>
            <a:endParaRPr lang="en-US"/>
          </a:p>
        </p:txBody>
      </p:sp>
    </p:spTree>
    <p:extLst>
      <p:ext uri="{BB962C8B-B14F-4D97-AF65-F5344CB8AC3E}">
        <p14:creationId xmlns:p14="http://schemas.microsoft.com/office/powerpoint/2010/main" val="4949042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687387"/>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213740" y="1120776"/>
            <a:ext cx="11715791" cy="4741584"/>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3E33E8-0FBA-4D04-9912-91DBA175E9A3}" type="slidenum">
              <a:rPr lang="en-US" smtClean="0"/>
              <a:pPr/>
              <a:t>‹#›</a:t>
            </a:fld>
            <a:endParaRPr lang="en-US"/>
          </a:p>
        </p:txBody>
      </p:sp>
    </p:spTree>
    <p:extLst>
      <p:ext uri="{BB962C8B-B14F-4D97-AF65-F5344CB8AC3E}">
        <p14:creationId xmlns:p14="http://schemas.microsoft.com/office/powerpoint/2010/main" val="30752689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199" y="1120775"/>
            <a:ext cx="3111500" cy="4773613"/>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230717" y="1120775"/>
            <a:ext cx="8405283" cy="477361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3E33E8-0FBA-4D04-9912-91DBA175E9A3}" type="slidenum">
              <a:rPr lang="en-US" smtClean="0"/>
              <a:pPr/>
              <a:t>‹#›</a:t>
            </a:fld>
            <a:endParaRPr lang="en-US"/>
          </a:p>
        </p:txBody>
      </p:sp>
    </p:spTree>
    <p:extLst>
      <p:ext uri="{BB962C8B-B14F-4D97-AF65-F5344CB8AC3E}">
        <p14:creationId xmlns:p14="http://schemas.microsoft.com/office/powerpoint/2010/main" val="28693374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31552055-DA43-4033-A391-48E466C8D14A}" type="datetime1">
              <a:rPr lang="en-US" smtClean="0"/>
              <a:pPr/>
              <a:t>4/25/25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9BF7C4-305F-4225-9677-92263D7610C9}" type="slidenum">
              <a:rPr lang="en-US" smtClean="0"/>
              <a:pPr/>
              <a:t>‹#›</a:t>
            </a:fld>
            <a:endParaRPr lang="en-US"/>
          </a:p>
        </p:txBody>
      </p:sp>
    </p:spTree>
    <p:extLst>
      <p:ext uri="{BB962C8B-B14F-4D97-AF65-F5344CB8AC3E}">
        <p14:creationId xmlns:p14="http://schemas.microsoft.com/office/powerpoint/2010/main" val="4830793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609600" y="1600201"/>
            <a:ext cx="109728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FD5C5147-DCC7-45A4-8E3D-CCA8E71E2B5F}" type="datetime1">
              <a:rPr lang="en-US" smtClean="0"/>
              <a:pPr/>
              <a:t>4/25/25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9BF7C4-305F-4225-9677-92263D7610C9}" type="slidenum">
              <a:rPr lang="en-US" smtClean="0"/>
              <a:pPr/>
              <a:t>‹#›</a:t>
            </a:fld>
            <a:endParaRPr lang="en-US"/>
          </a:p>
        </p:txBody>
      </p:sp>
    </p:spTree>
    <p:extLst>
      <p:ext uri="{BB962C8B-B14F-4D97-AF65-F5344CB8AC3E}">
        <p14:creationId xmlns:p14="http://schemas.microsoft.com/office/powerpoint/2010/main" val="32394868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609600" y="6356351"/>
            <a:ext cx="2844800" cy="365125"/>
          </a:xfrm>
          <a:prstGeom prst="rect">
            <a:avLst/>
          </a:prstGeom>
        </p:spPr>
        <p:txBody>
          <a:bodyPr/>
          <a:lstStyle/>
          <a:p>
            <a:fld id="{173DA893-E794-40C2-835E-17412753D217}" type="datetime1">
              <a:rPr lang="en-US" smtClean="0"/>
              <a:pPr/>
              <a:t>4/25/25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9BF7C4-305F-4225-9677-92263D7610C9}" type="slidenum">
              <a:rPr lang="en-US" smtClean="0"/>
              <a:pPr/>
              <a:t>‹#›</a:t>
            </a:fld>
            <a:endParaRPr lang="en-US"/>
          </a:p>
        </p:txBody>
      </p:sp>
    </p:spTree>
    <p:extLst>
      <p:ext uri="{BB962C8B-B14F-4D97-AF65-F5344CB8AC3E}">
        <p14:creationId xmlns:p14="http://schemas.microsoft.com/office/powerpoint/2010/main" val="17001174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30719" y="120872"/>
            <a:ext cx="11719981" cy="841153"/>
          </a:xfrm>
          <a:prstGeom prst="rect">
            <a:avLst/>
          </a:prstGeom>
        </p:spPr>
        <p:txBody>
          <a:bodyPr/>
          <a:lstStyle>
            <a:lvl1pPr>
              <a:defRPr b="1"/>
            </a:lvl1pPr>
          </a:lstStyle>
          <a:p>
            <a:r>
              <a:rPr lang="en-US" dirty="0"/>
              <a:t>Click to edit Section title</a:t>
            </a:r>
          </a:p>
        </p:txBody>
      </p:sp>
      <p:sp>
        <p:nvSpPr>
          <p:cNvPr id="3" name="Subtitle 2"/>
          <p:cNvSpPr>
            <a:spLocks noGrp="1"/>
          </p:cNvSpPr>
          <p:nvPr>
            <p:ph type="subTitle" idx="1"/>
          </p:nvPr>
        </p:nvSpPr>
        <p:spPr>
          <a:xfrm>
            <a:off x="230717" y="1120776"/>
            <a:ext cx="11719983" cy="4727132"/>
          </a:xfrm>
          <a:prstGeom prst="rect">
            <a:avLst/>
          </a:prstGeom>
        </p:spPr>
        <p:txBody>
          <a:bodyPr/>
          <a:lstStyle>
            <a:lvl1pPr marL="0" indent="0" algn="ctr">
              <a:buNone/>
              <a:defRPr b="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3E33E8-0FBA-4D04-9912-91DBA175E9A3}" type="slidenum">
              <a:rPr lang="en-US" smtClean="0"/>
              <a:pPr/>
              <a:t>‹#›</a:t>
            </a:fld>
            <a:endParaRPr lang="en-US"/>
          </a:p>
        </p:txBody>
      </p:sp>
    </p:spTree>
    <p:extLst>
      <p:ext uri="{BB962C8B-B14F-4D97-AF65-F5344CB8AC3E}">
        <p14:creationId xmlns:p14="http://schemas.microsoft.com/office/powerpoint/2010/main" val="12637426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30717" y="274638"/>
            <a:ext cx="11719983" cy="687387"/>
          </a:xfrm>
          <a:prstGeom prst="rect">
            <a:avLst/>
          </a:prstGeom>
        </p:spPr>
        <p:txBody>
          <a:bodyPr/>
          <a:lstStyle>
            <a:lvl1pPr>
              <a:defRPr b="1"/>
            </a:lvl1pPr>
          </a:lstStyle>
          <a:p>
            <a:r>
              <a:rPr lang="en-US" dirty="0"/>
              <a:t>Click to edit Slide title</a:t>
            </a:r>
          </a:p>
        </p:txBody>
      </p:sp>
      <p:sp>
        <p:nvSpPr>
          <p:cNvPr id="3" name="Content Placeholder 2"/>
          <p:cNvSpPr>
            <a:spLocks noGrp="1"/>
          </p:cNvSpPr>
          <p:nvPr>
            <p:ph idx="1"/>
          </p:nvPr>
        </p:nvSpPr>
        <p:spPr>
          <a:xfrm>
            <a:off x="213740" y="1105786"/>
            <a:ext cx="11715791" cy="4756573"/>
          </a:xfrm>
          <a:prstGeom prst="rect">
            <a:avLst/>
          </a:prstGeo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3E33E8-0FBA-4D04-9912-91DBA175E9A3}" type="slidenum">
              <a:rPr lang="en-US" smtClean="0"/>
              <a:pPr/>
              <a:t>‹#›</a:t>
            </a:fld>
            <a:endParaRPr lang="en-US"/>
          </a:p>
        </p:txBody>
      </p:sp>
    </p:spTree>
    <p:extLst>
      <p:ext uri="{BB962C8B-B14F-4D97-AF65-F5344CB8AC3E}">
        <p14:creationId xmlns:p14="http://schemas.microsoft.com/office/powerpoint/2010/main" val="28331706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0717" y="132612"/>
            <a:ext cx="11719983" cy="829414"/>
          </a:xfrm>
          <a:prstGeom prst="rect">
            <a:avLst/>
          </a:prstGeom>
        </p:spPr>
        <p:txBody>
          <a:bodyPr anchor="t"/>
          <a:lstStyle>
            <a:lvl1pPr algn="l">
              <a:defRPr sz="4000" b="1" cap="all"/>
            </a:lvl1pPr>
          </a:lstStyle>
          <a:p>
            <a:r>
              <a:rPr lang="en-US" dirty="0"/>
              <a:t>Click to edit Master title</a:t>
            </a:r>
          </a:p>
        </p:txBody>
      </p:sp>
      <p:sp>
        <p:nvSpPr>
          <p:cNvPr id="3" name="Text Placeholder 2"/>
          <p:cNvSpPr>
            <a:spLocks noGrp="1"/>
          </p:cNvSpPr>
          <p:nvPr>
            <p:ph type="body" idx="1"/>
          </p:nvPr>
        </p:nvSpPr>
        <p:spPr>
          <a:xfrm>
            <a:off x="230718" y="1120776"/>
            <a:ext cx="11719983" cy="4121076"/>
          </a:xfrm>
          <a:prstGeom prst="rect">
            <a:avLst/>
          </a:prstGeom>
        </p:spPr>
        <p:txBody>
          <a:bodyPr anchor="b"/>
          <a:lstStyle>
            <a:lvl1pPr marL="0" indent="0">
              <a:buNone/>
              <a:defRPr sz="3200" b="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3E33E8-0FBA-4D04-9912-91DBA175E9A3}" type="slidenum">
              <a:rPr lang="en-US" smtClean="0"/>
              <a:pPr/>
              <a:t>‹#›</a:t>
            </a:fld>
            <a:endParaRPr lang="en-US"/>
          </a:p>
        </p:txBody>
      </p:sp>
    </p:spTree>
    <p:extLst>
      <p:ext uri="{BB962C8B-B14F-4D97-AF65-F5344CB8AC3E}">
        <p14:creationId xmlns:p14="http://schemas.microsoft.com/office/powerpoint/2010/main" val="24225807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30717" y="274638"/>
            <a:ext cx="11719983" cy="687387"/>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230717" y="1120776"/>
            <a:ext cx="5763683" cy="477361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599" y="1120776"/>
            <a:ext cx="5753100" cy="477361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3E33E8-0FBA-4D04-9912-91DBA175E9A3}" type="slidenum">
              <a:rPr lang="en-US" smtClean="0"/>
              <a:pPr/>
              <a:t>‹#›</a:t>
            </a:fld>
            <a:endParaRPr lang="en-US"/>
          </a:p>
        </p:txBody>
      </p:sp>
    </p:spTree>
    <p:extLst>
      <p:ext uri="{BB962C8B-B14F-4D97-AF65-F5344CB8AC3E}">
        <p14:creationId xmlns:p14="http://schemas.microsoft.com/office/powerpoint/2010/main" val="10149169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30717" y="274638"/>
            <a:ext cx="11719983" cy="687387"/>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30717" y="1109793"/>
            <a:ext cx="5765800"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30717" y="1818168"/>
            <a:ext cx="5765800" cy="4076221"/>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7" y="1120426"/>
            <a:ext cx="57573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7" y="1860699"/>
            <a:ext cx="5757333" cy="403369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B3E33E8-0FBA-4D04-9912-91DBA175E9A3}" type="slidenum">
              <a:rPr lang="en-US" smtClean="0"/>
              <a:pPr/>
              <a:t>‹#›</a:t>
            </a:fld>
            <a:endParaRPr lang="en-US"/>
          </a:p>
        </p:txBody>
      </p:sp>
    </p:spTree>
    <p:extLst>
      <p:ext uri="{BB962C8B-B14F-4D97-AF65-F5344CB8AC3E}">
        <p14:creationId xmlns:p14="http://schemas.microsoft.com/office/powerpoint/2010/main" val="421268725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tags" Target="../tags/tag1.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00F4709F-F898-41A4-8C24-62F84D1800A2}" type="datetimeFigureOut">
              <a:rPr lang="en-US" smtClean="0">
                <a:solidFill>
                  <a:schemeClr val="tx1"/>
                </a:solidFill>
              </a:rPr>
              <a:pPr/>
              <a:t>4/25/25</a:t>
            </a:fld>
            <a:endParaRPr lang="en-US" dirty="0">
              <a:solidFill>
                <a:schemeClr val="tx1"/>
              </a:solidFill>
            </a:endParaRPr>
          </a:p>
          <a:p>
            <a:endParaRPr lang="en-US" dirty="0"/>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solidFill>
              </a:defRPr>
            </a:lvl1pPr>
          </a:lstStyle>
          <a:p>
            <a:fld id="{B687E342-DD06-44AE-96E2-400C5AD2E7A5}" type="slidenum">
              <a:rPr lang="en-US" smtClean="0"/>
              <a:pPr/>
              <a:t>‹#›</a:t>
            </a:fld>
            <a:endParaRPr lang="en-US" dirty="0"/>
          </a:p>
        </p:txBody>
      </p:sp>
      <p:pic>
        <p:nvPicPr>
          <p:cNvPr id="7" name="Picture 6" descr="Color Logo Horz with tag.jpg"/>
          <p:cNvPicPr>
            <a:picLocks noChangeAspect="1"/>
          </p:cNvPicPr>
          <p:nvPr/>
        </p:nvPicPr>
        <p:blipFill>
          <a:blip r:embed="rId6" cstate="print"/>
          <a:srcRect/>
          <a:stretch>
            <a:fillRect/>
          </a:stretch>
        </p:blipFill>
        <p:spPr bwMode="auto">
          <a:xfrm>
            <a:off x="571500" y="1778001"/>
            <a:ext cx="6318251" cy="1508125"/>
          </a:xfrm>
          <a:prstGeom prst="rect">
            <a:avLst/>
          </a:prstGeom>
          <a:noFill/>
          <a:ln w="9525">
            <a:noFill/>
            <a:miter lim="800000"/>
            <a:headEnd/>
            <a:tailEnd/>
          </a:ln>
        </p:spPr>
      </p:pic>
    </p:spTree>
    <p:extLst>
      <p:ext uri="{BB962C8B-B14F-4D97-AF65-F5344CB8AC3E}">
        <p14:creationId xmlns:p14="http://schemas.microsoft.com/office/powerpoint/2010/main" val="392408364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solidFill>
              </a:defRPr>
            </a:lvl1pPr>
          </a:lstStyle>
          <a:p>
            <a:fld id="{5F750D33-DC24-4F4D-A754-4C87614A3F4D}" type="datetimeFigureOut">
              <a:rPr lang="en-US" smtClean="0"/>
              <a:pPr/>
              <a:t>4/25/25</a:t>
            </a:fld>
            <a:endParaRPr lang="en-US" dirty="0"/>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solidFill>
              </a:defRPr>
            </a:lvl1pPr>
          </a:lstStyle>
          <a:p>
            <a:fld id="{6B3E33E8-0FBA-4D04-9912-91DBA175E9A3}" type="slidenum">
              <a:rPr lang="en-US" smtClean="0"/>
              <a:pPr/>
              <a:t>‹#›</a:t>
            </a:fld>
            <a:endParaRPr lang="en-US" dirty="0"/>
          </a:p>
        </p:txBody>
      </p:sp>
      <p:sp>
        <p:nvSpPr>
          <p:cNvPr id="14" name="Rectangle 4"/>
          <p:cNvSpPr txBox="1">
            <a:spLocks noChangeArrowheads="1"/>
          </p:cNvSpPr>
          <p:nvPr>
            <p:custDataLst>
              <p:tags r:id="rId13"/>
            </p:custDataLst>
          </p:nvPr>
        </p:nvSpPr>
        <p:spPr bwMode="auto">
          <a:xfrm>
            <a:off x="213742" y="249237"/>
            <a:ext cx="11764516" cy="1262359"/>
          </a:xfrm>
          <a:prstGeom prst="rect">
            <a:avLst/>
          </a:prstGeom>
          <a:noFill/>
          <a:ln w="9525">
            <a:noFill/>
            <a:miter lim="800000"/>
            <a:headEnd/>
            <a:tailEnd/>
          </a:ln>
        </p:spPr>
        <p:txBody>
          <a:bodyPr lIns="0" rIns="0" anchor="b"/>
          <a:lstStyle/>
          <a:p>
            <a:pPr marL="177800">
              <a:lnSpc>
                <a:spcPts val="2700"/>
              </a:lnSpc>
            </a:pPr>
            <a:endParaRPr lang="zh-CN" altLang="en-US" sz="2400" dirty="0">
              <a:solidFill>
                <a:srgbClr val="B1222B"/>
              </a:solidFill>
              <a:ea typeface="宋体" pitchFamily="2" charset="-122"/>
            </a:endParaRPr>
          </a:p>
        </p:txBody>
      </p:sp>
      <p:cxnSp>
        <p:nvCxnSpPr>
          <p:cNvPr id="15" name="Straight Connector 14"/>
          <p:cNvCxnSpPr/>
          <p:nvPr/>
        </p:nvCxnSpPr>
        <p:spPr bwMode="auto">
          <a:xfrm>
            <a:off x="177801" y="948048"/>
            <a:ext cx="11751732"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16" name="Picture 33" descr="Color Logo Horz with tag.jpg"/>
          <p:cNvPicPr>
            <a:picLocks noChangeAspect="1"/>
          </p:cNvPicPr>
          <p:nvPr/>
        </p:nvPicPr>
        <p:blipFill>
          <a:blip r:embed="rId14" cstate="print"/>
          <a:srcRect/>
          <a:stretch>
            <a:fillRect/>
          </a:stretch>
        </p:blipFill>
        <p:spPr bwMode="auto">
          <a:xfrm>
            <a:off x="501976" y="5986872"/>
            <a:ext cx="2954323" cy="705407"/>
          </a:xfrm>
          <a:prstGeom prst="rect">
            <a:avLst/>
          </a:prstGeom>
          <a:noFill/>
          <a:ln w="9525">
            <a:noFill/>
            <a:miter lim="800000"/>
            <a:headEnd/>
            <a:tailEnd/>
          </a:ln>
        </p:spPr>
      </p:pic>
      <p:cxnSp>
        <p:nvCxnSpPr>
          <p:cNvPr id="18" name="Straight Connector 17"/>
          <p:cNvCxnSpPr/>
          <p:nvPr/>
        </p:nvCxnSpPr>
        <p:spPr bwMode="auto">
          <a:xfrm>
            <a:off x="230718" y="5883625"/>
            <a:ext cx="11698815" cy="0"/>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28759075"/>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spcBef>
          <a:spcPct val="20000"/>
        </a:spcBef>
        <a:buFont typeface="Arial" panose="020B0604020202020204" pitchFamily="34" charset="0"/>
        <a:buNone/>
        <a:defRPr sz="3200" b="1" kern="1200">
          <a:solidFill>
            <a:schemeClr val="tx1"/>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2AB86B88-4C71-DF02-E1EE-0E26BBA9F24E}"/>
              </a:ext>
            </a:extLst>
          </p:cNvPr>
          <p:cNvSpPr>
            <a:spLocks noGrp="1"/>
          </p:cNvSpPr>
          <p:nvPr>
            <p:ph type="title"/>
          </p:nvPr>
        </p:nvSpPr>
        <p:spPr>
          <a:xfrm>
            <a:off x="838200" y="203500"/>
            <a:ext cx="10515600" cy="1325563"/>
          </a:xfrm>
        </p:spPr>
        <p:txBody>
          <a:bodyPr/>
          <a:lstStyle/>
          <a:p>
            <a:r>
              <a:rPr lang="en-US" dirty="0"/>
              <a:t>Considerations for a path forward</a:t>
            </a:r>
          </a:p>
        </p:txBody>
      </p:sp>
      <p:sp>
        <p:nvSpPr>
          <p:cNvPr id="9" name="Content Placeholder 2">
            <a:extLst>
              <a:ext uri="{FF2B5EF4-FFF2-40B4-BE49-F238E27FC236}">
                <a16:creationId xmlns:a16="http://schemas.microsoft.com/office/drawing/2014/main" id="{C14B2E71-2F30-3912-64AF-F77B3463BBEA}"/>
              </a:ext>
            </a:extLst>
          </p:cNvPr>
          <p:cNvSpPr txBox="1">
            <a:spLocks/>
          </p:cNvSpPr>
          <p:nvPr/>
        </p:nvSpPr>
        <p:spPr>
          <a:xfrm>
            <a:off x="625955" y="1529063"/>
            <a:ext cx="10515600" cy="4616377"/>
          </a:xfrm>
          <a:prstGeom prst="rect">
            <a:avLst/>
          </a:prstGeom>
        </p:spPr>
        <p:txBody>
          <a:bodyPr anchor="t">
            <a:normAutofit fontScale="70000" lnSpcReduction="20000"/>
          </a:bodyPr>
          <a:lstStyle>
            <a:lvl1pPr marL="0" indent="0" algn="l" defTabSz="914400" rtl="0" eaLnBrk="1" latinLnBrk="0" hangingPunct="1">
              <a:spcBef>
                <a:spcPct val="20000"/>
              </a:spcBef>
              <a:buFont typeface="Arial" panose="020B0604020202020204" pitchFamily="34" charset="0"/>
              <a:buNone/>
              <a:defRPr sz="3200" b="0" kern="1200">
                <a:solidFill>
                  <a:schemeClr val="tx1"/>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9pPr>
          </a:lstStyle>
          <a:p>
            <a:pPr marL="457200" indent="-457200">
              <a:buFont typeface="Arial" panose="020B0604020202020204" pitchFamily="34" charset="0"/>
              <a:buChar char="•"/>
            </a:pPr>
            <a:r>
              <a:rPr lang="en-US"/>
              <a:t>The FEC is only suggested as a consideration in the analysis of IP44, where it should be a more formal significant consideration. (i.e., TR hinge joints where the TR is typically FEC 6, service panel doors, etc.)</a:t>
            </a:r>
            <a:br>
              <a:rPr lang="en-US"/>
            </a:br>
            <a:endParaRPr lang="en-US"/>
          </a:p>
          <a:p>
            <a:pPr marL="457200" indent="-457200">
              <a:buFont typeface="Arial" panose="020B0604020202020204" pitchFamily="34" charset="0"/>
              <a:buChar char="•"/>
            </a:pPr>
            <a:r>
              <a:rPr lang="en-US"/>
              <a:t>The MMEL impact is not considered (i.e., TR is typically on the MMEL, with no credit for aircraft  performance)</a:t>
            </a:r>
            <a:br>
              <a:rPr lang="en-US"/>
            </a:br>
            <a:endParaRPr lang="en-US"/>
          </a:p>
          <a:p>
            <a:pPr marL="457200" indent="-457200">
              <a:buFont typeface="Arial" panose="020B0604020202020204" pitchFamily="34" charset="0"/>
              <a:buChar char="•"/>
            </a:pPr>
            <a:r>
              <a:rPr lang="en-US"/>
              <a:t>Lubrication material have change and improved, while some are no longer available being replaced by more resilient products.</a:t>
            </a:r>
            <a:br>
              <a:rPr lang="en-US"/>
            </a:br>
            <a:r>
              <a:rPr lang="en-US"/>
              <a:t> </a:t>
            </a:r>
          </a:p>
          <a:p>
            <a:pPr marL="457200" indent="-457200">
              <a:buFont typeface="Arial" panose="020B0604020202020204" pitchFamily="34" charset="0"/>
              <a:buChar char="•"/>
            </a:pPr>
            <a:r>
              <a:rPr lang="en-US"/>
              <a:t>New aircraft are developed with initial interval frameworks with larger parameters, while still sustaining design feature of previous models. </a:t>
            </a:r>
            <a:br>
              <a:rPr lang="en-US"/>
            </a:br>
            <a:endParaRPr lang="en-US"/>
          </a:p>
          <a:p>
            <a:pPr marL="457200" indent="-457200">
              <a:buFont typeface="Arial" panose="020B0604020202020204" pitchFamily="34" charset="0"/>
              <a:buChar char="•"/>
            </a:pPr>
            <a:r>
              <a:rPr lang="en-US"/>
              <a:t>Others…….</a:t>
            </a:r>
            <a:endParaRPr lang="en-US" dirty="0"/>
          </a:p>
        </p:txBody>
      </p:sp>
    </p:spTree>
    <p:extLst>
      <p:ext uri="{BB962C8B-B14F-4D97-AF65-F5344CB8AC3E}">
        <p14:creationId xmlns:p14="http://schemas.microsoft.com/office/powerpoint/2010/main" val="32919476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F8B1CCC2-54AB-CBA6-149E-3AB496418486}"/>
              </a:ext>
            </a:extLst>
          </p:cNvPr>
          <p:cNvSpPr>
            <a:spLocks noGrp="1"/>
          </p:cNvSpPr>
          <p:nvPr>
            <p:ph type="title"/>
          </p:nvPr>
        </p:nvSpPr>
        <p:spPr>
          <a:xfrm>
            <a:off x="838200" y="228600"/>
            <a:ext cx="10515600" cy="1325563"/>
          </a:xfrm>
        </p:spPr>
        <p:txBody>
          <a:bodyPr/>
          <a:lstStyle/>
          <a:p>
            <a:r>
              <a:rPr lang="en-US" dirty="0"/>
              <a:t>Summary:</a:t>
            </a:r>
          </a:p>
        </p:txBody>
      </p:sp>
      <p:sp>
        <p:nvSpPr>
          <p:cNvPr id="9" name="Content Placeholder 2">
            <a:extLst>
              <a:ext uri="{FF2B5EF4-FFF2-40B4-BE49-F238E27FC236}">
                <a16:creationId xmlns:a16="http://schemas.microsoft.com/office/drawing/2014/main" id="{C575E637-884A-28E5-C33B-59472A946111}"/>
              </a:ext>
            </a:extLst>
          </p:cNvPr>
          <p:cNvSpPr txBox="1">
            <a:spLocks/>
          </p:cNvSpPr>
          <p:nvPr/>
        </p:nvSpPr>
        <p:spPr>
          <a:xfrm>
            <a:off x="685800" y="1143000"/>
            <a:ext cx="10515600" cy="4351338"/>
          </a:xfrm>
          <a:prstGeom prst="rect">
            <a:avLst/>
          </a:prstGeom>
        </p:spPr>
        <p:txBody>
          <a:bodyPr anchor="t">
            <a:normAutofit fontScale="92500"/>
          </a:bodyPr>
          <a:lstStyle>
            <a:lvl1pPr marL="0" indent="0" algn="l" defTabSz="914400" rtl="0" eaLnBrk="1" latinLnBrk="0" hangingPunct="1">
              <a:spcBef>
                <a:spcPct val="20000"/>
              </a:spcBef>
              <a:buFont typeface="Arial" panose="020B0604020202020204" pitchFamily="34" charset="0"/>
              <a:buNone/>
              <a:defRPr sz="3200" b="0" kern="1200">
                <a:solidFill>
                  <a:schemeClr val="tx1"/>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9pPr>
          </a:lstStyle>
          <a:p>
            <a:r>
              <a:rPr lang="en-US" sz="2400"/>
              <a:t>This inadequacy has been in place at the start of MSG-3 development and deployment. IP 44, 7.6 Servicing Tasks use the language of “Engineering assessment and analysis is the primary method to be used to support an evolution / optimization”. This only infers the possibility of another method, however as there is no understanding as to what would be another method the MRB Chairs are frozen by the lack of guidance to make a risk decision.</a:t>
            </a:r>
          </a:p>
          <a:p>
            <a:r>
              <a:rPr lang="en-US" sz="2400" i="1"/>
              <a:t>In comment some operators and TCH’s tend not to want to share successful methods achieved with the local NAA representatives, as it does reflect a competitive advantage. However, our goal is to provide guidance how to comprehensively manage the MRBR’s for the MRB and ISC’s in a harmonized manner. </a:t>
            </a:r>
          </a:p>
          <a:p>
            <a:endParaRPr lang="en-US" sz="2400"/>
          </a:p>
          <a:p>
            <a:r>
              <a:rPr lang="en-US" sz="2400"/>
              <a:t>MPIG’s request is for input as to a direction to improve this situation. What would be the path forward to enable comprehensive improvement?   </a:t>
            </a:r>
            <a:endParaRPr lang="en-US" sz="2400" dirty="0"/>
          </a:p>
        </p:txBody>
      </p:sp>
    </p:spTree>
    <p:extLst>
      <p:ext uri="{BB962C8B-B14F-4D97-AF65-F5344CB8AC3E}">
        <p14:creationId xmlns:p14="http://schemas.microsoft.com/office/powerpoint/2010/main" val="9732776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F701716-516A-7A4D-0928-77029B35E2AE}"/>
              </a:ext>
            </a:extLst>
          </p:cNvPr>
          <p:cNvSpPr txBox="1">
            <a:spLocks/>
          </p:cNvSpPr>
          <p:nvPr/>
        </p:nvSpPr>
        <p:spPr>
          <a:xfrm>
            <a:off x="2154196" y="1122363"/>
            <a:ext cx="8285205" cy="2387600"/>
          </a:xfrm>
          <a:prstGeom prst="rect">
            <a:avLst/>
          </a:prstGeom>
        </p:spPr>
        <p:txBody>
          <a:bodyPr anchor="t"/>
          <a:lstStyle>
            <a:lvl1pPr algn="l" defTabSz="914400" rtl="0" eaLnBrk="1" latinLnBrk="0" hangingPunct="1">
              <a:spcBef>
                <a:spcPct val="0"/>
              </a:spcBef>
              <a:buNone/>
              <a:defRPr sz="4000" b="1" kern="1200" cap="all">
                <a:solidFill>
                  <a:schemeClr val="tx1"/>
                </a:solidFill>
                <a:latin typeface="+mj-lt"/>
                <a:ea typeface="+mj-ea"/>
                <a:cs typeface="+mj-cs"/>
              </a:defRPr>
            </a:lvl1pPr>
          </a:lstStyle>
          <a:p>
            <a:pPr algn="ctr"/>
            <a:r>
              <a:rPr lang="en-US">
                <a:effectLst>
                  <a:outerShdw blurRad="38100" dist="38100" dir="2700000" algn="tl">
                    <a:srgbClr val="000000">
                      <a:alpha val="43137"/>
                    </a:srgbClr>
                  </a:outerShdw>
                </a:effectLst>
              </a:rPr>
              <a:t>Lubrication &amp; Servicing Task Escalation</a:t>
            </a:r>
            <a:endParaRPr lang="en-US" dirty="0">
              <a:effectLst>
                <a:outerShdw blurRad="38100" dist="38100" dir="2700000" algn="tl">
                  <a:srgbClr val="000000">
                    <a:alpha val="43137"/>
                  </a:srgbClr>
                </a:outerShdw>
              </a:effectLst>
            </a:endParaRPr>
          </a:p>
        </p:txBody>
      </p:sp>
      <p:sp>
        <p:nvSpPr>
          <p:cNvPr id="6" name="Subtitle 2">
            <a:extLst>
              <a:ext uri="{FF2B5EF4-FFF2-40B4-BE49-F238E27FC236}">
                <a16:creationId xmlns:a16="http://schemas.microsoft.com/office/drawing/2014/main" id="{B96BA743-46AA-7033-321E-CEE186C1BB36}"/>
              </a:ext>
            </a:extLst>
          </p:cNvPr>
          <p:cNvSpPr txBox="1">
            <a:spLocks/>
          </p:cNvSpPr>
          <p:nvPr/>
        </p:nvSpPr>
        <p:spPr>
          <a:xfrm>
            <a:off x="3124200" y="2971801"/>
            <a:ext cx="7239000" cy="2640239"/>
          </a:xfrm>
          <a:prstGeom prst="rect">
            <a:avLst/>
          </a:prstGeom>
        </p:spPr>
        <p:txBody>
          <a:bodyPr anchor="t"/>
          <a:lstStyle>
            <a:lvl1pPr marL="0" indent="0" algn="l" defTabSz="914400" rtl="0" eaLnBrk="1" latinLnBrk="0" hangingPunct="1">
              <a:spcBef>
                <a:spcPct val="20000"/>
              </a:spcBef>
              <a:buFont typeface="Arial" panose="020B0604020202020204" pitchFamily="34" charset="0"/>
              <a:buNone/>
              <a:defRPr sz="3200" b="0" kern="1200">
                <a:solidFill>
                  <a:schemeClr val="tx1"/>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9pPr>
          </a:lstStyle>
          <a:p>
            <a:pPr marL="184150">
              <a:buFont typeface="Arial" panose="020B0604020202020204" pitchFamily="34" charset="0"/>
              <a:buChar char="•"/>
            </a:pPr>
            <a:r>
              <a:rPr lang="en-US" dirty="0"/>
              <a:t>  Inconsistency by local approval</a:t>
            </a:r>
          </a:p>
          <a:p>
            <a:pPr marL="184150">
              <a:buFont typeface="Arial" panose="020B0604020202020204" pitchFamily="34" charset="0"/>
              <a:buChar char="•"/>
            </a:pPr>
            <a:r>
              <a:rPr lang="en-US" dirty="0"/>
              <a:t>  Lack of guidance in IMPS &amp; IP44</a:t>
            </a:r>
          </a:p>
          <a:p>
            <a:pPr marL="357188" indent="-173038">
              <a:buFont typeface="Arial" panose="020B0604020202020204" pitchFamily="34" charset="0"/>
              <a:buChar char="•"/>
            </a:pPr>
            <a:r>
              <a:rPr lang="en-US" dirty="0"/>
              <a:t>  No path forward for program evolution </a:t>
            </a:r>
          </a:p>
        </p:txBody>
      </p:sp>
    </p:spTree>
    <p:extLst>
      <p:ext uri="{BB962C8B-B14F-4D97-AF65-F5344CB8AC3E}">
        <p14:creationId xmlns:p14="http://schemas.microsoft.com/office/powerpoint/2010/main" val="4096022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F3158F10-C23B-D5EB-5C3E-F341652F848C}"/>
              </a:ext>
            </a:extLst>
          </p:cNvPr>
          <p:cNvSpPr txBox="1">
            <a:spLocks/>
          </p:cNvSpPr>
          <p:nvPr/>
        </p:nvSpPr>
        <p:spPr>
          <a:xfrm>
            <a:off x="1790700" y="1371600"/>
            <a:ext cx="8610600" cy="4351338"/>
          </a:xfrm>
          <a:prstGeom prst="rect">
            <a:avLst/>
          </a:prstGeom>
        </p:spPr>
        <p:txBody>
          <a:bodyPr anchor="b">
            <a:normAutofit fontScale="92500"/>
          </a:bodyPr>
          <a:lstStyle>
            <a:lvl1pPr marL="0" indent="0" algn="l" defTabSz="914400" rtl="0" eaLnBrk="1" latinLnBrk="0" hangingPunct="1">
              <a:spcBef>
                <a:spcPct val="20000"/>
              </a:spcBef>
              <a:buFont typeface="Arial" panose="020B0604020202020204" pitchFamily="34" charset="0"/>
              <a:buNone/>
              <a:defRPr sz="3200" b="0" kern="1200">
                <a:solidFill>
                  <a:schemeClr val="tx1"/>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9pPr>
          </a:lstStyle>
          <a:p>
            <a:r>
              <a:rPr lang="en-US" sz="2400" dirty="0"/>
              <a:t>The ISC stated that a request to escalated the Lubrication of the Passenger Door (External) hinge pin was declined. </a:t>
            </a:r>
          </a:p>
          <a:p>
            <a:r>
              <a:rPr lang="en-US" sz="2400" dirty="0"/>
              <a:t>EXAMPLE of some of the detail provided in the request document below :</a:t>
            </a:r>
          </a:p>
          <a:p>
            <a:r>
              <a:rPr lang="en-US" sz="1500" b="1" dirty="0">
                <a:latin typeface="Times New Roman" panose="02020603050405020304" pitchFamily="18" charset="0"/>
              </a:rPr>
              <a:t>In-Service History Summary</a:t>
            </a:r>
          </a:p>
          <a:p>
            <a:pPr marL="285750" indent="-285750">
              <a:buFont typeface="Arial" panose="020B0604020202020204" pitchFamily="34" charset="0"/>
              <a:buChar char="•"/>
            </a:pPr>
            <a:r>
              <a:rPr lang="en-US" sz="1500" dirty="0">
                <a:latin typeface="TimesNewRomanPSMT"/>
              </a:rPr>
              <a:t>Service Bulletin Modification - passenger door latching mechanism - Introduce permanently lubricated ball bearing assemblies To improve maintainability</a:t>
            </a:r>
          </a:p>
          <a:p>
            <a:pPr marL="285750" indent="-285750">
              <a:buFont typeface="Arial" panose="020B0604020202020204" pitchFamily="34" charset="0"/>
              <a:buChar char="•"/>
            </a:pPr>
            <a:r>
              <a:rPr lang="en-US" sz="1500" dirty="0">
                <a:latin typeface="TimesNewRomanPSMT"/>
              </a:rPr>
              <a:t>Service Bulletin Modification - passenger door - to eliminate potential jamming of door outer handle during</a:t>
            </a:r>
          </a:p>
          <a:p>
            <a:pPr marL="285750" indent="-285750">
              <a:buFont typeface="Arial" panose="020B0604020202020204" pitchFamily="34" charset="0"/>
              <a:buChar char="•"/>
            </a:pPr>
            <a:r>
              <a:rPr lang="en-US" sz="1500" dirty="0">
                <a:latin typeface="TimesNewRomanPSMT"/>
              </a:rPr>
              <a:t>closing</a:t>
            </a:r>
          </a:p>
          <a:p>
            <a:pPr marL="285750" indent="-285750">
              <a:buFont typeface="Arial" panose="020B0604020202020204" pitchFamily="34" charset="0"/>
              <a:buChar char="•"/>
            </a:pPr>
            <a:r>
              <a:rPr lang="en-US" sz="1500" dirty="0">
                <a:latin typeface="TimesNewRomanPSMT"/>
              </a:rPr>
              <a:t>Door Components (related to task) removals data over 10 years span:</a:t>
            </a:r>
          </a:p>
          <a:p>
            <a:pPr marL="285750" indent="-285750">
              <a:buFont typeface="Arial" panose="020B0604020202020204" pitchFamily="34" charset="0"/>
              <a:buChar char="•"/>
            </a:pPr>
            <a:r>
              <a:rPr lang="en-US" sz="1500" dirty="0">
                <a:latin typeface="TimesNewRomanPSMT"/>
              </a:rPr>
              <a:t>Hinge - Component Part Number XXXXXXXXX (3 removals)</a:t>
            </a:r>
          </a:p>
          <a:p>
            <a:pPr marL="285750" indent="-285750">
              <a:buFont typeface="Arial" panose="020B0604020202020204" pitchFamily="34" charset="0"/>
              <a:buChar char="•"/>
            </a:pPr>
            <a:r>
              <a:rPr lang="en-US" sz="1500" dirty="0">
                <a:latin typeface="TimesNewRomanPSMT"/>
              </a:rPr>
              <a:t>Tension Fitting - Component Part Number XXXXXX (11 removals)</a:t>
            </a:r>
          </a:p>
          <a:p>
            <a:pPr marL="285750" indent="-285750">
              <a:buFont typeface="Arial" panose="020B0604020202020204" pitchFamily="34" charset="0"/>
              <a:buChar char="•"/>
            </a:pPr>
            <a:r>
              <a:rPr lang="en-US" sz="1500" dirty="0">
                <a:latin typeface="TimesNewRomanPSMT"/>
              </a:rPr>
              <a:t>Cam - Component Part Number XXXXXX (2 removals)</a:t>
            </a:r>
          </a:p>
          <a:p>
            <a:pPr marL="285750" indent="-285750">
              <a:buFont typeface="Arial" panose="020B0604020202020204" pitchFamily="34" charset="0"/>
              <a:buChar char="•"/>
            </a:pPr>
            <a:r>
              <a:rPr lang="en-US" sz="1500" dirty="0">
                <a:latin typeface="TimesNewRomanPSMT"/>
              </a:rPr>
              <a:t>Cam - Component Part Number XXXXXXXX (no removals)</a:t>
            </a:r>
          </a:p>
          <a:p>
            <a:pPr marL="285750" indent="-285750">
              <a:buFont typeface="Arial" panose="020B0604020202020204" pitchFamily="34" charset="0"/>
              <a:buChar char="•"/>
            </a:pPr>
            <a:r>
              <a:rPr lang="en-US" sz="1500" dirty="0">
                <a:latin typeface="TimesNewRomanPSMT"/>
              </a:rPr>
              <a:t>Pull in mechanism - Component Part Number XXXXXXX (2 removals)</a:t>
            </a:r>
            <a:endParaRPr lang="en-US" sz="1900" dirty="0"/>
          </a:p>
        </p:txBody>
      </p:sp>
      <p:sp>
        <p:nvSpPr>
          <p:cNvPr id="9" name="Title 1">
            <a:extLst>
              <a:ext uri="{FF2B5EF4-FFF2-40B4-BE49-F238E27FC236}">
                <a16:creationId xmlns:a16="http://schemas.microsoft.com/office/drawing/2014/main" id="{59D9F439-C45A-D834-99CC-67E58651DF1E}"/>
              </a:ext>
            </a:extLst>
          </p:cNvPr>
          <p:cNvSpPr>
            <a:spLocks noGrp="1"/>
          </p:cNvSpPr>
          <p:nvPr>
            <p:ph type="title"/>
          </p:nvPr>
        </p:nvSpPr>
        <p:spPr>
          <a:xfrm>
            <a:off x="685800" y="327818"/>
            <a:ext cx="11277600" cy="1325563"/>
          </a:xfrm>
        </p:spPr>
        <p:txBody>
          <a:bodyPr/>
          <a:lstStyle/>
          <a:p>
            <a:r>
              <a:rPr lang="en-US" sz="3200" b="1" dirty="0"/>
              <a:t>MPIG Open Issue </a:t>
            </a:r>
            <a:br>
              <a:rPr lang="en-US" sz="3200" b="1" dirty="0"/>
            </a:br>
            <a:br>
              <a:rPr lang="en-US" sz="3200" b="1" dirty="0"/>
            </a:br>
            <a:r>
              <a:rPr lang="en-US" sz="2800" b="1" i="1" dirty="0"/>
              <a:t>Management of Lubrication &amp; Servicing Task for evolution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485E9FD6-EA98-8436-41C3-FF095432F2C9}"/>
              </a:ext>
            </a:extLst>
          </p:cNvPr>
          <p:cNvSpPr>
            <a:spLocks noGrp="1"/>
          </p:cNvSpPr>
          <p:nvPr>
            <p:ph type="title"/>
          </p:nvPr>
        </p:nvSpPr>
        <p:spPr>
          <a:xfrm>
            <a:off x="838200" y="365125"/>
            <a:ext cx="10515600" cy="685199"/>
          </a:xfrm>
        </p:spPr>
        <p:txBody>
          <a:bodyPr>
            <a:normAutofit/>
          </a:bodyPr>
          <a:lstStyle/>
          <a:p>
            <a:r>
              <a:rPr lang="en-US" sz="3600" dirty="0"/>
              <a:t>Example continued:</a:t>
            </a:r>
          </a:p>
        </p:txBody>
      </p:sp>
      <p:sp>
        <p:nvSpPr>
          <p:cNvPr id="9" name="Content Placeholder 2">
            <a:extLst>
              <a:ext uri="{FF2B5EF4-FFF2-40B4-BE49-F238E27FC236}">
                <a16:creationId xmlns:a16="http://schemas.microsoft.com/office/drawing/2014/main" id="{C8039C75-6C0E-4088-EE1F-468F6F90EF97}"/>
              </a:ext>
            </a:extLst>
          </p:cNvPr>
          <p:cNvSpPr txBox="1">
            <a:spLocks/>
          </p:cNvSpPr>
          <p:nvPr/>
        </p:nvSpPr>
        <p:spPr>
          <a:xfrm>
            <a:off x="838200" y="1140426"/>
            <a:ext cx="10515600" cy="3592212"/>
          </a:xfrm>
          <a:prstGeom prst="rect">
            <a:avLst/>
          </a:prstGeom>
        </p:spPr>
        <p:txBody>
          <a:bodyPr anchor="t"/>
          <a:lstStyle>
            <a:lvl1pPr marL="0" indent="0" algn="l" defTabSz="914400" rtl="0" eaLnBrk="1" latinLnBrk="0" hangingPunct="1">
              <a:spcBef>
                <a:spcPct val="20000"/>
              </a:spcBef>
              <a:buFont typeface="Arial" panose="020B0604020202020204" pitchFamily="34" charset="0"/>
              <a:buNone/>
              <a:defRPr sz="3200" b="0" kern="1200">
                <a:solidFill>
                  <a:schemeClr val="tx1"/>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9pPr>
          </a:lstStyle>
          <a:p>
            <a:r>
              <a:rPr lang="en-US" sz="1800" dirty="0">
                <a:latin typeface="TimesNewRomanPSMT"/>
              </a:rPr>
              <a:t>XXXX/ XXXXXX has equivalent task XXXXXX at 1000 flight hours, with similar parts and similar lubrication materials with the exception of the main door attachment hinge XXXXX where grease is used in lieu of oil.</a:t>
            </a:r>
          </a:p>
          <a:p>
            <a:r>
              <a:rPr lang="en-US" sz="1800" b="1" dirty="0">
                <a:latin typeface="Times New Roman" panose="02020603050405020304" pitchFamily="18" charset="0"/>
              </a:rPr>
              <a:t>Average Time Between Failures </a:t>
            </a:r>
            <a:r>
              <a:rPr lang="en-US" sz="1800" dirty="0">
                <a:latin typeface="TimesNewRomanPSMT"/>
              </a:rPr>
              <a:t>108,476 	</a:t>
            </a:r>
            <a:r>
              <a:rPr lang="en-US" sz="1800" b="1" dirty="0">
                <a:latin typeface="Times New Roman" panose="02020603050405020304" pitchFamily="18" charset="0"/>
              </a:rPr>
              <a:t>MRB Task FEC = 6</a:t>
            </a:r>
          </a:p>
          <a:p>
            <a:r>
              <a:rPr lang="en-US" sz="1800" b="1" dirty="0">
                <a:latin typeface="Times New Roman" panose="02020603050405020304" pitchFamily="18" charset="0"/>
              </a:rPr>
              <a:t>Detail</a:t>
            </a:r>
          </a:p>
          <a:p>
            <a:r>
              <a:rPr lang="en-US" sz="1800" dirty="0">
                <a:latin typeface="TimesNewRomanPSMT"/>
              </a:rPr>
              <a:t>Hinge - Component Part Number 600-31916-3, -11, -15</a:t>
            </a:r>
          </a:p>
          <a:p>
            <a:r>
              <a:rPr lang="en-US" sz="1800" dirty="0">
                <a:latin typeface="TimesNewRomanPSMT"/>
              </a:rPr>
              <a:t>Type of joint - Partial Rotation </a:t>
            </a:r>
            <a:r>
              <a:rPr lang="en-US" sz="1800" dirty="0" err="1">
                <a:latin typeface="TimesNewRomanPSMT"/>
              </a:rPr>
              <a:t>approx</a:t>
            </a:r>
            <a:r>
              <a:rPr lang="en-US" sz="1800" dirty="0">
                <a:latin typeface="TimesNewRomanPSMT"/>
              </a:rPr>
              <a:t> 100 deg.</a:t>
            </a:r>
          </a:p>
          <a:p>
            <a:r>
              <a:rPr lang="en-US" sz="1800" dirty="0">
                <a:latin typeface="TimesNewRomanPSMT"/>
              </a:rPr>
              <a:t>Rotations per flight - 4</a:t>
            </a:r>
          </a:p>
          <a:p>
            <a:r>
              <a:rPr lang="en-US" sz="1800" dirty="0">
                <a:latin typeface="TimesNewRomanPSMT"/>
              </a:rPr>
              <a:t>Material - Aluminum</a:t>
            </a:r>
          </a:p>
          <a:p>
            <a:r>
              <a:rPr lang="en-US" sz="1800" dirty="0">
                <a:latin typeface="TimesNewRomanPSMT"/>
              </a:rPr>
              <a:t>Lubricant - Oil</a:t>
            </a:r>
          </a:p>
        </p:txBody>
      </p:sp>
      <p:sp>
        <p:nvSpPr>
          <p:cNvPr id="10" name="TextBox 9">
            <a:extLst>
              <a:ext uri="{FF2B5EF4-FFF2-40B4-BE49-F238E27FC236}">
                <a16:creationId xmlns:a16="http://schemas.microsoft.com/office/drawing/2014/main" id="{A2C483A2-B818-21B7-4D31-BA848D6F7F56}"/>
              </a:ext>
            </a:extLst>
          </p:cNvPr>
          <p:cNvSpPr txBox="1"/>
          <p:nvPr/>
        </p:nvSpPr>
        <p:spPr>
          <a:xfrm>
            <a:off x="838200" y="4627490"/>
            <a:ext cx="10041924" cy="830997"/>
          </a:xfrm>
          <a:prstGeom prst="rect">
            <a:avLst/>
          </a:prstGeom>
          <a:noFill/>
        </p:spPr>
        <p:txBody>
          <a:bodyPr wrap="square" rtlCol="0">
            <a:spAutoFit/>
          </a:bodyPr>
          <a:lstStyle/>
          <a:p>
            <a:r>
              <a:rPr lang="en-US" sz="2400" b="1" i="1" dirty="0">
                <a:highlight>
                  <a:srgbClr val="FFFF00"/>
                </a:highlight>
              </a:rPr>
              <a:t>It was concluded this task assessment did not meet the IP44 requirements and could not be adjusted, even under the approval by engineering</a:t>
            </a:r>
            <a:r>
              <a:rPr lang="en-US" sz="2400" b="1" i="1" dirty="0"/>
              <a: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52D8746B-C32C-95E9-FDBB-D3ACEE91C852}"/>
              </a:ext>
            </a:extLst>
          </p:cNvPr>
          <p:cNvSpPr>
            <a:spLocks noGrp="1"/>
          </p:cNvSpPr>
          <p:nvPr>
            <p:ph type="title"/>
          </p:nvPr>
        </p:nvSpPr>
        <p:spPr>
          <a:xfrm>
            <a:off x="838200" y="228600"/>
            <a:ext cx="10515600" cy="1325563"/>
          </a:xfrm>
        </p:spPr>
        <p:txBody>
          <a:bodyPr/>
          <a:lstStyle/>
          <a:p>
            <a:r>
              <a:rPr lang="en-US" b="1" dirty="0"/>
              <a:t>MPIG Open Issue </a:t>
            </a:r>
            <a:br>
              <a:rPr lang="en-US" b="1" dirty="0"/>
            </a:br>
            <a:r>
              <a:rPr lang="en-US" sz="3200" b="1" i="1" dirty="0"/>
              <a:t>Management of Lubrication &amp; Servicing Task for evolution </a:t>
            </a:r>
          </a:p>
        </p:txBody>
      </p:sp>
      <p:sp>
        <p:nvSpPr>
          <p:cNvPr id="14" name="Content Placeholder 2">
            <a:extLst>
              <a:ext uri="{FF2B5EF4-FFF2-40B4-BE49-F238E27FC236}">
                <a16:creationId xmlns:a16="http://schemas.microsoft.com/office/drawing/2014/main" id="{27D41DDF-10B7-6A97-6645-6CFD20FBFF97}"/>
              </a:ext>
            </a:extLst>
          </p:cNvPr>
          <p:cNvSpPr>
            <a:spLocks noGrp="1"/>
          </p:cNvSpPr>
          <p:nvPr>
            <p:ph idx="1"/>
          </p:nvPr>
        </p:nvSpPr>
        <p:spPr>
          <a:xfrm>
            <a:off x="838200" y="1825625"/>
            <a:ext cx="10515600" cy="4351338"/>
          </a:xfrm>
        </p:spPr>
        <p:txBody>
          <a:bodyPr>
            <a:normAutofit/>
          </a:bodyPr>
          <a:lstStyle/>
          <a:p>
            <a:pPr marL="0" indent="0">
              <a:buNone/>
            </a:pPr>
            <a:r>
              <a:rPr lang="en-US" sz="2400" dirty="0"/>
              <a:t>MPIG is seeking input from the IMRBPB on the concept and consideration on CIP which would provide guidance to enable proficient effective direction to manage these type of task. </a:t>
            </a:r>
          </a:p>
          <a:p>
            <a:pPr marL="0" indent="0">
              <a:buNone/>
            </a:pPr>
            <a:r>
              <a:rPr lang="en-US" sz="2400" dirty="0"/>
              <a:t>Addressing this issue will remove the inconstancy and disadvantages created by the current situation. </a:t>
            </a:r>
          </a:p>
          <a:p>
            <a:pPr marL="0" indent="0">
              <a:buNone/>
            </a:pPr>
            <a:endParaRPr lang="en-US" sz="2400" dirty="0"/>
          </a:p>
          <a:p>
            <a:pPr marL="0" indent="0">
              <a:buNone/>
            </a:pPr>
            <a:r>
              <a:rPr lang="en-US" sz="2400" dirty="0"/>
              <a:t>The next slides provide the current relative guidance statements: </a:t>
            </a:r>
          </a:p>
        </p:txBody>
      </p:sp>
    </p:spTree>
    <p:extLst>
      <p:ext uri="{BB962C8B-B14F-4D97-AF65-F5344CB8AC3E}">
        <p14:creationId xmlns:p14="http://schemas.microsoft.com/office/powerpoint/2010/main" val="34191894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866E9052-AFDE-6991-3353-96120F19AF01}"/>
              </a:ext>
            </a:extLst>
          </p:cNvPr>
          <p:cNvSpPr>
            <a:spLocks noGrp="1"/>
          </p:cNvSpPr>
          <p:nvPr>
            <p:ph type="title"/>
          </p:nvPr>
        </p:nvSpPr>
        <p:spPr>
          <a:xfrm>
            <a:off x="838200" y="365125"/>
            <a:ext cx="10515600" cy="1325563"/>
          </a:xfrm>
        </p:spPr>
        <p:txBody>
          <a:bodyPr>
            <a:normAutofit/>
          </a:bodyPr>
          <a:lstStyle/>
          <a:p>
            <a:r>
              <a:rPr lang="en-US" sz="3600" b="1" dirty="0"/>
              <a:t>IMPS Statements relative to Evolution/Optimization</a:t>
            </a:r>
          </a:p>
        </p:txBody>
      </p:sp>
      <p:sp>
        <p:nvSpPr>
          <p:cNvPr id="9" name="Content Placeholder 2">
            <a:extLst>
              <a:ext uri="{FF2B5EF4-FFF2-40B4-BE49-F238E27FC236}">
                <a16:creationId xmlns:a16="http://schemas.microsoft.com/office/drawing/2014/main" id="{F3FDAA18-0070-87C3-6329-B1C64FBEF925}"/>
              </a:ext>
            </a:extLst>
          </p:cNvPr>
          <p:cNvSpPr>
            <a:spLocks noGrp="1"/>
          </p:cNvSpPr>
          <p:nvPr>
            <p:ph idx="1"/>
          </p:nvPr>
        </p:nvSpPr>
        <p:spPr>
          <a:xfrm>
            <a:off x="838200" y="1825625"/>
            <a:ext cx="10515600" cy="3355975"/>
          </a:xfrm>
        </p:spPr>
        <p:txBody>
          <a:bodyPr/>
          <a:lstStyle/>
          <a:p>
            <a:r>
              <a:rPr lang="en-US" sz="1800" b="1" i="0" u="none" strike="noStrike" baseline="0" dirty="0">
                <a:solidFill>
                  <a:srgbClr val="000000"/>
                </a:solidFill>
                <a:latin typeface="Arial" panose="020B0604020202020204" pitchFamily="34" charset="0"/>
              </a:rPr>
              <a:t>8.0 Evolution/Optimization of Task Intervals </a:t>
            </a:r>
            <a:endParaRPr lang="en-US" sz="1800" b="0" i="0" u="none" strike="noStrike" baseline="0" dirty="0">
              <a:solidFill>
                <a:srgbClr val="000000"/>
              </a:solidFill>
              <a:latin typeface="Arial" panose="020B0604020202020204" pitchFamily="34" charset="0"/>
            </a:endParaRPr>
          </a:p>
          <a:p>
            <a:r>
              <a:rPr lang="en-US" sz="1800" b="1" i="0" u="none" strike="noStrike" baseline="0" dirty="0">
                <a:solidFill>
                  <a:srgbClr val="000000"/>
                </a:solidFill>
                <a:latin typeface="Arial" panose="020B0604020202020204" pitchFamily="34" charset="0"/>
              </a:rPr>
              <a:t>8.1 </a:t>
            </a:r>
            <a:r>
              <a:rPr lang="en-US" sz="1800" b="0" i="0" u="none" strike="noStrike" baseline="0" dirty="0">
                <a:solidFill>
                  <a:srgbClr val="000000"/>
                </a:solidFill>
                <a:latin typeface="Arial" panose="020B0604020202020204" pitchFamily="34" charset="0"/>
              </a:rPr>
              <a:t>Refer to Appendix 3 of this document for evolution and optimization guidelines.</a:t>
            </a:r>
          </a:p>
          <a:p>
            <a:endParaRPr lang="en-US" sz="1800" dirty="0">
              <a:solidFill>
                <a:srgbClr val="000000"/>
              </a:solidFill>
              <a:latin typeface="Arial" panose="020B0604020202020204" pitchFamily="34" charset="0"/>
            </a:endParaRPr>
          </a:p>
          <a:p>
            <a:r>
              <a:rPr lang="en-US" sz="1800" b="0" i="0" u="none" strike="noStrike" baseline="0" dirty="0">
                <a:solidFill>
                  <a:srgbClr val="000000"/>
                </a:solidFill>
                <a:latin typeface="Arial" panose="020B0604020202020204" pitchFamily="34" charset="0"/>
              </a:rPr>
              <a:t>The following framework is provided as guidance within which proposals to amend the MRBR shall be developed and assessed </a:t>
            </a:r>
            <a:endParaRPr lang="en-US" dirty="0"/>
          </a:p>
        </p:txBody>
      </p:sp>
    </p:spTree>
    <p:extLst>
      <p:ext uri="{BB962C8B-B14F-4D97-AF65-F5344CB8AC3E}">
        <p14:creationId xmlns:p14="http://schemas.microsoft.com/office/powerpoint/2010/main" val="30823728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FE481F95-E6C7-43B7-1CDF-3289C3EDACB2}"/>
              </a:ext>
            </a:extLst>
          </p:cNvPr>
          <p:cNvSpPr txBox="1">
            <a:spLocks/>
          </p:cNvSpPr>
          <p:nvPr/>
        </p:nvSpPr>
        <p:spPr>
          <a:xfrm>
            <a:off x="838200" y="365125"/>
            <a:ext cx="10515600" cy="67284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dirty="0"/>
              <a:t>IP44 Statements relative to Evolution/Optimization</a:t>
            </a:r>
          </a:p>
        </p:txBody>
      </p:sp>
      <p:pic>
        <p:nvPicPr>
          <p:cNvPr id="9" name="Picture 8">
            <a:extLst>
              <a:ext uri="{FF2B5EF4-FFF2-40B4-BE49-F238E27FC236}">
                <a16:creationId xmlns:a16="http://schemas.microsoft.com/office/drawing/2014/main" id="{F5601CB6-3B64-11CA-A468-8955C96B5AB1}"/>
              </a:ext>
            </a:extLst>
          </p:cNvPr>
          <p:cNvPicPr>
            <a:picLocks noChangeAspect="1"/>
          </p:cNvPicPr>
          <p:nvPr/>
        </p:nvPicPr>
        <p:blipFill>
          <a:blip r:embed="rId2"/>
          <a:stretch>
            <a:fillRect/>
          </a:stretch>
        </p:blipFill>
        <p:spPr>
          <a:xfrm>
            <a:off x="2102774" y="1420956"/>
            <a:ext cx="7986452" cy="4016088"/>
          </a:xfrm>
          <a:prstGeom prst="rect">
            <a:avLst/>
          </a:prstGeom>
        </p:spPr>
      </p:pic>
    </p:spTree>
    <p:extLst>
      <p:ext uri="{BB962C8B-B14F-4D97-AF65-F5344CB8AC3E}">
        <p14:creationId xmlns:p14="http://schemas.microsoft.com/office/powerpoint/2010/main" val="35907550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7B1535C-859D-0D03-5048-9B67D703DFE0}"/>
              </a:ext>
            </a:extLst>
          </p:cNvPr>
          <p:cNvSpPr txBox="1">
            <a:spLocks/>
          </p:cNvSpPr>
          <p:nvPr/>
        </p:nvSpPr>
        <p:spPr>
          <a:xfrm>
            <a:off x="838200" y="365125"/>
            <a:ext cx="10515600" cy="67284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dirty="0"/>
              <a:t>IP44 Statements relative to Evolution/Optimization</a:t>
            </a:r>
          </a:p>
        </p:txBody>
      </p:sp>
      <p:sp>
        <p:nvSpPr>
          <p:cNvPr id="9" name="Content Placeholder 2">
            <a:extLst>
              <a:ext uri="{FF2B5EF4-FFF2-40B4-BE49-F238E27FC236}">
                <a16:creationId xmlns:a16="http://schemas.microsoft.com/office/drawing/2014/main" id="{6BD71B47-B840-8D9E-9023-9FED7F40AABC}"/>
              </a:ext>
            </a:extLst>
          </p:cNvPr>
          <p:cNvSpPr txBox="1">
            <a:spLocks/>
          </p:cNvSpPr>
          <p:nvPr/>
        </p:nvSpPr>
        <p:spPr>
          <a:xfrm>
            <a:off x="838200" y="1210962"/>
            <a:ext cx="10515600" cy="4966001"/>
          </a:xfrm>
          <a:prstGeom prst="rect">
            <a:avLst/>
          </a:prstGeom>
        </p:spPr>
        <p:txBody>
          <a:bodyPr anchor="b">
            <a:normAutofit/>
          </a:bodyPr>
          <a:lstStyle>
            <a:lvl1pPr marL="0" indent="0" algn="l" defTabSz="914400" rtl="0" eaLnBrk="1" latinLnBrk="0" hangingPunct="1">
              <a:spcBef>
                <a:spcPct val="20000"/>
              </a:spcBef>
              <a:buFont typeface="Arial" panose="020B0604020202020204" pitchFamily="34" charset="0"/>
              <a:buNone/>
              <a:defRPr sz="3200" b="0" kern="1200">
                <a:solidFill>
                  <a:schemeClr val="tx1"/>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9pPr>
          </a:lstStyle>
          <a:p>
            <a:r>
              <a:rPr lang="en-US" sz="1800">
                <a:solidFill>
                  <a:srgbClr val="000000"/>
                </a:solidFill>
                <a:latin typeface="Arial" panose="020B0604020202020204" pitchFamily="34" charset="0"/>
              </a:rPr>
              <a:t>Interval Evolution / Optimization should </a:t>
            </a:r>
            <a:r>
              <a:rPr lang="en-US" sz="1800">
                <a:solidFill>
                  <a:srgbClr val="000000"/>
                </a:solidFill>
                <a:highlight>
                  <a:srgbClr val="FFFF00"/>
                </a:highlight>
                <a:latin typeface="Arial" panose="020B0604020202020204" pitchFamily="34" charset="0"/>
              </a:rPr>
              <a:t>be based on risk management</a:t>
            </a:r>
            <a:r>
              <a:rPr lang="en-US" sz="1800">
                <a:solidFill>
                  <a:srgbClr val="000000"/>
                </a:solidFill>
                <a:latin typeface="Arial" panose="020B0604020202020204" pitchFamily="34" charset="0"/>
              </a:rPr>
              <a:t>. Risk Management is the systematic application of management policies, procedures and practices to the tasks of identifying, analyzing, evaluating, treating and monitoring risk. </a:t>
            </a:r>
          </a:p>
          <a:p>
            <a:endParaRPr lang="en-US" sz="1800">
              <a:solidFill>
                <a:srgbClr val="000000"/>
              </a:solidFill>
              <a:latin typeface="Arial" panose="020B0604020202020204" pitchFamily="34" charset="0"/>
            </a:endParaRPr>
          </a:p>
          <a:p>
            <a:r>
              <a:rPr lang="en-US" sz="1800" b="1">
                <a:solidFill>
                  <a:srgbClr val="000000"/>
                </a:solidFill>
                <a:latin typeface="Arial" panose="020B0604020202020204" pitchFamily="34" charset="0"/>
              </a:rPr>
              <a:t>5.7 Failure effect category considerations </a:t>
            </a:r>
            <a:endParaRPr lang="en-US" sz="1800">
              <a:solidFill>
                <a:srgbClr val="000000"/>
              </a:solidFill>
              <a:latin typeface="Arial" panose="020B0604020202020204" pitchFamily="34" charset="0"/>
            </a:endParaRPr>
          </a:p>
          <a:p>
            <a:r>
              <a:rPr lang="en-US" sz="1800">
                <a:solidFill>
                  <a:srgbClr val="000000"/>
                </a:solidFill>
                <a:latin typeface="Arial" panose="020B0604020202020204" pitchFamily="34" charset="0"/>
              </a:rPr>
              <a:t>MRBR task interval optimization is based on </a:t>
            </a:r>
            <a:r>
              <a:rPr lang="en-US" sz="1800">
                <a:solidFill>
                  <a:srgbClr val="000000"/>
                </a:solidFill>
                <a:highlight>
                  <a:srgbClr val="FFFF00"/>
                </a:highlight>
                <a:latin typeface="Arial" panose="020B0604020202020204" pitchFamily="34" charset="0"/>
              </a:rPr>
              <a:t>principles that reflect the criticality</a:t>
            </a:r>
            <a:r>
              <a:rPr lang="en-US" sz="1800">
                <a:solidFill>
                  <a:srgbClr val="000000"/>
                </a:solidFill>
                <a:latin typeface="Arial" panose="020B0604020202020204" pitchFamily="34" charset="0"/>
              </a:rPr>
              <a:t> of airplane systems, components, identified during MSG-3 analysis. Failure Effect Categories should be accounted for during the analysis. </a:t>
            </a:r>
            <a:br>
              <a:rPr lang="en-US" sz="1800">
                <a:solidFill>
                  <a:srgbClr val="000000"/>
                </a:solidFill>
                <a:latin typeface="Arial" panose="020B0604020202020204" pitchFamily="34" charset="0"/>
              </a:rPr>
            </a:br>
            <a:endParaRPr lang="en-US" sz="1800">
              <a:solidFill>
                <a:srgbClr val="000000"/>
              </a:solidFill>
              <a:latin typeface="Arial" panose="020B0604020202020204" pitchFamily="34" charset="0"/>
            </a:endParaRPr>
          </a:p>
          <a:p>
            <a:r>
              <a:rPr lang="en-US" sz="1800" b="1">
                <a:solidFill>
                  <a:srgbClr val="000000"/>
                </a:solidFill>
                <a:latin typeface="Arial" panose="020B0604020202020204" pitchFamily="34" charset="0"/>
              </a:rPr>
              <a:t>7.6 Servicing Tasks </a:t>
            </a:r>
          </a:p>
          <a:p>
            <a:r>
              <a:rPr lang="en-US" sz="1800">
                <a:solidFill>
                  <a:srgbClr val="000000"/>
                </a:solidFill>
                <a:latin typeface="Arial" panose="020B0604020202020204" pitchFamily="34" charset="0"/>
              </a:rPr>
              <a:t>Scheduled servicing (e.g., lubrication /oil replenishment) task data will not normally result in reported related findings. For these tasks, Engineering assessment and analysis is the </a:t>
            </a:r>
            <a:r>
              <a:rPr lang="en-US" sz="1800">
                <a:solidFill>
                  <a:srgbClr val="000000"/>
                </a:solidFill>
                <a:highlight>
                  <a:srgbClr val="FFFF00"/>
                </a:highlight>
                <a:latin typeface="Arial" panose="020B0604020202020204" pitchFamily="34" charset="0"/>
              </a:rPr>
              <a:t>primary method</a:t>
            </a:r>
            <a:r>
              <a:rPr lang="en-US" sz="1800">
                <a:solidFill>
                  <a:srgbClr val="000000"/>
                </a:solidFill>
                <a:latin typeface="Arial" panose="020B0604020202020204" pitchFamily="34" charset="0"/>
              </a:rPr>
              <a:t> to be used to support an evolution / optimization. The engineering assessment must take into account the negative long-term effects (e.g., corrosion) resulting from inappropriate servicing intervals</a:t>
            </a:r>
            <a:r>
              <a:rPr lang="en-US" sz="2800">
                <a:solidFill>
                  <a:srgbClr val="000000"/>
                </a:solidFill>
                <a:latin typeface="Arial" panose="020B0604020202020204" pitchFamily="34" charset="0"/>
              </a:rPr>
              <a:t>. </a:t>
            </a:r>
            <a:endParaRPr lang="en-US"/>
          </a:p>
          <a:p>
            <a:endParaRPr lang="en-US" dirty="0"/>
          </a:p>
        </p:txBody>
      </p:sp>
    </p:spTree>
    <p:extLst>
      <p:ext uri="{BB962C8B-B14F-4D97-AF65-F5344CB8AC3E}">
        <p14:creationId xmlns:p14="http://schemas.microsoft.com/office/powerpoint/2010/main" val="18639514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904AA3AB-2BAE-4209-8106-61D12ED84C6A}"/>
              </a:ext>
            </a:extLst>
          </p:cNvPr>
          <p:cNvSpPr>
            <a:spLocks noGrp="1"/>
          </p:cNvSpPr>
          <p:nvPr>
            <p:ph type="title"/>
          </p:nvPr>
        </p:nvSpPr>
        <p:spPr>
          <a:xfrm>
            <a:off x="838200" y="152400"/>
            <a:ext cx="10515600" cy="1325563"/>
          </a:xfrm>
        </p:spPr>
        <p:txBody>
          <a:bodyPr/>
          <a:lstStyle/>
          <a:p>
            <a:r>
              <a:rPr lang="en-US" dirty="0"/>
              <a:t>Considerations for a path forward</a:t>
            </a:r>
          </a:p>
        </p:txBody>
      </p:sp>
      <p:sp>
        <p:nvSpPr>
          <p:cNvPr id="9" name="Content Placeholder 2">
            <a:extLst>
              <a:ext uri="{FF2B5EF4-FFF2-40B4-BE49-F238E27FC236}">
                <a16:creationId xmlns:a16="http://schemas.microsoft.com/office/drawing/2014/main" id="{CB1FB073-7E98-53DC-4023-3FE92F15DF2D}"/>
              </a:ext>
            </a:extLst>
          </p:cNvPr>
          <p:cNvSpPr txBox="1">
            <a:spLocks/>
          </p:cNvSpPr>
          <p:nvPr/>
        </p:nvSpPr>
        <p:spPr>
          <a:xfrm>
            <a:off x="685800" y="1167943"/>
            <a:ext cx="10515600" cy="4522113"/>
          </a:xfrm>
          <a:prstGeom prst="rect">
            <a:avLst/>
          </a:prstGeom>
        </p:spPr>
        <p:txBody>
          <a:bodyPr anchor="t">
            <a:normAutofit fontScale="70000" lnSpcReduction="20000"/>
          </a:bodyPr>
          <a:lstStyle>
            <a:lvl1pPr marL="0" indent="0" algn="l" defTabSz="914400" rtl="0" eaLnBrk="1" latinLnBrk="0" hangingPunct="1">
              <a:spcBef>
                <a:spcPct val="20000"/>
              </a:spcBef>
              <a:buFont typeface="Arial" panose="020B0604020202020204" pitchFamily="34" charset="0"/>
              <a:buNone/>
              <a:defRPr sz="3200" b="0" kern="1200">
                <a:solidFill>
                  <a:schemeClr val="tx1"/>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9pPr>
          </a:lstStyle>
          <a:p>
            <a:r>
              <a:rPr lang="en-US"/>
              <a:t>The initial program is always conservative where lubrication and servicing are bound by the initial conservative interval framework.</a:t>
            </a:r>
            <a:br>
              <a:rPr lang="en-US"/>
            </a:br>
            <a:endParaRPr lang="en-US"/>
          </a:p>
          <a:p>
            <a:r>
              <a:rPr lang="en-US"/>
              <a:t>These tasks intervals are many times chosen for alignment with other generated tasks in zonal or systems.</a:t>
            </a:r>
            <a:br>
              <a:rPr lang="en-US"/>
            </a:br>
            <a:endParaRPr lang="en-US"/>
          </a:p>
          <a:p>
            <a:r>
              <a:rPr lang="en-US"/>
              <a:t>Some of these tasks are simple and basic AMM procedures by the application of a standard practices spray film or applied grease.</a:t>
            </a:r>
            <a:br>
              <a:rPr lang="en-US"/>
            </a:br>
            <a:r>
              <a:rPr lang="en-US"/>
              <a:t>  </a:t>
            </a:r>
          </a:p>
          <a:p>
            <a:r>
              <a:rPr lang="en-US"/>
              <a:t>Some of these task relate to internal mechanisms, while others relate to external. (i.e., exterior door hinges)</a:t>
            </a:r>
            <a:br>
              <a:rPr lang="en-US"/>
            </a:br>
            <a:endParaRPr lang="en-US"/>
          </a:p>
          <a:p>
            <a:r>
              <a:rPr lang="en-US"/>
              <a:t>Some of these areas are inspected or checked during other task developed from zonal or systems.</a:t>
            </a:r>
            <a:endParaRPr lang="en-US" dirty="0"/>
          </a:p>
        </p:txBody>
      </p:sp>
    </p:spTree>
    <p:extLst>
      <p:ext uri="{BB962C8B-B14F-4D97-AF65-F5344CB8AC3E}">
        <p14:creationId xmlns:p14="http://schemas.microsoft.com/office/powerpoint/2010/main" val="17303657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heme/theme1.xml><?xml version="1.0" encoding="utf-8"?>
<a:theme xmlns:a="http://schemas.openxmlformats.org/drawingml/2006/main" name="MPIG - Presentation Template v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ct:contentTypeSchema xmlns:ct="http://schemas.microsoft.com/office/2006/metadata/contentType" xmlns:ma="http://schemas.microsoft.com/office/2006/metadata/properties/metaAttributes" ct:_="" ma:_="" ma:contentTypeName="Unknown Document Type" ma:contentTypeID="0x010104" ma:contentTypeVersion="0" ma:contentTypeDescription="" ma:contentTypeScope="" ma:versionID="7a63ae98c9331042c85a0ce3caf3b722">
  <xsd:schema xmlns:xsd="http://www.w3.org/2001/XMLSchema" xmlns:p="http://schemas.microsoft.com/office/2006/metadata/properties" targetNamespace="http://schemas.microsoft.com/office/2006/metadata/properties" ma:root="true" ma:fieldsID="643ad641ad674e858ec36190b61f65cd">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26A1E67-CCCC-48A8-914C-446A0D6613BF}">
  <ds:schemaRefs>
    <ds:schemaRef ds:uri="http://schemas.microsoft.com/office/2006/metadata/properties"/>
  </ds:schemaRefs>
</ds:datastoreItem>
</file>

<file path=customXml/itemProps2.xml><?xml version="1.0" encoding="utf-8"?>
<ds:datastoreItem xmlns:ds="http://schemas.openxmlformats.org/officeDocument/2006/customXml" ds:itemID="{ABD3018A-C4C0-4B97-9F96-2C7C8AEE68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F2E982FE-6ED8-4DFC-AA8B-B2265479AEA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3031</TotalTime>
  <Words>965</Words>
  <Application>Microsoft Macintosh PowerPoint</Application>
  <PresentationFormat>Widescreen</PresentationFormat>
  <Paragraphs>62</Paragraphs>
  <Slides>11</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11</vt:i4>
      </vt:variant>
    </vt:vector>
  </HeadingPairs>
  <TitlesOfParts>
    <vt:vector size="17" baseType="lpstr">
      <vt:lpstr>Arial</vt:lpstr>
      <vt:lpstr>Calibri</vt:lpstr>
      <vt:lpstr>Times New Roman</vt:lpstr>
      <vt:lpstr>TimesNewRomanPSMT</vt:lpstr>
      <vt:lpstr>MPIG - Presentation Template v2</vt:lpstr>
      <vt:lpstr>1_Office Theme</vt:lpstr>
      <vt:lpstr>PowerPoint Presentation</vt:lpstr>
      <vt:lpstr>PowerPoint Presentation</vt:lpstr>
      <vt:lpstr>MPIG Open Issue   Management of Lubrication &amp; Servicing Task for evolution </vt:lpstr>
      <vt:lpstr>Example continued:</vt:lpstr>
      <vt:lpstr>MPIG Open Issue  Management of Lubrication &amp; Servicing Task for evolution </vt:lpstr>
      <vt:lpstr>IMPS Statements relative to Evolution/Optimization</vt:lpstr>
      <vt:lpstr>PowerPoint Presentation</vt:lpstr>
      <vt:lpstr>PowerPoint Presentation</vt:lpstr>
      <vt:lpstr>Considerations for a path forward</vt:lpstr>
      <vt:lpstr>Considerations for a path forward</vt:lpstr>
      <vt:lpstr>Summary:</vt:lpstr>
    </vt:vector>
  </TitlesOfParts>
  <Company>The Boeing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A4A LHIRF WG Status Report</dc:title>
  <dc:creator>Greg Sweers</dc:creator>
  <cp:lastModifiedBy>Manny Gdalevitch</cp:lastModifiedBy>
  <cp:revision>43</cp:revision>
  <dcterms:created xsi:type="dcterms:W3CDTF">2013-07-29T21:05:12Z</dcterms:created>
  <dcterms:modified xsi:type="dcterms:W3CDTF">2025-04-25T14:37:16Z</dcterms:modified>
</cp:coreProperties>
</file>