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2" r:id="rId4"/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602775"/>
  <p:notesSz cx="7010400" cy="92360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65">
          <p15:clr>
            <a:srgbClr val="000000"/>
          </p15:clr>
        </p15:guide>
        <p15:guide id="2" pos="1391">
          <p15:clr>
            <a:srgbClr val="000000"/>
          </p15:clr>
        </p15:guide>
      </p15:sldGuideLst>
    </p:ext>
    <p:ext uri="{2D200454-40CA-4A62-9FC3-DE9A4176ACB9}">
      <p15:notesGuideLst>
        <p15:guide id="1" orient="horz" pos="2909">
          <p15:clr>
            <a:srgbClr val="000000"/>
          </p15:clr>
        </p15:guide>
        <p15:guide id="2" pos="2208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65" orient="horz"/>
        <p:guide pos="1391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09" orient="horz"/>
        <p:guide pos="220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337" y="0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/>
          <p:nvPr>
            <p:ph idx="2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35" name="Google Shape;35;p1:notes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1:notes"/>
          <p:cNvSpPr txBox="1"/>
          <p:nvPr/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56a42e45cd_0_31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356a42e45cd_0_31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g356a42e45cd_0_31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56a42e45cd_0_6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356a42e45cd_0_6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g356a42e45cd_0_6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6a42e45cd_0_15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6a42e45cd_0_15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356a42e45cd_0_15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56a42e45cd_0_24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56a42e45cd_0_24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56a42e45cd_0_24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:notes"/>
          <p:cNvSpPr/>
          <p:nvPr>
            <p:ph idx="2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79" name="Google Shape;79;p10:notes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0:notes"/>
          <p:cNvSpPr txBox="1"/>
          <p:nvPr/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 showMasterSp="0">
  <p:cSld name="13_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idx="1" type="body"/>
          </p:nvPr>
        </p:nvSpPr>
        <p:spPr>
          <a:xfrm>
            <a:off x="7370064" y="658800"/>
            <a:ext cx="1618488" cy="667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0000" spcFirstLastPara="1" rIns="90000" wrap="square" tIns="90000">
            <a:noAutofit/>
          </a:bodyPr>
          <a:lstStyle>
            <a:lvl1pPr indent="-317500" lvl="0" marL="457200" algn="ctr">
              <a:spcBef>
                <a:spcPts val="280"/>
              </a:spcBef>
              <a:spcAft>
                <a:spcPts val="0"/>
              </a:spcAft>
              <a:buSzPts val="1400"/>
              <a:buChar char="»"/>
              <a:defRPr b="0" sz="1400">
                <a:solidFill>
                  <a:srgbClr val="80808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08080"/>
                </a:solidFill>
              </a:defRPr>
            </a:lvl1pPr>
            <a:lvl2pPr lvl="1">
              <a:buNone/>
              <a:defRPr>
                <a:solidFill>
                  <a:srgbClr val="808080"/>
                </a:solidFill>
              </a:defRPr>
            </a:lvl2pPr>
            <a:lvl3pPr lvl="2">
              <a:buNone/>
              <a:defRPr>
                <a:solidFill>
                  <a:srgbClr val="808080"/>
                </a:solidFill>
              </a:defRPr>
            </a:lvl3pPr>
            <a:lvl4pPr lvl="3">
              <a:buNone/>
              <a:defRPr>
                <a:solidFill>
                  <a:srgbClr val="808080"/>
                </a:solidFill>
              </a:defRPr>
            </a:lvl4pPr>
            <a:lvl5pPr lvl="4">
              <a:buNone/>
              <a:defRPr>
                <a:solidFill>
                  <a:srgbClr val="808080"/>
                </a:solidFill>
              </a:defRPr>
            </a:lvl5pPr>
            <a:lvl6pPr lvl="5">
              <a:buNone/>
              <a:defRPr>
                <a:solidFill>
                  <a:srgbClr val="808080"/>
                </a:solidFill>
              </a:defRPr>
            </a:lvl6pPr>
            <a:lvl7pPr lvl="6">
              <a:buNone/>
              <a:defRPr>
                <a:solidFill>
                  <a:srgbClr val="808080"/>
                </a:solidFill>
              </a:defRPr>
            </a:lvl7pPr>
            <a:lvl8pPr lvl="7">
              <a:buNone/>
              <a:defRPr>
                <a:solidFill>
                  <a:srgbClr val="808080"/>
                </a:solidFill>
              </a:defRPr>
            </a:lvl8pPr>
            <a:lvl9pPr lvl="8">
              <a:buNone/>
              <a:defRPr>
                <a:solidFill>
                  <a:srgbClr val="80808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3_Title Slide 2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idx="1" type="body"/>
          </p:nvPr>
        </p:nvSpPr>
        <p:spPr>
          <a:xfrm>
            <a:off x="7370064" y="658800"/>
            <a:ext cx="1618488" cy="667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0000" spcFirstLastPara="1" rIns="90000" wrap="square" tIns="90000">
            <a:noAutofit/>
          </a:bodyPr>
          <a:lstStyle>
            <a:lvl1pPr indent="-317500" lvl="0" marL="457200" algn="ctr">
              <a:spcBef>
                <a:spcPts val="280"/>
              </a:spcBef>
              <a:spcAft>
                <a:spcPts val="0"/>
              </a:spcAft>
              <a:buSzPts val="1400"/>
              <a:buChar char="»"/>
              <a:defRPr b="0" sz="1400">
                <a:solidFill>
                  <a:srgbClr val="80808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08080"/>
                </a:solidFill>
              </a:defRPr>
            </a:lvl1pPr>
            <a:lvl2pPr lvl="1">
              <a:buNone/>
              <a:defRPr>
                <a:solidFill>
                  <a:srgbClr val="808080"/>
                </a:solidFill>
              </a:defRPr>
            </a:lvl2pPr>
            <a:lvl3pPr lvl="2">
              <a:buNone/>
              <a:defRPr>
                <a:solidFill>
                  <a:srgbClr val="808080"/>
                </a:solidFill>
              </a:defRPr>
            </a:lvl3pPr>
            <a:lvl4pPr lvl="3">
              <a:buNone/>
              <a:defRPr>
                <a:solidFill>
                  <a:srgbClr val="808080"/>
                </a:solidFill>
              </a:defRPr>
            </a:lvl4pPr>
            <a:lvl5pPr lvl="4">
              <a:buNone/>
              <a:defRPr>
                <a:solidFill>
                  <a:srgbClr val="808080"/>
                </a:solidFill>
              </a:defRPr>
            </a:lvl5pPr>
            <a:lvl6pPr lvl="5">
              <a:buNone/>
              <a:defRPr>
                <a:solidFill>
                  <a:srgbClr val="808080"/>
                </a:solidFill>
              </a:defRPr>
            </a:lvl6pPr>
            <a:lvl7pPr lvl="6">
              <a:buNone/>
              <a:defRPr>
                <a:solidFill>
                  <a:srgbClr val="808080"/>
                </a:solidFill>
              </a:defRPr>
            </a:lvl7pPr>
            <a:lvl8pPr lvl="7">
              <a:buNone/>
              <a:defRPr>
                <a:solidFill>
                  <a:srgbClr val="808080"/>
                </a:solidFill>
              </a:defRPr>
            </a:lvl8pPr>
            <a:lvl9pPr lvl="8">
              <a:buNone/>
              <a:defRPr>
                <a:solidFill>
                  <a:srgbClr val="80808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1" name="Google Shape;21;p4"/>
          <p:cNvCxnSpPr/>
          <p:nvPr/>
        </p:nvCxnSpPr>
        <p:spPr>
          <a:xfrm>
            <a:off x="393700" y="5761037"/>
            <a:ext cx="8826600" cy="15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descr="Color Logo Horz with tag.jpg" id="22" name="Google Shape;2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6237" y="5919787"/>
            <a:ext cx="2216149" cy="7064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Google Shape;23;p4"/>
          <p:cNvCxnSpPr/>
          <p:nvPr/>
        </p:nvCxnSpPr>
        <p:spPr>
          <a:xfrm>
            <a:off x="393700" y="1195387"/>
            <a:ext cx="8813700" cy="15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0" name="Google Shape;30;p6"/>
          <p:cNvCxnSpPr/>
          <p:nvPr/>
        </p:nvCxnSpPr>
        <p:spPr>
          <a:xfrm>
            <a:off x="393700" y="5761037"/>
            <a:ext cx="8826600" cy="15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descr="Color Logo Horz with tag.jpg" id="31" name="Google Shape;31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6237" y="5919787"/>
            <a:ext cx="2216149" cy="7064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Google Shape;32;p6"/>
          <p:cNvCxnSpPr/>
          <p:nvPr/>
        </p:nvCxnSpPr>
        <p:spPr>
          <a:xfrm>
            <a:off x="393700" y="1195387"/>
            <a:ext cx="8813700" cy="15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508125"/>
            <a:ext cx="8689975" cy="46148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59595C"/>
                </a:solidFill>
              </a:defRPr>
            </a:lvl1pPr>
            <a:lvl2pPr lvl="1" algn="r">
              <a:buNone/>
              <a:defRPr sz="1300">
                <a:solidFill>
                  <a:srgbClr val="59595C"/>
                </a:solidFill>
              </a:defRPr>
            </a:lvl2pPr>
            <a:lvl3pPr lvl="2" algn="r">
              <a:buNone/>
              <a:defRPr sz="1300">
                <a:solidFill>
                  <a:srgbClr val="59595C"/>
                </a:solidFill>
              </a:defRPr>
            </a:lvl3pPr>
            <a:lvl4pPr lvl="3" algn="r">
              <a:buNone/>
              <a:defRPr sz="1300">
                <a:solidFill>
                  <a:srgbClr val="59595C"/>
                </a:solidFill>
              </a:defRPr>
            </a:lvl4pPr>
            <a:lvl5pPr lvl="4" algn="r">
              <a:buNone/>
              <a:defRPr sz="1300">
                <a:solidFill>
                  <a:srgbClr val="59595C"/>
                </a:solidFill>
              </a:defRPr>
            </a:lvl5pPr>
            <a:lvl6pPr lvl="5" algn="r">
              <a:buNone/>
              <a:defRPr sz="1300">
                <a:solidFill>
                  <a:srgbClr val="59595C"/>
                </a:solidFill>
              </a:defRPr>
            </a:lvl6pPr>
            <a:lvl7pPr lvl="6" algn="r">
              <a:buNone/>
              <a:defRPr sz="1300">
                <a:solidFill>
                  <a:srgbClr val="59595C"/>
                </a:solidFill>
              </a:defRPr>
            </a:lvl7pPr>
            <a:lvl8pPr lvl="7" algn="r">
              <a:buNone/>
              <a:defRPr sz="1300">
                <a:solidFill>
                  <a:srgbClr val="59595C"/>
                </a:solidFill>
              </a:defRPr>
            </a:lvl8pPr>
            <a:lvl9pPr lvl="8" algn="r">
              <a:buNone/>
              <a:defRPr sz="1300">
                <a:solidFill>
                  <a:srgbClr val="5959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57200" y="1508125"/>
            <a:ext cx="8689975" cy="46148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59595C"/>
                </a:solidFill>
              </a:defRPr>
            </a:lvl1pPr>
            <a:lvl2pPr lvl="1" algn="r">
              <a:buNone/>
              <a:defRPr sz="1300">
                <a:solidFill>
                  <a:srgbClr val="59595C"/>
                </a:solidFill>
              </a:defRPr>
            </a:lvl2pPr>
            <a:lvl3pPr lvl="2" algn="r">
              <a:buNone/>
              <a:defRPr sz="1300">
                <a:solidFill>
                  <a:srgbClr val="59595C"/>
                </a:solidFill>
              </a:defRPr>
            </a:lvl3pPr>
            <a:lvl4pPr lvl="3" algn="r">
              <a:buNone/>
              <a:defRPr sz="1300">
                <a:solidFill>
                  <a:srgbClr val="59595C"/>
                </a:solidFill>
              </a:defRPr>
            </a:lvl4pPr>
            <a:lvl5pPr lvl="4" algn="r">
              <a:buNone/>
              <a:defRPr sz="1300">
                <a:solidFill>
                  <a:srgbClr val="59595C"/>
                </a:solidFill>
              </a:defRPr>
            </a:lvl5pPr>
            <a:lvl6pPr lvl="5" algn="r">
              <a:buNone/>
              <a:defRPr sz="1300">
                <a:solidFill>
                  <a:srgbClr val="59595C"/>
                </a:solidFill>
              </a:defRPr>
            </a:lvl6pPr>
            <a:lvl7pPr lvl="6" algn="r">
              <a:buNone/>
              <a:defRPr sz="1300">
                <a:solidFill>
                  <a:srgbClr val="59595C"/>
                </a:solidFill>
              </a:defRPr>
            </a:lvl7pPr>
            <a:lvl8pPr lvl="7" algn="r">
              <a:buNone/>
              <a:defRPr sz="1300">
                <a:solidFill>
                  <a:srgbClr val="59595C"/>
                </a:solidFill>
              </a:defRPr>
            </a:lvl8pPr>
            <a:lvl9pPr lvl="8" algn="r">
              <a:buNone/>
              <a:defRPr sz="1300">
                <a:solidFill>
                  <a:srgbClr val="5959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/>
        </p:nvSpPr>
        <p:spPr>
          <a:xfrm>
            <a:off x="2106601" y="6088050"/>
            <a:ext cx="7496100" cy="3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400"/>
              <a:buFont typeface="Arial"/>
              <a:buNone/>
            </a:pPr>
            <a:r>
              <a:rPr lang="en-US">
                <a:solidFill>
                  <a:srgbClr val="4D4D4D"/>
                </a:solidFill>
              </a:rPr>
              <a:t>Dubai, UAE</a:t>
            </a:r>
            <a:endParaRPr>
              <a:solidFill>
                <a:srgbClr val="4D4D4D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400"/>
              <a:buFont typeface="Arial"/>
              <a:buNone/>
            </a:pPr>
            <a:r>
              <a:rPr lang="en-US">
                <a:solidFill>
                  <a:srgbClr val="4D4D4D"/>
                </a:solidFill>
              </a:rPr>
              <a:t>May 2025</a:t>
            </a:r>
            <a:endParaRPr>
              <a:solidFill>
                <a:srgbClr val="4D4D4D"/>
              </a:solidFill>
            </a:endParaRPr>
          </a:p>
        </p:txBody>
      </p:sp>
      <p:pic>
        <p:nvPicPr>
          <p:cNvPr descr="Color Logo Horz with tag.jpg" id="39" name="Google Shape;3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5" y="1778000"/>
            <a:ext cx="4738687" cy="150812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 txBox="1"/>
          <p:nvPr/>
        </p:nvSpPr>
        <p:spPr>
          <a:xfrm>
            <a:off x="2043112" y="3811587"/>
            <a:ext cx="7240587" cy="1262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2200"/>
              <a:buFont typeface="Arial"/>
              <a:buNone/>
            </a:pPr>
            <a:r>
              <a:rPr b="1" lang="en-US" sz="2200">
                <a:solidFill>
                  <a:srgbClr val="58595B"/>
                </a:solidFill>
              </a:rPr>
              <a:t>MPIG L/HIRF WG</a:t>
            </a:r>
            <a:endParaRPr/>
          </a:p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en-US" sz="2200">
                <a:solidFill>
                  <a:schemeClr val="lt2"/>
                </a:solidFill>
              </a:rPr>
              <a:t>IMRBPB 2025 Status Report</a:t>
            </a:r>
            <a:endParaRPr sz="2200">
              <a:solidFill>
                <a:schemeClr val="lt2"/>
              </a:solidFill>
            </a:endParaRPr>
          </a:p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2"/>
              </a:solidFill>
            </a:endParaRPr>
          </a:p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8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Members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8"/>
          <p:cNvSpPr txBox="1"/>
          <p:nvPr/>
        </p:nvSpPr>
        <p:spPr>
          <a:xfrm>
            <a:off x="288925" y="1535525"/>
            <a:ext cx="3280200" cy="42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✓"/>
            </a:pPr>
            <a:r>
              <a:rPr b="1" lang="en-US" sz="2200">
                <a:solidFill>
                  <a:schemeClr val="dk1"/>
                </a:solidFill>
              </a:rPr>
              <a:t>Regulators: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CAAC;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EASA;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FAA;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TCCA;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50" name="Google Shape;50;p8"/>
          <p:cNvSpPr txBox="1"/>
          <p:nvPr/>
        </p:nvSpPr>
        <p:spPr>
          <a:xfrm>
            <a:off x="4311250" y="1535525"/>
            <a:ext cx="3280200" cy="42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✓"/>
            </a:pPr>
            <a:r>
              <a:rPr b="1" lang="en-US" sz="2200">
                <a:solidFill>
                  <a:schemeClr val="dk1"/>
                </a:solidFill>
              </a:rPr>
              <a:t>Industry: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Aerotechna;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Airbus;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Archer;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Boeing;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Embraer;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FedEX;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Gulfstream;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Leonardo;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Wisk;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9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Last 12 months Scope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9"/>
          <p:cNvSpPr txBox="1"/>
          <p:nvPr/>
        </p:nvSpPr>
        <p:spPr>
          <a:xfrm>
            <a:off x="60325" y="2775450"/>
            <a:ext cx="4738500" cy="28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CIP EASA 2023-08_R02 - “Assurance Program”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Pre-discussion polling results: supported;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Provided feedback to author;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59" name="Google Shape;59;p9"/>
          <p:cNvSpPr txBox="1"/>
          <p:nvPr/>
        </p:nvSpPr>
        <p:spPr>
          <a:xfrm>
            <a:off x="4823900" y="2775525"/>
            <a:ext cx="4738500" cy="28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CIP EASA 2025-02 - “Zonal Transfer”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Pre-discussion polling:</a:t>
            </a:r>
            <a:endParaRPr sz="2200">
              <a:solidFill>
                <a:schemeClr val="dk1"/>
              </a:solidFill>
            </a:endParaRPr>
          </a:p>
          <a:p>
            <a:pPr indent="-3683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■"/>
            </a:pPr>
            <a:r>
              <a:rPr lang="en-US" sz="2200">
                <a:solidFill>
                  <a:schemeClr val="dk1"/>
                </a:solidFill>
              </a:rPr>
              <a:t>34% did not support</a:t>
            </a:r>
            <a:r>
              <a:rPr lang="en-US" sz="2200">
                <a:solidFill>
                  <a:schemeClr val="dk1"/>
                </a:solidFill>
              </a:rPr>
              <a:t>;</a:t>
            </a:r>
            <a:endParaRPr sz="2200">
              <a:solidFill>
                <a:schemeClr val="dk1"/>
              </a:solidFill>
            </a:endParaRPr>
          </a:p>
          <a:p>
            <a:pPr indent="-3683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■"/>
            </a:pPr>
            <a:r>
              <a:rPr lang="en-US" sz="2200">
                <a:solidFill>
                  <a:schemeClr val="dk1"/>
                </a:solidFill>
              </a:rPr>
              <a:t>66% support with changes;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Post polling alignment and feedback provided to author;</a:t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60" name="Google Shape;60;p9"/>
          <p:cNvSpPr txBox="1"/>
          <p:nvPr/>
        </p:nvSpPr>
        <p:spPr>
          <a:xfrm>
            <a:off x="407225" y="1384725"/>
            <a:ext cx="8823300" cy="14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Limited to the support of existing Assurance Program discussions;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New topic: Zonal transfer support to author (EASA);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p10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MPIG L/HIRF WG Feedback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0"/>
          <p:cNvSpPr txBox="1"/>
          <p:nvPr/>
        </p:nvSpPr>
        <p:spPr>
          <a:xfrm>
            <a:off x="288925" y="1327650"/>
            <a:ext cx="88233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CIP EASA 2023-08_R02 - “Assurance Program”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CIP final decision may rely on the outcome of the IMRBPB AI 2024-04 (Identify the process owner within each NAA for follow up within the MRB process);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MPIG can support the removal of the L/HIRF AP from the MSG-3 logic;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The current CIP does not provide sufficient guidance for the use of an AP by an MRB/MTB;</a:t>
            </a:r>
            <a:endParaRPr sz="2200">
              <a:solidFill>
                <a:schemeClr val="dk1"/>
              </a:solidFill>
            </a:endParaRPr>
          </a:p>
          <a:p>
            <a:pPr indent="-3683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■"/>
            </a:pPr>
            <a:r>
              <a:rPr lang="en-US" sz="2200">
                <a:solidFill>
                  <a:schemeClr val="dk1"/>
                </a:solidFill>
              </a:rPr>
              <a:t>MPIG has a draft CIP with IMPS proposals;</a:t>
            </a:r>
            <a:endParaRPr sz="2200">
              <a:solidFill>
                <a:schemeClr val="dk1"/>
              </a:solidFill>
            </a:endParaRPr>
          </a:p>
          <a:p>
            <a:pPr indent="-3683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■"/>
            </a:pPr>
            <a:r>
              <a:rPr lang="en-US" sz="2200">
                <a:solidFill>
                  <a:schemeClr val="dk1"/>
                </a:solidFill>
              </a:rPr>
              <a:t>EASAs position is to move  forward one step at a time;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1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MPIG L/HIRF WG Feedback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1"/>
          <p:cNvSpPr txBox="1"/>
          <p:nvPr/>
        </p:nvSpPr>
        <p:spPr>
          <a:xfrm>
            <a:off x="288925" y="1327650"/>
            <a:ext cx="88233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CIP EASA 2025-02 - “Zonal Transfer”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Intent is supported</a:t>
            </a:r>
            <a:r>
              <a:rPr lang="en-US" sz="2200">
                <a:solidFill>
                  <a:schemeClr val="dk1"/>
                </a:solidFill>
              </a:rPr>
              <a:t>; Small changes will be proposed.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Object for proposed change is the same as the Assurance Program CIP. Final adjustments might be needed depending on the approved changes in flowchart amongst the 2 CIPs;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The WG and the author discussed the acceptance of L/HIRF Cert. Level A protections as Zonal tasks. Agreed to be adequate, but may need clarification and further discussion.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Albeit not proposed by the author, the WG emphasized that it would not support the CIP to be retroactive.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lor Logo Horz with tag.jpg" id="82" name="Google Shape;8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5" y="1778000"/>
            <a:ext cx="4738687" cy="15081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 txBox="1"/>
          <p:nvPr/>
        </p:nvSpPr>
        <p:spPr>
          <a:xfrm>
            <a:off x="2043112" y="3811587"/>
            <a:ext cx="7240587" cy="1262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ATA Case for a National Airline Policy 083111 REV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6_ATA Case for a National Airline Policy 083111 REV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