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omments/modernComment_3C6_0.xml" ContentType="application/vnd.ms-powerpoint.comment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4"/>
  </p:sldMasterIdLst>
  <p:notesMasterIdLst>
    <p:notesMasterId r:id="rId11"/>
  </p:notesMasterIdLst>
  <p:handoutMasterIdLst>
    <p:handoutMasterId r:id="rId12"/>
  </p:handoutMasterIdLst>
  <p:sldIdLst>
    <p:sldId id="966" r:id="rId5"/>
    <p:sldId id="1220" r:id="rId6"/>
    <p:sldId id="1238" r:id="rId7"/>
    <p:sldId id="1239" r:id="rId8"/>
    <p:sldId id="1240" r:id="rId9"/>
    <p:sldId id="1189" r:id="rId10"/>
  </p:sldIdLst>
  <p:sldSz cx="9602788" cy="6858000"/>
  <p:notesSz cx="7010400" cy="9236075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>
          <p15:clr>
            <a:srgbClr val="A4A3A4"/>
          </p15:clr>
        </p15:guide>
        <p15:guide id="2" pos="1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4BEEA9-6094-E488-E6C7-766A1CA21770}" name="Berger, Kevin" initials="BK" userId="S::kberger@airlines.org::1559ee31-b372-47fd-b9f8-8c5690e848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  <p:cmAuthor id="1" name="Benson, Avril" initials="BA" lastIdx="3" clrIdx="1">
    <p:extLst>
      <p:ext uri="{19B8F6BF-5375-455C-9EA6-DF929625EA0E}">
        <p15:presenceInfo xmlns:p15="http://schemas.microsoft.com/office/powerpoint/2012/main" userId="S::437846@corpaa.aa.com::99c8442a-2b0e-4282-9a5e-fd3d9026c6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933"/>
    <a:srgbClr val="69B24B"/>
    <a:srgbClr val="CCECFF"/>
    <a:srgbClr val="1785B8"/>
    <a:srgbClr val="0066FF"/>
    <a:srgbClr val="B1222B"/>
    <a:srgbClr val="58595B"/>
    <a:srgbClr val="919397"/>
    <a:srgbClr val="B0232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59" autoAdjust="0"/>
    <p:restoredTop sz="91398" autoAdjust="0"/>
  </p:normalViewPr>
  <p:slideViewPr>
    <p:cSldViewPr snapToGrid="0">
      <p:cViewPr varScale="1">
        <p:scale>
          <a:sx n="115" d="100"/>
          <a:sy n="115" d="100"/>
        </p:scale>
        <p:origin x="822" y="126"/>
      </p:cViewPr>
      <p:guideLst>
        <p:guide orient="horz" pos="2465"/>
        <p:guide pos="1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-189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omments/modernComment_3C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D609AA9-4209-498F-9E5E-2C124D7792E9}" authorId="{B74BEEA9-6094-E488-E6C7-766A1CA21770}" status="resolved" created="2024-05-03T15:20:17.14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966"/>
      <ac:spMk id="8" creationId="{00000000-0000-0000-0000-000000000000}"/>
      <ac:txMk cp="44">
        <ac:context len="93" hash="1764974796"/>
      </ac:txMk>
    </ac:txMkLst>
    <p188:pos x="137323" y="641862"/>
    <p188:txBody>
      <a:bodyPr/>
      <a:lstStyle/>
      <a:p>
        <a:r>
          <a:rPr lang="en-US"/>
          <a:t>Update</a:t>
        </a:r>
      </a:p>
    </p188:txBody>
  </p188:cm>
</p188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4/28/2025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0" y="693738"/>
            <a:ext cx="48514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48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0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506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390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4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285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E021DC0-AA19-424C-A119-B363DC2058DA}" type="slidenum">
              <a:rPr lang="en-US" sz="1200">
                <a:latin typeface="Calibri" pitchFamily="34" charset="0"/>
              </a:rPr>
              <a:pPr algn="r" eaLnBrk="1" hangingPunct="1"/>
              <a:t>5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8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3247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4" y="163513"/>
            <a:ext cx="868823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314" y="1508133"/>
            <a:ext cx="868823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8125"/>
            <a:ext cx="8689975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8751888" y="158750"/>
            <a:ext cx="43180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‹Nr.›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76363" indent="-231775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2058988" indent="-230188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18/10/relationships/comments" Target="../comments/modernComment_3C6_0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6349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8683" y="4049713"/>
            <a:ext cx="7883506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eaLnBrk="1" hangingPunct="1"/>
            <a:r>
              <a:rPr lang="en-US" sz="2800" dirty="0"/>
              <a:t>Maintenance Programs Industry Group (MPIG) </a:t>
            </a:r>
            <a:r>
              <a:rPr lang="en-US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Update International MRB Policy Board Meeting </a:t>
            </a: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9C7FE9-2B7F-4C03-8FDC-CBAF924F42E8}"/>
              </a:ext>
            </a:extLst>
          </p:cNvPr>
          <p:cNvSpPr txBox="1"/>
          <p:nvPr/>
        </p:nvSpPr>
        <p:spPr>
          <a:xfrm>
            <a:off x="6650205" y="5154941"/>
            <a:ext cx="2839239" cy="920422"/>
          </a:xfrm>
          <a:prstGeom prst="rect">
            <a:avLst/>
          </a:prstGeom>
          <a:noFill/>
        </p:spPr>
        <p:txBody>
          <a:bodyPr wrap="none" tIns="90000" bIns="90000" rtlCol="0">
            <a:spAutoFit/>
          </a:bodyPr>
          <a:lstStyle/>
          <a:p>
            <a:r>
              <a:rPr lang="en-US" sz="1600" dirty="0"/>
              <a:t>May 5-9th,</a:t>
            </a:r>
          </a:p>
          <a:p>
            <a:r>
              <a:rPr lang="en-US" sz="1600" dirty="0"/>
              <a:t>2025 IMRB PB,</a:t>
            </a:r>
          </a:p>
          <a:p>
            <a:r>
              <a:rPr lang="en-US" sz="1600" dirty="0"/>
              <a:t>Dubai, UAE hosted by GCAA</a:t>
            </a:r>
            <a:endParaRPr lang="de-DE" sz="1400" dirty="0"/>
          </a:p>
        </p:txBody>
      </p:sp>
    </p:spTree>
  </p:cSld>
  <p:clrMapOvr>
    <a:masterClrMapping/>
  </p:clrMapOvr>
  <p:transition/>
  <p:extLst>
    <p:ext uri="{6950BFC3-D8DA-4A85-94F7-54DA5524770B}">
      <p188:commentRel xmlns:p188="http://schemas.microsoft.com/office/powerpoint/2018/8/main" r:id="rId5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Overview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A03FD31-9FB5-40E0-84BE-44F5BFAB9877}"/>
              </a:ext>
            </a:extLst>
          </p:cNvPr>
          <p:cNvSpPr txBox="1"/>
          <p:nvPr/>
        </p:nvSpPr>
        <p:spPr>
          <a:xfrm>
            <a:off x="393700" y="1438366"/>
            <a:ext cx="8693943" cy="4198755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Current leadership: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Chair: Oliver WEISS (Airbus Commercial Europe)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Vice-Chair: Avril BENSON (American Airlines)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Secretary: Kevin BERGER (A4A)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The MPIG Working Groups</a:t>
            </a:r>
            <a:endParaRPr lang="en-US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Structure WG: Jan HIELSMANN  (Airbus Commercial Europe)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L/HIRF Working Groupe: Armando CHIEFFI (Archer)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AHM WG: Jeffrey MILLER (Boeing)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MSG-4 WG: Avril BENSON (American Airlines)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MSG-4 Task Force &amp; Workstream leader</a:t>
            </a:r>
          </a:p>
        </p:txBody>
      </p:sp>
    </p:spTree>
    <p:extLst>
      <p:ext uri="{BB962C8B-B14F-4D97-AF65-F5344CB8AC3E}">
        <p14:creationId xmlns:p14="http://schemas.microsoft.com/office/powerpoint/2010/main" val="32984802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Latest Meeting and Activities Summary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2"/>
            <a:ext cx="8801100" cy="198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MPIG calls &amp; Meeting:	- Monthly / bi-monthly conf calls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765550" lvl="8" indent="-107950"/>
            <a:r>
              <a:rPr lang="en-US" sz="2000" dirty="0"/>
              <a:t>- Sep 24-26, Face2Face hosted by </a:t>
            </a:r>
            <a:r>
              <a:rPr lang="de-DE" sz="2000" dirty="0"/>
              <a:t>Airbus </a:t>
            </a:r>
            <a:r>
              <a:rPr lang="en-US" sz="2000" dirty="0"/>
              <a:t>Hamburg, Germany</a:t>
            </a:r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0DBB773-21D2-4612-8613-28B258C23C94}"/>
              </a:ext>
            </a:extLst>
          </p:cNvPr>
          <p:cNvSpPr txBox="1"/>
          <p:nvPr/>
        </p:nvSpPr>
        <p:spPr>
          <a:xfrm>
            <a:off x="604403" y="2928142"/>
            <a:ext cx="8405093" cy="27670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tIns="90000" bIns="90000" rtlCol="0">
            <a:spAutoFit/>
          </a:bodyPr>
          <a:lstStyle/>
          <a:p>
            <a:pPr lvl="0"/>
            <a:r>
              <a:rPr lang="en-US" sz="1400" u="sng" dirty="0"/>
              <a:t>Face2Face Meeting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 2025 May IAM planning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WG Briefings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CIP Review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CPCP reporting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Definition update to Operational check and Functional check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Assessment of High Voltage wiring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Assessment of flexing wiring</a:t>
            </a: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ICA ARC update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How do you optimize</a:t>
            </a: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lubrication and servicing tasks without findings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Safety Envelope Hypothesis for MSG-4.pptx (airlines.org)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Initial Application of Neural Networks in Civil Aircraft Structural MSG-3 Analysis.pptx (airlines.org)</a:t>
            </a:r>
          </a:p>
        </p:txBody>
      </p:sp>
    </p:spTree>
    <p:extLst>
      <p:ext uri="{BB962C8B-B14F-4D97-AF65-F5344CB8AC3E}">
        <p14:creationId xmlns:p14="http://schemas.microsoft.com/office/powerpoint/2010/main" val="4465521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Key Performance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1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Very </a:t>
            </a:r>
            <a:r>
              <a:rPr lang="en-US" sz="2000" b="1" dirty="0"/>
              <a:t>stable</a:t>
            </a:r>
            <a:r>
              <a:rPr lang="en-US" sz="2000" dirty="0"/>
              <a:t> and </a:t>
            </a:r>
            <a:r>
              <a:rPr lang="en-US" sz="2000" b="1" dirty="0"/>
              <a:t>active MPIG member society</a:t>
            </a:r>
            <a:r>
              <a:rPr lang="en-US" sz="2000" dirty="0"/>
              <a:t>, which is highly appreciated.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MPIG is spending a </a:t>
            </a:r>
            <a:r>
              <a:rPr lang="en-US" sz="2000" b="1" dirty="0"/>
              <a:t>significant effort in reviewing CIPs proposed </a:t>
            </a:r>
            <a:r>
              <a:rPr lang="en-US" sz="2000" dirty="0"/>
              <a:t>by the industry and Policy Board, including creation of sub-working groups.</a:t>
            </a:r>
          </a:p>
          <a:p>
            <a:pPr marL="114300" indent="0"/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MPIG has </a:t>
            </a:r>
            <a:r>
              <a:rPr lang="en-US" sz="2000" b="1" dirty="0"/>
              <a:t>strengthened</a:t>
            </a:r>
            <a:r>
              <a:rPr lang="en-US" sz="2000" dirty="0"/>
              <a:t> the collaboration </a:t>
            </a:r>
            <a:r>
              <a:rPr lang="en-US" sz="2000" b="1" dirty="0"/>
              <a:t>and involvement to the SAE committee</a:t>
            </a:r>
            <a:r>
              <a:rPr lang="en-US" sz="2000" dirty="0"/>
              <a:t> to ensure </a:t>
            </a:r>
            <a:r>
              <a:rPr lang="en-US" sz="2000" b="1" dirty="0"/>
              <a:t>two-ways consistency </a:t>
            </a:r>
            <a:r>
              <a:rPr lang="en-US" sz="2000" dirty="0"/>
              <a:t>on A4A/PB (MSG-3/IMPS) and SAE deliverables.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PB contribution to the 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SAE G-38 “Automation of Aircraft Inspection”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activities would be appreciated 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560047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Key Performance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1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Development of MSG-4 </a:t>
            </a:r>
            <a:r>
              <a:rPr lang="en-US" sz="2000" dirty="0"/>
              <a:t>is definitely a </a:t>
            </a:r>
            <a:r>
              <a:rPr lang="en-US" sz="2000" b="1" dirty="0"/>
              <a:t>long term exercise</a:t>
            </a:r>
            <a:r>
              <a:rPr lang="en-US" sz="2000" dirty="0"/>
              <a:t>, requiring a </a:t>
            </a:r>
            <a:r>
              <a:rPr lang="en-US" sz="2000" b="1" dirty="0"/>
              <a:t>significant effort </a:t>
            </a:r>
            <a:r>
              <a:rPr lang="en-US" sz="2000" dirty="0"/>
              <a:t>from all contributors. </a:t>
            </a:r>
            <a:r>
              <a:rPr lang="en-US" sz="2000" b="1" dirty="0"/>
              <a:t>PB early involvement is a key success factor.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Impact and deployment on operators level </a:t>
            </a:r>
            <a:r>
              <a:rPr lang="en-US" sz="2000" dirty="0"/>
              <a:t>of all changes introduced by the MPIG/PB via MSG-3/IMPS changes has to be </a:t>
            </a:r>
            <a:r>
              <a:rPr lang="en-US" sz="2000" b="1" dirty="0"/>
              <a:t>thoughtfully evaluated</a:t>
            </a:r>
            <a:r>
              <a:rPr lang="en-US" sz="20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MPIG very much appreciates </a:t>
            </a:r>
            <a:r>
              <a:rPr lang="en-US" sz="2000" dirty="0"/>
              <a:t>the open and direct </a:t>
            </a:r>
            <a:r>
              <a:rPr lang="en-US" sz="2000" b="1" dirty="0"/>
              <a:t>exchange with the Policy Board</a:t>
            </a:r>
            <a:r>
              <a:rPr lang="en-US" sz="2000" dirty="0"/>
              <a:t>, which is seen as the backbone and prerequisite for goal-oriented discussions.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30145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72706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07" name="Picture 6" descr="Color Logo Horz with tag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43113" y="3811588"/>
            <a:ext cx="72405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r>
              <a:rPr lang="en-US" sz="2200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Let’s have a fruitful meeting!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515B1005CA5140BD574D37EE5BC438" ma:contentTypeVersion="13" ma:contentTypeDescription="Create a new document." ma:contentTypeScope="" ma:versionID="1a80ff96064ba2497a085c8136938061">
  <xsd:schema xmlns:xsd="http://www.w3.org/2001/XMLSchema" xmlns:xs="http://www.w3.org/2001/XMLSchema" xmlns:p="http://schemas.microsoft.com/office/2006/metadata/properties" xmlns:ns3="a53d0814-6219-4ceb-941c-c8e67e90d9d9" xmlns:ns4="4d0db74e-e1b3-49a6-9f96-2d0d1f9f52ec" targetNamespace="http://schemas.microsoft.com/office/2006/metadata/properties" ma:root="true" ma:fieldsID="e7e84be058be6b60df90bcd1ff6e2a48" ns3:_="" ns4:_="">
    <xsd:import namespace="a53d0814-6219-4ceb-941c-c8e67e90d9d9"/>
    <xsd:import namespace="4d0db74e-e1b3-49a6-9f96-2d0d1f9f52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d0814-6219-4ceb-941c-c8e67e90d9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0db74e-e1b3-49a6-9f96-2d0d1f9f52e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E16DAB-1BB3-4D70-B48E-DF6192BD5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3d0814-6219-4ceb-941c-c8e67e90d9d9"/>
    <ds:schemaRef ds:uri="4d0db74e-e1b3-49a6-9f96-2d0d1f9f52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C2A6C4-2EB1-4717-B93C-5C3F0C26B1AC}">
  <ds:schemaRefs>
    <ds:schemaRef ds:uri="http://www.w3.org/XML/1998/namespace"/>
    <ds:schemaRef ds:uri="4d0db74e-e1b3-49a6-9f96-2d0d1f9f52ec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a53d0814-6219-4ceb-941c-c8e67e90d9d9"/>
  </ds:schemaRefs>
</ds:datastoreItem>
</file>

<file path=customXml/itemProps3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0</TotalTime>
  <Words>396</Words>
  <Application>Microsoft Office PowerPoint</Application>
  <PresentationFormat>Benutzerdefiniert</PresentationFormat>
  <Paragraphs>82</Paragraphs>
  <Slides>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Grande</vt:lpstr>
      <vt:lpstr>Wingdings</vt:lpstr>
      <vt:lpstr>A4A PowerPoint Template</vt:lpstr>
      <vt:lpstr>think-cell Slide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Conn, Paul</dc:creator>
  <cp:lastModifiedBy>WEISS Oliver</cp:lastModifiedBy>
  <cp:revision>116</cp:revision>
  <cp:lastPrinted>2011-09-01T13:01:47Z</cp:lastPrinted>
  <dcterms:created xsi:type="dcterms:W3CDTF">2013-11-25T14:04:21Z</dcterms:created>
  <dcterms:modified xsi:type="dcterms:W3CDTF">2025-04-28T09:09:42Z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0x0101008B515B1005CA5140BD574D37EE5BC438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URL">
    <vt:lpwstr/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dlc_DocIdItemGuid">
    <vt:lpwstr>b08c8544-0e0d-433b-8dc3-34e7b96afe7c</vt:lpwstr>
  </property>
</Properties>
</file>