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17"/>
  </p:notesMasterIdLst>
  <p:handoutMasterIdLst>
    <p:handoutMasterId r:id="rId18"/>
  </p:handoutMasterIdLst>
  <p:sldIdLst>
    <p:sldId id="966" r:id="rId6"/>
    <p:sldId id="1216" r:id="rId7"/>
    <p:sldId id="1209" r:id="rId8"/>
    <p:sldId id="1189" r:id="rId9"/>
    <p:sldId id="1217" r:id="rId10"/>
    <p:sldId id="1297" r:id="rId11"/>
    <p:sldId id="1300" r:id="rId12"/>
    <p:sldId id="1301" r:id="rId13"/>
    <p:sldId id="1298" r:id="rId14"/>
    <p:sldId id="1296" r:id="rId15"/>
    <p:sldId id="1302" r:id="rId16"/>
  </p:sldIdLst>
  <p:sldSz cx="9602788" cy="6858000"/>
  <p:notesSz cx="7010400" cy="9236075"/>
  <p:custDataLst>
    <p:tags r:id="rId19"/>
  </p:custDataLst>
  <p:defaultTextStyle>
    <a:defPPr>
      <a:defRPr lang="en-US"/>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day" initials="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66FF"/>
    <a:srgbClr val="B1222B"/>
    <a:srgbClr val="58595B"/>
    <a:srgbClr val="919397"/>
    <a:srgbClr val="69B24B"/>
    <a:srgbClr val="B0232C"/>
    <a:srgbClr val="1785B8"/>
    <a:srgbClr val="F0A93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59" autoAdjust="0"/>
    <p:restoredTop sz="98803" autoAdjust="0"/>
  </p:normalViewPr>
  <p:slideViewPr>
    <p:cSldViewPr snapToGrid="0">
      <p:cViewPr varScale="1">
        <p:scale>
          <a:sx n="118" d="100"/>
          <a:sy n="118" d="100"/>
        </p:scale>
        <p:origin x="1458" y="108"/>
      </p:cViewPr>
      <p:guideLst>
        <p:guide orient="horz" pos="2465"/>
        <p:guide pos="13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0"/>
    </p:cViewPr>
  </p:sorterViewPr>
  <p:notesViewPr>
    <p:cSldViewPr snapToGrid="0">
      <p:cViewPr varScale="1">
        <p:scale>
          <a:sx n="132" d="100"/>
          <a:sy n="132" d="100"/>
        </p:scale>
        <p:origin x="-1648" y="-10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3" name="Date Placeholder 2"/>
          <p:cNvSpPr>
            <a:spLocks noGrp="1"/>
          </p:cNvSpPr>
          <p:nvPr>
            <p:ph type="dt" sz="quarter"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1F127020-07BF-4FB2-8824-58243ABAB120}" type="datetimeFigureOut">
              <a:rPr lang="en-US"/>
              <a:pPr>
                <a:defRPr/>
              </a:pPr>
              <a:t>3/3/2025</a:t>
            </a:fld>
            <a:endParaRPr lang="en-US" dirty="0"/>
          </a:p>
        </p:txBody>
      </p:sp>
      <p:sp>
        <p:nvSpPr>
          <p:cNvPr id="4" name="Footer Placeholder 3"/>
          <p:cNvSpPr>
            <a:spLocks noGrp="1"/>
          </p:cNvSpPr>
          <p:nvPr>
            <p:ph type="ftr" sz="quarter" idx="2"/>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5" name="Slide Number Placeholder 4"/>
          <p:cNvSpPr>
            <a:spLocks noGrp="1"/>
          </p:cNvSpPr>
          <p:nvPr>
            <p:ph type="sldNum" sz="quarter" idx="3"/>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4776F29A-40C6-48C8-870D-58B27032ACDD}" type="slidenum">
              <a:rPr lang="en-US"/>
              <a:pPr>
                <a:defRPr/>
              </a:pPr>
              <a:t>‹#›</a:t>
            </a:fld>
            <a:endParaRPr lang="en-US" dirty="0"/>
          </a:p>
        </p:txBody>
      </p:sp>
    </p:spTree>
    <p:extLst>
      <p:ext uri="{BB962C8B-B14F-4D97-AF65-F5344CB8AC3E}">
        <p14:creationId xmlns:p14="http://schemas.microsoft.com/office/powerpoint/2010/main" val="2575367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3" name="Date Placeholder 2"/>
          <p:cNvSpPr>
            <a:spLocks noGrp="1"/>
          </p:cNvSpPr>
          <p:nvPr>
            <p:ph type="dt"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5C0B0418-89DA-49E1-8424-9B87C9466461}" type="datetimeFigureOut">
              <a:rPr lang="en-US"/>
              <a:pPr>
                <a:defRPr/>
              </a:pPr>
              <a:t>3/3/2025</a:t>
            </a:fld>
            <a:endParaRPr lang="en-US" dirty="0"/>
          </a:p>
        </p:txBody>
      </p:sp>
      <p:sp>
        <p:nvSpPr>
          <p:cNvPr id="4" name="Slide Image Placeholder 3"/>
          <p:cNvSpPr>
            <a:spLocks noGrp="1" noRot="1" noChangeAspect="1"/>
          </p:cNvSpPr>
          <p:nvPr>
            <p:ph type="sldImg" idx="2"/>
          </p:nvPr>
        </p:nvSpPr>
        <p:spPr>
          <a:xfrm>
            <a:off x="1079500" y="693738"/>
            <a:ext cx="4851400" cy="3465512"/>
          </a:xfrm>
          <a:prstGeom prst="rect">
            <a:avLst/>
          </a:prstGeom>
          <a:noFill/>
          <a:ln w="12700">
            <a:solidFill>
              <a:prstClr val="black"/>
            </a:solidFill>
          </a:ln>
        </p:spPr>
        <p:txBody>
          <a:bodyPr vert="horz" lIns="90618" tIns="45309" rIns="90618" bIns="45309" rtlCol="0" anchor="ctr"/>
          <a:lstStyle/>
          <a:p>
            <a:pPr lvl="0"/>
            <a:endParaRPr lang="en-US" noProof="0" dirty="0"/>
          </a:p>
        </p:txBody>
      </p:sp>
      <p:sp>
        <p:nvSpPr>
          <p:cNvPr id="5" name="Notes Placeholder 4"/>
          <p:cNvSpPr>
            <a:spLocks noGrp="1"/>
          </p:cNvSpPr>
          <p:nvPr>
            <p:ph type="body" sz="quarter" idx="3"/>
          </p:nvPr>
        </p:nvSpPr>
        <p:spPr bwMode="auto">
          <a:xfrm>
            <a:off x="701675" y="4386263"/>
            <a:ext cx="560705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7" name="Slide Number Placeholder 6"/>
          <p:cNvSpPr>
            <a:spLocks noGrp="1"/>
          </p:cNvSpPr>
          <p:nvPr>
            <p:ph type="sldNum" sz="quarter" idx="5"/>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5EB77AD1-A7B9-4518-B6DE-2BE2EF5623A7}" type="slidenum">
              <a:rPr lang="en-US"/>
              <a:pPr>
                <a:defRPr/>
              </a:pPr>
              <a:t>‹#›</a:t>
            </a:fld>
            <a:endParaRPr lang="en-US" dirty="0"/>
          </a:p>
        </p:txBody>
      </p:sp>
    </p:spTree>
    <p:extLst>
      <p:ext uri="{BB962C8B-B14F-4D97-AF65-F5344CB8AC3E}">
        <p14:creationId xmlns:p14="http://schemas.microsoft.com/office/powerpoint/2010/main" val="873437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a:noFill/>
        </p:spPr>
        <p:txBody>
          <a:bodyPr/>
          <a:lstStyle/>
          <a:p>
            <a:pPr eaLnBrk="1" hangingPunct="1">
              <a:spcBef>
                <a:spcPct val="0"/>
              </a:spcBef>
            </a:pPr>
            <a:endParaRPr lang="en-US" dirty="0"/>
          </a:p>
        </p:txBody>
      </p:sp>
      <p:sp>
        <p:nvSpPr>
          <p:cNvPr id="74756"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AD65A51B-D28B-4C93-B0D3-7FA9A06FA191}" type="slidenum">
              <a:rPr lang="en-US" sz="1200">
                <a:latin typeface="Calibri" pitchFamily="34" charset="0"/>
              </a:rPr>
              <a:pPr algn="r" eaLnBrk="1" hangingPunct="1"/>
              <a:t>0</a:t>
            </a:fld>
            <a:endParaRPr lang="en-US" sz="1200" dirty="0">
              <a:latin typeface="Calibri" pitchFamily="34" charset="0"/>
            </a:endParaRPr>
          </a:p>
        </p:txBody>
      </p:sp>
    </p:spTree>
    <p:extLst>
      <p:ext uri="{BB962C8B-B14F-4D97-AF65-F5344CB8AC3E}">
        <p14:creationId xmlns:p14="http://schemas.microsoft.com/office/powerpoint/2010/main" val="2732124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a:t>
            </a:fld>
            <a:endParaRPr lang="en-US" sz="1200" dirty="0">
              <a:latin typeface="Calibri" pitchFamily="34" charset="0"/>
            </a:endParaRPr>
          </a:p>
        </p:txBody>
      </p:sp>
    </p:spTree>
    <p:extLst>
      <p:ext uri="{BB962C8B-B14F-4D97-AF65-F5344CB8AC3E}">
        <p14:creationId xmlns:p14="http://schemas.microsoft.com/office/powerpoint/2010/main" val="4024055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2</a:t>
            </a:fld>
            <a:endParaRPr lang="en-US" sz="1200" dirty="0">
              <a:latin typeface="Calibri" pitchFamily="34" charset="0"/>
            </a:endParaRPr>
          </a:p>
        </p:txBody>
      </p:sp>
    </p:spTree>
    <p:extLst>
      <p:ext uri="{BB962C8B-B14F-4D97-AF65-F5344CB8AC3E}">
        <p14:creationId xmlns:p14="http://schemas.microsoft.com/office/powerpoint/2010/main" val="355188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a:noFill/>
        </p:spPr>
        <p:txBody>
          <a:bodyPr/>
          <a:lstStyle/>
          <a:p>
            <a:pPr eaLnBrk="1" hangingPunct="1">
              <a:spcBef>
                <a:spcPct val="0"/>
              </a:spcBef>
            </a:pPr>
            <a:endParaRPr lang="en-US" dirty="0"/>
          </a:p>
        </p:txBody>
      </p:sp>
      <p:sp>
        <p:nvSpPr>
          <p:cNvPr id="83972"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FE021DC0-AA19-424C-A119-B363DC2058DA}" type="slidenum">
              <a:rPr lang="en-US" sz="1200">
                <a:latin typeface="Calibri" pitchFamily="34" charset="0"/>
              </a:rPr>
              <a:pPr algn="r" eaLnBrk="1" hangingPunct="1"/>
              <a:t>3</a:t>
            </a:fld>
            <a:endParaRPr lang="en-US" sz="1200" dirty="0">
              <a:latin typeface="Calibri" pitchFamily="34" charset="0"/>
            </a:endParaRPr>
          </a:p>
        </p:txBody>
      </p:sp>
    </p:spTree>
    <p:extLst>
      <p:ext uri="{BB962C8B-B14F-4D97-AF65-F5344CB8AC3E}">
        <p14:creationId xmlns:p14="http://schemas.microsoft.com/office/powerpoint/2010/main" val="381705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a:noFill/>
        </p:spPr>
        <p:txBody>
          <a:bodyPr/>
          <a:lstStyle/>
          <a:p>
            <a:pPr eaLnBrk="1" hangingPunct="1">
              <a:spcBef>
                <a:spcPct val="0"/>
              </a:spcBef>
            </a:pPr>
            <a:endParaRPr lang="en-US" dirty="0"/>
          </a:p>
        </p:txBody>
      </p:sp>
      <p:sp>
        <p:nvSpPr>
          <p:cNvPr id="74756"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AD65A51B-D28B-4C93-B0D3-7FA9A06FA191}" type="slidenum">
              <a:rPr lang="en-US" sz="1200">
                <a:latin typeface="Calibri" pitchFamily="34" charset="0"/>
              </a:rPr>
              <a:pPr algn="r" eaLnBrk="1" hangingPunct="1"/>
              <a:t>4</a:t>
            </a:fld>
            <a:endParaRPr lang="en-US" sz="1200" dirty="0">
              <a:latin typeface="Calibri" pitchFamily="34" charset="0"/>
            </a:endParaRPr>
          </a:p>
        </p:txBody>
      </p:sp>
    </p:spTree>
    <p:extLst>
      <p:ext uri="{BB962C8B-B14F-4D97-AF65-F5344CB8AC3E}">
        <p14:creationId xmlns:p14="http://schemas.microsoft.com/office/powerpoint/2010/main" val="3051139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a:noFill/>
        </p:spPr>
        <p:txBody>
          <a:bodyPr/>
          <a:lstStyle/>
          <a:p>
            <a:pPr eaLnBrk="1" hangingPunct="1">
              <a:spcBef>
                <a:spcPct val="0"/>
              </a:spcBef>
            </a:pPr>
            <a:endParaRPr lang="en-US" dirty="0"/>
          </a:p>
        </p:txBody>
      </p:sp>
      <p:sp>
        <p:nvSpPr>
          <p:cNvPr id="83972"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FE021DC0-AA19-424C-A119-B363DC2058DA}" type="slidenum">
              <a:rPr lang="en-US" sz="1200">
                <a:latin typeface="Calibri" pitchFamily="34" charset="0"/>
              </a:rPr>
              <a:pPr algn="r" eaLnBrk="1" hangingPunct="1"/>
              <a:t>10</a:t>
            </a:fld>
            <a:endParaRPr lang="en-US" sz="1200" dirty="0">
              <a:latin typeface="Calibri" pitchFamily="34" charset="0"/>
            </a:endParaRPr>
          </a:p>
        </p:txBody>
      </p:sp>
    </p:spTree>
    <p:extLst>
      <p:ext uri="{BB962C8B-B14F-4D97-AF65-F5344CB8AC3E}">
        <p14:creationId xmlns:p14="http://schemas.microsoft.com/office/powerpoint/2010/main" val="4019925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5861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57632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5812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055328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5331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8312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96789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0698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5942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4155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274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3838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72639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60691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70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4596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6856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903013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62622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4552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04512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20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01716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11798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768626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3311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4187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38807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341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091591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0567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862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20282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4324778"/>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907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5636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71438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347609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2420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81049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2774345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8834485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93007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0998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5143775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42734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00261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556090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23281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23171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7930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29929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20420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2455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1407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707446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338216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80660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92334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92798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47160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483159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750676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86091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69096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523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44708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2083513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0421280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50329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7072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3398829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04843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005510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5567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927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07522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4593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22350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5162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091396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30844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88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071221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TextBox 9"/>
          <p:cNvSpPr txBox="1">
            <a:spLocks noChangeArrowheads="1"/>
          </p:cNvSpPr>
          <p:nvPr/>
        </p:nvSpPr>
        <p:spPr bwMode="auto">
          <a:xfrm>
            <a:off x="8751888" y="158750"/>
            <a:ext cx="4318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600">
                <a:solidFill>
                  <a:schemeClr val="tx1"/>
                </a:solidFill>
                <a:latin typeface="Arial" charset="0"/>
                <a:cs typeface="Arial" charset="0"/>
              </a:defRPr>
            </a:lvl1pPr>
            <a:lvl2pPr marL="742950" indent="-285750" eaLnBrk="0" hangingPunct="0">
              <a:defRPr sz="1600">
                <a:solidFill>
                  <a:schemeClr val="tx1"/>
                </a:solidFill>
                <a:latin typeface="Arial" charset="0"/>
                <a:cs typeface="Arial" charset="0"/>
              </a:defRPr>
            </a:lvl2pPr>
            <a:lvl3pPr marL="1143000" indent="-228600" eaLnBrk="0" hangingPunct="0">
              <a:defRPr sz="1600">
                <a:solidFill>
                  <a:schemeClr val="tx1"/>
                </a:solidFill>
                <a:latin typeface="Arial" charset="0"/>
                <a:cs typeface="Arial" charset="0"/>
              </a:defRPr>
            </a:lvl3pPr>
            <a:lvl4pPr marL="1600200" indent="-228600" eaLnBrk="0" hangingPunct="0">
              <a:defRPr sz="1600">
                <a:solidFill>
                  <a:schemeClr val="tx1"/>
                </a:solidFill>
                <a:latin typeface="Arial" charset="0"/>
                <a:cs typeface="Arial" charset="0"/>
              </a:defRPr>
            </a:lvl4pPr>
            <a:lvl5pPr marL="2057400" indent="-228600" eaLnBrk="0" hangingPunct="0">
              <a:defRPr sz="1600">
                <a:solidFill>
                  <a:schemeClr val="tx1"/>
                </a:solidFill>
                <a:latin typeface="Arial" charset="0"/>
                <a:cs typeface="Arial" charset="0"/>
              </a:defRPr>
            </a:lvl5pPr>
            <a:lvl6pPr marL="2514600" indent="-228600" eaLnBrk="0" fontAlgn="base" hangingPunct="0">
              <a:spcBef>
                <a:spcPct val="0"/>
              </a:spcBef>
              <a:spcAft>
                <a:spcPct val="0"/>
              </a:spcAft>
              <a:defRPr sz="1600">
                <a:solidFill>
                  <a:schemeClr val="tx1"/>
                </a:solidFill>
                <a:latin typeface="Arial" charset="0"/>
                <a:cs typeface="Arial" charset="0"/>
              </a:defRPr>
            </a:lvl6pPr>
            <a:lvl7pPr marL="2971800" indent="-228600" eaLnBrk="0" fontAlgn="base" hangingPunct="0">
              <a:spcBef>
                <a:spcPct val="0"/>
              </a:spcBef>
              <a:spcAft>
                <a:spcPct val="0"/>
              </a:spcAft>
              <a:defRPr sz="1600">
                <a:solidFill>
                  <a:schemeClr val="tx1"/>
                </a:solidFill>
                <a:latin typeface="Arial" charset="0"/>
                <a:cs typeface="Arial" charset="0"/>
              </a:defRPr>
            </a:lvl7pPr>
            <a:lvl8pPr marL="3429000" indent="-228600" eaLnBrk="0" fontAlgn="base" hangingPunct="0">
              <a:spcBef>
                <a:spcPct val="0"/>
              </a:spcBef>
              <a:spcAft>
                <a:spcPct val="0"/>
              </a:spcAft>
              <a:defRPr sz="1600">
                <a:solidFill>
                  <a:schemeClr val="tx1"/>
                </a:solidFill>
                <a:latin typeface="Arial" charset="0"/>
                <a:cs typeface="Arial" charset="0"/>
              </a:defRPr>
            </a:lvl8pPr>
            <a:lvl9pPr marL="3886200" indent="-228600" eaLnBrk="0" fontAlgn="base" hangingPunct="0">
              <a:spcBef>
                <a:spcPct val="0"/>
              </a:spcBef>
              <a:spcAft>
                <a:spcPct val="0"/>
              </a:spcAft>
              <a:defRPr sz="1600">
                <a:solidFill>
                  <a:schemeClr val="tx1"/>
                </a:solidFill>
                <a:latin typeface="Arial" charset="0"/>
                <a:cs typeface="Arial" charset="0"/>
              </a:defRPr>
            </a:lvl9pPr>
          </a:lstStyle>
          <a:p>
            <a:pPr algn="r" eaLnBrk="1" hangingPunct="1">
              <a:defRPr/>
            </a:pPr>
            <a:fld id="{D67E336E-6271-4717-98E6-F32E020591FF}" type="slidenum">
              <a:rPr lang="en-US" sz="1400" smtClean="0">
                <a:solidFill>
                  <a:srgbClr val="000000"/>
                </a:solidFill>
              </a:rPr>
              <a:pPr algn="r" eaLnBrk="1" hangingPunct="1">
                <a:defRPr/>
              </a:pPr>
              <a:t>‹#›</a:t>
            </a:fld>
            <a:endParaRPr lang="en-US" sz="1400" dirty="0">
              <a:solidFill>
                <a:srgbClr val="000000"/>
              </a:solidFill>
            </a:endParaRPr>
          </a:p>
          <a:p>
            <a:pPr algn="r" eaLnBrk="1" hangingPunct="1">
              <a:defRPr/>
            </a:pPr>
            <a:endParaRPr lang="en-US" sz="1400" dirty="0"/>
          </a:p>
        </p:txBody>
      </p:sp>
      <p:sp>
        <p:nvSpPr>
          <p:cNvPr id="2" name="MSIPCMContentMarking" descr="{&quot;HashCode&quot;:1354505995,&quot;Placement&quot;:&quot;Footer&quot;,&quot;Top&quot;:519.343,&quot;Left&quot;:330.410553,&quot;SlideWidth&quot;:756,&quot;SlideHeight&quot;:540}"/>
          <p:cNvSpPr txBox="1"/>
          <p:nvPr userDrawn="1"/>
        </p:nvSpPr>
        <p:spPr>
          <a:xfrm>
            <a:off x="4196214" y="6595656"/>
            <a:ext cx="1210359" cy="262344"/>
          </a:xfrm>
          <a:prstGeom prst="rect">
            <a:avLst/>
          </a:prstGeom>
          <a:noFill/>
        </p:spPr>
        <p:txBody>
          <a:bodyPr vert="horz" wrap="square" lIns="0" tIns="0" rIns="0" bIns="0" rtlCol="0" anchor="ctr" anchorCtr="1">
            <a:spAutoFit/>
          </a:bodyPr>
          <a:lstStyle/>
          <a:p>
            <a:pPr algn="ctr">
              <a:spcBef>
                <a:spcPct val="0"/>
              </a:spcBef>
              <a:spcAft>
                <a:spcPct val="0"/>
              </a:spcAft>
            </a:pPr>
            <a:r>
              <a:rPr lang="it-IT" sz="1000">
                <a:solidFill>
                  <a:srgbClr val="000000"/>
                </a:solidFill>
                <a:latin typeface="Calibri" panose="020F0502020204030204" pitchFamily="34" charset="0"/>
              </a:rPr>
              <a:t>Company Internal</a:t>
            </a:r>
            <a:endParaRPr lang="it-IT" sz="1000" dirty="0">
              <a:solidFill>
                <a:srgbClr val="000000"/>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 id="2147484421" r:id="rId12"/>
    <p:sldLayoutId id="2147484422" r:id="rId13"/>
    <p:sldLayoutId id="2147484423" r:id="rId14"/>
    <p:sldLayoutId id="2147484424" r:id="rId15"/>
    <p:sldLayoutId id="2147484425" r:id="rId16"/>
    <p:sldLayoutId id="2147484426" r:id="rId17"/>
    <p:sldLayoutId id="2147484427" r:id="rId18"/>
    <p:sldLayoutId id="2147484428" r:id="rId19"/>
    <p:sldLayoutId id="2147484429" r:id="rId20"/>
    <p:sldLayoutId id="2147484430" r:id="rId21"/>
    <p:sldLayoutId id="2147484431" r:id="rId22"/>
    <p:sldLayoutId id="2147484432" r:id="rId23"/>
    <p:sldLayoutId id="2147484433" r:id="rId24"/>
    <p:sldLayoutId id="2147484434" r:id="rId25"/>
    <p:sldLayoutId id="2147484435" r:id="rId26"/>
    <p:sldLayoutId id="2147484436" r:id="rId27"/>
    <p:sldLayoutId id="2147484437" r:id="rId28"/>
    <p:sldLayoutId id="2147484438" r:id="rId29"/>
    <p:sldLayoutId id="2147484439" r:id="rId30"/>
    <p:sldLayoutId id="2147484440" r:id="rId31"/>
    <p:sldLayoutId id="2147484441" r:id="rId32"/>
    <p:sldLayoutId id="2147484442" r:id="rId33"/>
    <p:sldLayoutId id="2147484443" r:id="rId34"/>
    <p:sldLayoutId id="2147484444" r:id="rId35"/>
    <p:sldLayoutId id="2147484445" r:id="rId36"/>
    <p:sldLayoutId id="2147484446" r:id="rId37"/>
    <p:sldLayoutId id="2147484447" r:id="rId38"/>
    <p:sldLayoutId id="2147484448" r:id="rId39"/>
    <p:sldLayoutId id="2147484449" r:id="rId40"/>
    <p:sldLayoutId id="2147484450" r:id="rId41"/>
    <p:sldLayoutId id="2147484451" r:id="rId42"/>
    <p:sldLayoutId id="2147484452" r:id="rId43"/>
    <p:sldLayoutId id="2147484453" r:id="rId44"/>
    <p:sldLayoutId id="2147484386" r:id="rId45"/>
    <p:sldLayoutId id="2147484454" r:id="rId46"/>
    <p:sldLayoutId id="2147484455" r:id="rId47"/>
    <p:sldLayoutId id="2147484387" r:id="rId48"/>
    <p:sldLayoutId id="2147484388" r:id="rId49"/>
    <p:sldLayoutId id="2147484456" r:id="rId50"/>
    <p:sldLayoutId id="2147484389" r:id="rId51"/>
    <p:sldLayoutId id="2147484457" r:id="rId52"/>
    <p:sldLayoutId id="2147484390" r:id="rId53"/>
    <p:sldLayoutId id="2147484391" r:id="rId54"/>
    <p:sldLayoutId id="2147484458" r:id="rId55"/>
    <p:sldLayoutId id="2147484392" r:id="rId56"/>
    <p:sldLayoutId id="2147484393" r:id="rId57"/>
    <p:sldLayoutId id="2147484459" r:id="rId58"/>
    <p:sldLayoutId id="2147484394" r:id="rId59"/>
    <p:sldLayoutId id="2147484460" r:id="rId60"/>
    <p:sldLayoutId id="2147484461" r:id="rId61"/>
    <p:sldLayoutId id="2147484395" r:id="rId62"/>
    <p:sldLayoutId id="2147484396" r:id="rId63"/>
    <p:sldLayoutId id="2147484397" r:id="rId64"/>
    <p:sldLayoutId id="2147484462" r:id="rId65"/>
    <p:sldLayoutId id="2147484463" r:id="rId66"/>
    <p:sldLayoutId id="2147484398" r:id="rId67"/>
    <p:sldLayoutId id="2147484399" r:id="rId68"/>
    <p:sldLayoutId id="2147484400" r:id="rId69"/>
    <p:sldLayoutId id="2147484464" r:id="rId70"/>
    <p:sldLayoutId id="2147484465" r:id="rId71"/>
    <p:sldLayoutId id="2147484401" r:id="rId72"/>
    <p:sldLayoutId id="2147484402" r:id="rId73"/>
    <p:sldLayoutId id="2147484466" r:id="rId74"/>
    <p:sldLayoutId id="2147484403" r:id="rId75"/>
    <p:sldLayoutId id="2147484467" r:id="rId76"/>
    <p:sldLayoutId id="2147484404" r:id="rId77"/>
    <p:sldLayoutId id="2147484405" r:id="rId78"/>
    <p:sldLayoutId id="2147484468" r:id="rId79"/>
    <p:sldLayoutId id="2147484406" r:id="rId80"/>
    <p:sldLayoutId id="2147484407" r:id="rId81"/>
    <p:sldLayoutId id="2147484469" r:id="rId82"/>
    <p:sldLayoutId id="2147484408" r:id="rId83"/>
    <p:sldLayoutId id="2147484409" r:id="rId84"/>
  </p:sldLayoutIdLst>
  <p:hf hdr="0" ftr="0" dt="0"/>
  <p:txStyles>
    <p:titleStyle>
      <a:lvl1pPr algn="l" rtl="0" eaLnBrk="1" fontAlgn="base" hangingPunct="1">
        <a:spcBef>
          <a:spcPct val="0"/>
        </a:spcBef>
        <a:spcAft>
          <a:spcPct val="0"/>
        </a:spcAft>
        <a:defRPr sz="1400" b="1" kern="1200">
          <a:solidFill>
            <a:srgbClr val="59595C"/>
          </a:solidFill>
          <a:latin typeface="+mj-lt"/>
          <a:ea typeface="+mj-ea"/>
          <a:cs typeface="+mj-cs"/>
        </a:defRPr>
      </a:lvl1pPr>
      <a:lvl2pPr algn="l" rtl="0" eaLnBrk="1" fontAlgn="base" hangingPunct="1">
        <a:spcBef>
          <a:spcPct val="0"/>
        </a:spcBef>
        <a:spcAft>
          <a:spcPct val="0"/>
        </a:spcAft>
        <a:defRPr sz="1400" b="1">
          <a:solidFill>
            <a:srgbClr val="59595C"/>
          </a:solidFill>
          <a:latin typeface="Arial" charset="0"/>
        </a:defRPr>
      </a:lvl2pPr>
      <a:lvl3pPr algn="l" rtl="0" eaLnBrk="1" fontAlgn="base" hangingPunct="1">
        <a:spcBef>
          <a:spcPct val="0"/>
        </a:spcBef>
        <a:spcAft>
          <a:spcPct val="0"/>
        </a:spcAft>
        <a:defRPr sz="1400" b="1">
          <a:solidFill>
            <a:srgbClr val="59595C"/>
          </a:solidFill>
          <a:latin typeface="Arial" charset="0"/>
        </a:defRPr>
      </a:lvl3pPr>
      <a:lvl4pPr algn="l" rtl="0" eaLnBrk="1" fontAlgn="base" hangingPunct="1">
        <a:spcBef>
          <a:spcPct val="0"/>
        </a:spcBef>
        <a:spcAft>
          <a:spcPct val="0"/>
        </a:spcAft>
        <a:defRPr sz="1400" b="1">
          <a:solidFill>
            <a:srgbClr val="59595C"/>
          </a:solidFill>
          <a:latin typeface="Arial" charset="0"/>
        </a:defRPr>
      </a:lvl4pPr>
      <a:lvl5pPr algn="l" rtl="0" eaLnBrk="1" fontAlgn="base" hangingPunct="1">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7.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6.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3490"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0"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p:nvPr/>
        </p:nvSpPr>
        <p:spPr>
          <a:xfrm>
            <a:off x="6617223" y="5297145"/>
            <a:ext cx="2254398" cy="88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400" dirty="0">
              <a:solidFill>
                <a:srgbClr val="4D4D4D"/>
              </a:solidFill>
              <a:cs typeface="Arial" pitchFamily="34" charset="0"/>
            </a:endParaRPr>
          </a:p>
          <a:p>
            <a:pPr algn="r">
              <a:defRPr/>
            </a:pPr>
            <a:r>
              <a:rPr lang="en-US" sz="1400" dirty="0">
                <a:solidFill>
                  <a:srgbClr val="4D4D4D"/>
                </a:solidFill>
                <a:cs typeface="Arial" pitchFamily="34" charset="0"/>
              </a:rPr>
              <a:t>May 5-9</a:t>
            </a:r>
            <a:r>
              <a:rPr lang="en-US" sz="1400" baseline="30000" dirty="0">
                <a:solidFill>
                  <a:srgbClr val="4D4D4D"/>
                </a:solidFill>
                <a:cs typeface="Arial" pitchFamily="34" charset="0"/>
              </a:rPr>
              <a:t>th</a:t>
            </a:r>
            <a:r>
              <a:rPr lang="en-US" sz="1400" dirty="0">
                <a:solidFill>
                  <a:srgbClr val="4D4D4D"/>
                </a:solidFill>
                <a:cs typeface="Arial" pitchFamily="34" charset="0"/>
              </a:rPr>
              <a:t>, 2025 </a:t>
            </a:r>
          </a:p>
          <a:p>
            <a:pPr algn="r">
              <a:defRPr/>
            </a:pPr>
            <a:r>
              <a:rPr lang="en-US" sz="1400" dirty="0">
                <a:solidFill>
                  <a:srgbClr val="4D4D4D"/>
                </a:solidFill>
                <a:cs typeface="Arial" pitchFamily="34" charset="0"/>
              </a:rPr>
              <a:t>IMRB PB, Dubai</a:t>
            </a:r>
          </a:p>
          <a:p>
            <a:pPr algn="r">
              <a:defRPr/>
            </a:pPr>
            <a:r>
              <a:rPr lang="en-US" sz="1400" dirty="0">
                <a:solidFill>
                  <a:srgbClr val="4D4D4D"/>
                </a:solidFill>
                <a:cs typeface="Arial" pitchFamily="34" charset="0"/>
              </a:rPr>
              <a:t>Hosted by UAE GCAA</a:t>
            </a:r>
          </a:p>
        </p:txBody>
      </p:sp>
      <p:pic>
        <p:nvPicPr>
          <p:cNvPr id="63492"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428625" y="4093599"/>
            <a:ext cx="9050226" cy="72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r>
              <a:rPr lang="en-US" sz="2200" b="1" dirty="0">
                <a:solidFill>
                  <a:srgbClr val="58595B"/>
                </a:solidFill>
                <a:latin typeface="Arial"/>
                <a:ea typeface="+mj-ea"/>
                <a:cs typeface="Arial"/>
              </a:rPr>
              <a:t>Rotorcraft Maintenance Programs Industry Group (RMPIG) update</a:t>
            </a:r>
          </a:p>
          <a:p>
            <a:pPr marL="177800">
              <a:defRPr/>
            </a:pPr>
            <a:r>
              <a:rPr lang="en-US" sz="1450" dirty="0">
                <a:solidFill>
                  <a:schemeClr val="bg2"/>
                </a:solidFill>
                <a:latin typeface="Arial"/>
                <a:ea typeface="+mj-ea"/>
                <a:cs typeface="Arial"/>
              </a:rPr>
              <a:t>International MRB Policy Board Meeting</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5" name="Rectangle 13"/>
          <p:cNvSpPr>
            <a:spLocks noGrp="1"/>
          </p:cNvSpPr>
          <p:nvPr>
            <p:ph type="body" sz="quarter" idx="13"/>
          </p:nvPr>
        </p:nvSpPr>
        <p:spPr>
          <a:xfrm>
            <a:off x="410722" y="1104584"/>
            <a:ext cx="8796778" cy="4728752"/>
          </a:xfrm>
        </p:spPr>
        <p:txBody>
          <a:bodyPr/>
          <a:lstStyle/>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marL="228600" lvl="1" indent="0" eaLnBrk="1" hangingPunct="1">
              <a:buNone/>
            </a:pPr>
            <a:endParaRPr lang="en-US" sz="1200" dirty="0"/>
          </a:p>
        </p:txBody>
      </p:sp>
      <p:grpSp>
        <p:nvGrpSpPr>
          <p:cNvPr id="64516" name="Group 8"/>
          <p:cNvGrpSpPr>
            <a:grpSpLocks/>
          </p:cNvGrpSpPr>
          <p:nvPr/>
        </p:nvGrpSpPr>
        <p:grpSpPr bwMode="auto">
          <a:xfrm>
            <a:off x="405844" y="5880969"/>
            <a:ext cx="8790100" cy="947736"/>
            <a:chOff x="237" y="3629"/>
            <a:chExt cx="5571" cy="545"/>
          </a:xfrm>
        </p:grpSpPr>
        <p:cxnSp>
          <p:nvCxnSpPr>
            <p:cNvPr id="47" name="Straight Connector 46"/>
            <p:cNvCxnSpPr/>
            <p:nvPr/>
          </p:nvCxnSpPr>
          <p:spPr>
            <a:xfrm>
              <a:off x="248" y="3629"/>
              <a:ext cx="5560" cy="1"/>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9" name="Picture 47" descr="Color Logo Horz with tag.jpg"/>
            <p:cNvPicPr>
              <a:picLocks noChangeAspect="1"/>
            </p:cNvPicPr>
            <p:nvPr/>
          </p:nvPicPr>
          <p:blipFill>
            <a:blip r:embed="rId2" cstate="print"/>
            <a:srcRect/>
            <a:stretch>
              <a:fillRect/>
            </a:stretch>
          </p:blipFill>
          <p:spPr bwMode="auto">
            <a:xfrm>
              <a:off x="237" y="3729"/>
              <a:ext cx="1396" cy="445"/>
            </a:xfrm>
            <a:prstGeom prst="rect">
              <a:avLst/>
            </a:prstGeom>
            <a:noFill/>
            <a:ln w="9525">
              <a:noFill/>
              <a:miter lim="800000"/>
              <a:headEnd/>
              <a:tailEnd/>
            </a:ln>
          </p:spPr>
        </p:pic>
      </p:grpSp>
      <p:cxnSp>
        <p:nvCxnSpPr>
          <p:cNvPr id="46" name="Straight Connector 45"/>
          <p:cNvCxnSpPr/>
          <p:nvPr/>
        </p:nvCxnSpPr>
        <p:spPr>
          <a:xfrm>
            <a:off x="410722" y="1050066"/>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p:cNvSpPr>
            <a:spLocks noGrp="1"/>
          </p:cNvSpPr>
          <p:nvPr>
            <p:ph type="title"/>
          </p:nvPr>
        </p:nvSpPr>
        <p:spPr>
          <a:xfrm>
            <a:off x="393480" y="488695"/>
            <a:ext cx="8814020" cy="505079"/>
          </a:xfrm>
        </p:spPr>
        <p:txBody>
          <a:bodyPr/>
          <a:lstStyle/>
          <a:p>
            <a:pPr lvl="0" eaLnBrk="1" hangingPunct="1">
              <a:defRPr/>
            </a:pPr>
            <a:r>
              <a:rPr lang="en-US" sz="2400" dirty="0">
                <a:solidFill>
                  <a:srgbClr val="58595B"/>
                </a:solidFill>
              </a:rPr>
              <a:t>MSG-3 impacts for Human Occupants definition</a:t>
            </a:r>
            <a:endParaRPr lang="en-US" sz="900" dirty="0">
              <a:solidFill>
                <a:schemeClr val="bg2"/>
              </a:solidFill>
            </a:endParaRPr>
          </a:p>
        </p:txBody>
      </p:sp>
      <p:sp>
        <p:nvSpPr>
          <p:cNvPr id="5" name="Rectangle 2">
            <a:extLst>
              <a:ext uri="{FF2B5EF4-FFF2-40B4-BE49-F238E27FC236}">
                <a16:creationId xmlns:a16="http://schemas.microsoft.com/office/drawing/2014/main" id="{9CEF5096-B59E-CA6D-DC59-5B67226FBB77}"/>
              </a:ext>
            </a:extLst>
          </p:cNvPr>
          <p:cNvSpPr>
            <a:spLocks noChangeArrowheads="1"/>
          </p:cNvSpPr>
          <p:nvPr/>
        </p:nvSpPr>
        <p:spPr bwMode="auto">
          <a:xfrm>
            <a:off x="704734" y="3642076"/>
            <a:ext cx="96027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TextBox 2">
            <a:extLst>
              <a:ext uri="{FF2B5EF4-FFF2-40B4-BE49-F238E27FC236}">
                <a16:creationId xmlns:a16="http://schemas.microsoft.com/office/drawing/2014/main" id="{29BE904A-CBE4-CACA-71C5-15AFA519110C}"/>
              </a:ext>
            </a:extLst>
          </p:cNvPr>
          <p:cNvSpPr txBox="1"/>
          <p:nvPr/>
        </p:nvSpPr>
        <p:spPr>
          <a:xfrm>
            <a:off x="393479" y="1112263"/>
            <a:ext cx="8967263" cy="584775"/>
          </a:xfrm>
          <a:prstGeom prst="rect">
            <a:avLst/>
          </a:prstGeom>
          <a:noFill/>
        </p:spPr>
        <p:txBody>
          <a:bodyPr wrap="square">
            <a:spAutoFit/>
          </a:bodyPr>
          <a:lstStyle/>
          <a:p>
            <a:pPr lvl="0">
              <a:spcAft>
                <a:spcPts val="300"/>
              </a:spcAft>
            </a:pPr>
            <a:r>
              <a:rPr lang="en-US" sz="1600" b="0" dirty="0"/>
              <a:t>The above definition agreement would produce the following (minimum) effects on Vol.01 and Vol.02.</a:t>
            </a:r>
            <a:endParaRPr lang="it-IT" sz="1600" b="0" dirty="0"/>
          </a:p>
        </p:txBody>
      </p:sp>
      <p:graphicFrame>
        <p:nvGraphicFramePr>
          <p:cNvPr id="15" name="Table 14">
            <a:extLst>
              <a:ext uri="{FF2B5EF4-FFF2-40B4-BE49-F238E27FC236}">
                <a16:creationId xmlns:a16="http://schemas.microsoft.com/office/drawing/2014/main" id="{DF1E4377-5079-833F-5D07-1CA37D996C97}"/>
              </a:ext>
            </a:extLst>
          </p:cNvPr>
          <p:cNvGraphicFramePr>
            <a:graphicFrameLocks noGrp="1"/>
          </p:cNvGraphicFramePr>
          <p:nvPr>
            <p:extLst>
              <p:ext uri="{D42A27DB-BD31-4B8C-83A1-F6EECF244321}">
                <p14:modId xmlns:p14="http://schemas.microsoft.com/office/powerpoint/2010/main" val="3415154226"/>
              </p:ext>
            </p:extLst>
          </p:nvPr>
        </p:nvGraphicFramePr>
        <p:xfrm>
          <a:off x="451171" y="2075598"/>
          <a:ext cx="8446883" cy="3362960"/>
        </p:xfrm>
        <a:graphic>
          <a:graphicData uri="http://schemas.openxmlformats.org/drawingml/2006/table">
            <a:tbl>
              <a:tblPr firstRow="1" bandRow="1">
                <a:tableStyleId>{F5AB1C69-6EDB-4FF4-983F-18BD219EF322}</a:tableStyleId>
              </a:tblPr>
              <a:tblGrid>
                <a:gridCol w="1844728">
                  <a:extLst>
                    <a:ext uri="{9D8B030D-6E8A-4147-A177-3AD203B41FA5}">
                      <a16:colId xmlns:a16="http://schemas.microsoft.com/office/drawing/2014/main" val="168359436"/>
                    </a:ext>
                  </a:extLst>
                </a:gridCol>
                <a:gridCol w="6602155">
                  <a:extLst>
                    <a:ext uri="{9D8B030D-6E8A-4147-A177-3AD203B41FA5}">
                      <a16:colId xmlns:a16="http://schemas.microsoft.com/office/drawing/2014/main" val="658491448"/>
                    </a:ext>
                  </a:extLst>
                </a:gridCol>
              </a:tblGrid>
              <a:tr h="370840">
                <a:tc>
                  <a:txBody>
                    <a:bodyPr/>
                    <a:lstStyle/>
                    <a:p>
                      <a:pPr algn="ctr"/>
                      <a:r>
                        <a:rPr lang="it-IT" sz="1800" dirty="0"/>
                        <a:t>Vol.01</a:t>
                      </a:r>
                    </a:p>
                  </a:txBody>
                  <a:tcPr anchor="ctr"/>
                </a:tc>
                <a:tc>
                  <a:txBody>
                    <a:bodyPr/>
                    <a:lstStyle/>
                    <a:p>
                      <a:pPr algn="r"/>
                      <a:r>
                        <a:rPr lang="it-IT" sz="1800" dirty="0"/>
                        <a:t>Vol.02</a:t>
                      </a:r>
                      <a:endParaRPr lang="it-IT" dirty="0"/>
                    </a:p>
                  </a:txBody>
                  <a:tcPr anchor="ctr"/>
                </a:tc>
                <a:extLst>
                  <a:ext uri="{0D108BD9-81ED-4DB2-BD59-A6C34878D82A}">
                    <a16:rowId xmlns:a16="http://schemas.microsoft.com/office/drawing/2014/main" val="3564732074"/>
                  </a:ext>
                </a:extLst>
              </a:tr>
              <a:tr h="370840">
                <a:tc gridSpan="2">
                  <a:txBody>
                    <a:bodyPr/>
                    <a:lstStyle/>
                    <a:p>
                      <a:pPr algn="ctr"/>
                      <a:r>
                        <a:rPr lang="it-IT" sz="1600" b="1" dirty="0" err="1"/>
                        <a:t>Glossary</a:t>
                      </a:r>
                      <a:r>
                        <a:rPr lang="it-IT" sz="1600" b="1" dirty="0"/>
                        <a:t> </a:t>
                      </a:r>
                      <a:r>
                        <a:rPr lang="it-IT" sz="1600" dirty="0"/>
                        <a:t>– </a:t>
                      </a:r>
                      <a:r>
                        <a:rPr lang="it-IT" sz="1600" dirty="0" err="1">
                          <a:solidFill>
                            <a:schemeClr val="accent3"/>
                          </a:solidFill>
                        </a:rPr>
                        <a:t>Add</a:t>
                      </a:r>
                      <a:r>
                        <a:rPr lang="it-IT" sz="1600" dirty="0">
                          <a:solidFill>
                            <a:schemeClr val="accent3"/>
                          </a:solidFill>
                        </a:rPr>
                        <a:t> </a:t>
                      </a:r>
                      <a:r>
                        <a:rPr lang="it-IT" sz="1600" dirty="0" err="1">
                          <a:solidFill>
                            <a:schemeClr val="accent3"/>
                          </a:solidFill>
                        </a:rPr>
                        <a:t>definition</a:t>
                      </a:r>
                      <a:r>
                        <a:rPr lang="it-IT" sz="1600" dirty="0">
                          <a:solidFill>
                            <a:schemeClr val="accent3"/>
                          </a:solidFill>
                        </a:rPr>
                        <a:t> of Human </a:t>
                      </a:r>
                      <a:r>
                        <a:rPr lang="it-IT" sz="1600" dirty="0" err="1">
                          <a:solidFill>
                            <a:schemeClr val="accent3"/>
                          </a:solidFill>
                        </a:rPr>
                        <a:t>Occupants</a:t>
                      </a:r>
                      <a:r>
                        <a:rPr lang="it-IT" sz="1600" dirty="0">
                          <a:solidFill>
                            <a:schemeClr val="accent3"/>
                          </a:solidFill>
                        </a:rPr>
                        <a:t> </a:t>
                      </a:r>
                      <a:r>
                        <a:rPr lang="it-IT" sz="1600" dirty="0"/>
                        <a:t>in</a:t>
                      </a:r>
                    </a:p>
                  </a:txBody>
                  <a:tcPr/>
                </a:tc>
                <a:tc hMerge="1">
                  <a:txBody>
                    <a:bodyPr/>
                    <a:lstStyle/>
                    <a:p>
                      <a:endParaRPr lang="it-IT"/>
                    </a:p>
                  </a:txBody>
                  <a:tcPr/>
                </a:tc>
                <a:extLst>
                  <a:ext uri="{0D108BD9-81ED-4DB2-BD59-A6C34878D82A}">
                    <a16:rowId xmlns:a16="http://schemas.microsoft.com/office/drawing/2014/main" val="3963479205"/>
                  </a:ext>
                </a:extLst>
              </a:tr>
              <a:tr h="370840">
                <a:tc>
                  <a:txBody>
                    <a:bodyPr/>
                    <a:lstStyle/>
                    <a:p>
                      <a:r>
                        <a:rPr lang="it-IT" sz="1600" dirty="0"/>
                        <a:t> N/A</a:t>
                      </a:r>
                    </a:p>
                  </a:txBody>
                  <a:tcPr/>
                </a:tc>
                <a:tc>
                  <a:txBody>
                    <a:bodyPr/>
                    <a:lstStyle/>
                    <a:p>
                      <a:pPr algn="l"/>
                      <a:r>
                        <a:rPr lang="it-IT" sz="1600" b="1" dirty="0" err="1"/>
                        <a:t>Glossary</a:t>
                      </a:r>
                      <a:r>
                        <a:rPr lang="it-IT" sz="1600" b="1" dirty="0"/>
                        <a:t> – </a:t>
                      </a:r>
                      <a:r>
                        <a:rPr lang="it-IT" sz="1600" dirty="0" err="1"/>
                        <a:t>Modify</a:t>
                      </a:r>
                      <a:r>
                        <a:rPr lang="it-IT" sz="1600" dirty="0"/>
                        <a:t> </a:t>
                      </a:r>
                      <a:r>
                        <a:rPr lang="it-IT" sz="1600" dirty="0" err="1"/>
                        <a:t>definition</a:t>
                      </a:r>
                      <a:r>
                        <a:rPr lang="it-IT" sz="1600" dirty="0"/>
                        <a:t> to </a:t>
                      </a:r>
                      <a:r>
                        <a:rPr lang="it-IT" sz="1600" dirty="0" err="1"/>
                        <a:t>aligned</a:t>
                      </a:r>
                      <a:r>
                        <a:rPr lang="it-IT" sz="1600" dirty="0"/>
                        <a:t> back common to Vol.01</a:t>
                      </a:r>
                    </a:p>
                    <a:p>
                      <a:pPr algn="l"/>
                      <a:endParaRPr lang="it-IT" sz="1600" dirty="0"/>
                    </a:p>
                    <a:p>
                      <a:pPr algn="l"/>
                      <a:r>
                        <a:rPr lang="en-US" sz="1600" b="0" u="none" strike="noStrike" kern="1200" baseline="0" dirty="0">
                          <a:solidFill>
                            <a:schemeClr val="dk1"/>
                          </a:solidFill>
                        </a:rPr>
                        <a:t>Adverse Effect on Safety: Safety shall be considered as adversely affected if the consequences of the failure condition would prevent the continued safe flight and landing of the aircraft and/or might cause serious or fatal injury to human occupants, </a:t>
                      </a:r>
                      <a:r>
                        <a:rPr lang="en-US" sz="1600" b="0" u="none" strike="sngStrike" kern="1200" baseline="0" dirty="0">
                          <a:solidFill>
                            <a:srgbClr val="FF0000"/>
                          </a:solidFill>
                        </a:rPr>
                        <a:t>including those directly supported by external load carrying systems (i.e. hoist/cargo hook etc.)</a:t>
                      </a:r>
                      <a:endParaRPr lang="it-IT" sz="1600" dirty="0">
                        <a:solidFill>
                          <a:srgbClr val="FF0000"/>
                        </a:solidFill>
                      </a:endParaRPr>
                    </a:p>
                  </a:txBody>
                  <a:tcPr/>
                </a:tc>
                <a:extLst>
                  <a:ext uri="{0D108BD9-81ED-4DB2-BD59-A6C34878D82A}">
                    <a16:rowId xmlns:a16="http://schemas.microsoft.com/office/drawing/2014/main" val="1320326512"/>
                  </a:ext>
                </a:extLst>
              </a:tr>
              <a:tr h="370840">
                <a:tc>
                  <a:txBody>
                    <a:bodyPr/>
                    <a:lstStyle/>
                    <a:p>
                      <a:r>
                        <a:rPr lang="it-IT" sz="1600" dirty="0"/>
                        <a:t>N/A</a:t>
                      </a:r>
                    </a:p>
                  </a:txBody>
                  <a:tcPr/>
                </a:tc>
                <a:tc>
                  <a:txBody>
                    <a:bodyPr/>
                    <a:lstStyle/>
                    <a:p>
                      <a:r>
                        <a:rPr lang="it-IT" sz="1600" b="1" dirty="0" err="1"/>
                        <a:t>Section</a:t>
                      </a:r>
                      <a:r>
                        <a:rPr lang="it-IT" sz="1600" b="1" dirty="0"/>
                        <a:t> 2-3-5.2 </a:t>
                      </a:r>
                      <a:r>
                        <a:rPr lang="it-IT" sz="1600" dirty="0"/>
                        <a:t>Direct </a:t>
                      </a:r>
                      <a:r>
                        <a:rPr lang="it-IT" sz="1600" dirty="0" err="1"/>
                        <a:t>adverse</a:t>
                      </a:r>
                      <a:r>
                        <a:rPr lang="it-IT" sz="1600" dirty="0"/>
                        <a:t> </a:t>
                      </a:r>
                      <a:r>
                        <a:rPr lang="it-IT" sz="1600" dirty="0" err="1"/>
                        <a:t>effect</a:t>
                      </a:r>
                      <a:r>
                        <a:rPr lang="it-IT" sz="1600" dirty="0"/>
                        <a:t> on </a:t>
                      </a:r>
                      <a:r>
                        <a:rPr lang="it-IT" sz="1600" dirty="0" err="1"/>
                        <a:t>safety</a:t>
                      </a:r>
                      <a:endParaRPr lang="it-IT" sz="1600" dirty="0"/>
                    </a:p>
                    <a:p>
                      <a:endParaRPr lang="it-IT" sz="1600" dirty="0"/>
                    </a:p>
                    <a:p>
                      <a:r>
                        <a:rPr lang="it-IT" sz="1600" dirty="0"/>
                        <a:t>[Same </a:t>
                      </a:r>
                      <a:r>
                        <a:rPr lang="it-IT" sz="1600" dirty="0" err="1"/>
                        <a:t>wording</a:t>
                      </a:r>
                      <a:r>
                        <a:rPr lang="it-IT" sz="1600" dirty="0"/>
                        <a:t> </a:t>
                      </a:r>
                      <a:r>
                        <a:rPr lang="it-IT" sz="1600" dirty="0" err="1"/>
                        <a:t>as</a:t>
                      </a:r>
                      <a:r>
                        <a:rPr lang="it-IT" sz="1600" dirty="0"/>
                        <a:t> </a:t>
                      </a:r>
                      <a:r>
                        <a:rPr lang="it-IT" sz="1600" dirty="0" err="1"/>
                        <a:t>above</a:t>
                      </a:r>
                      <a:r>
                        <a:rPr lang="it-IT" sz="1600" dirty="0"/>
                        <a:t>]</a:t>
                      </a:r>
                    </a:p>
                  </a:txBody>
                  <a:tcPr/>
                </a:tc>
                <a:extLst>
                  <a:ext uri="{0D108BD9-81ED-4DB2-BD59-A6C34878D82A}">
                    <a16:rowId xmlns:a16="http://schemas.microsoft.com/office/drawing/2014/main" val="563718405"/>
                  </a:ext>
                </a:extLst>
              </a:tr>
            </a:tbl>
          </a:graphicData>
        </a:graphic>
      </p:graphicFrame>
    </p:spTree>
    <p:extLst>
      <p:ext uri="{BB962C8B-B14F-4D97-AF65-F5344CB8AC3E}">
        <p14:creationId xmlns:p14="http://schemas.microsoft.com/office/powerpoint/2010/main" val="2402709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2706"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2706"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2707"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043113" y="3811588"/>
            <a:ext cx="7240587"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endParaRPr lang="en-US" sz="2200" dirty="0">
              <a:solidFill>
                <a:srgbClr val="58595B"/>
              </a:solidFill>
              <a:latin typeface="Arial"/>
              <a:ea typeface="+mj-ea"/>
              <a:cs typeface="Arial"/>
            </a:endParaRPr>
          </a:p>
        </p:txBody>
      </p:sp>
    </p:spTree>
    <p:extLst>
      <p:ext uri="{BB962C8B-B14F-4D97-AF65-F5344CB8AC3E}">
        <p14:creationId xmlns:p14="http://schemas.microsoft.com/office/powerpoint/2010/main" val="232303778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1195388"/>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Rectangle 4"/>
          <p:cNvSpPr txBox="1">
            <a:spLocks noChangeArrowheads="1"/>
          </p:cNvSpPr>
          <p:nvPr>
            <p:custDataLst>
              <p:tags r:id="rId1"/>
            </p:custDataLst>
          </p:nvPr>
        </p:nvSpPr>
        <p:spPr bwMode="auto">
          <a:xfrm>
            <a:off x="264318" y="30152"/>
            <a:ext cx="8823325" cy="106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Overview</a:t>
            </a:r>
          </a:p>
          <a:p>
            <a:pPr eaLnBrk="1" hangingPunct="1"/>
            <a:endParaRPr lang="en-US" sz="1700" b="1" dirty="0">
              <a:solidFill>
                <a:srgbClr val="B0232C"/>
              </a:solidFill>
            </a:endParaRPr>
          </a:p>
          <a:p>
            <a:pPr eaLnBrk="1" hangingPunct="1"/>
            <a:endParaRPr lang="en-US" sz="1700" dirty="0">
              <a:solidFill>
                <a:schemeClr val="accent2"/>
              </a:solidFill>
            </a:endParaRPr>
          </a:p>
        </p:txBody>
      </p:sp>
      <p:sp>
        <p:nvSpPr>
          <p:cNvPr id="64519" name="Rectangle 3"/>
          <p:cNvSpPr txBox="1">
            <a:spLocks noChangeArrowheads="1"/>
          </p:cNvSpPr>
          <p:nvPr/>
        </p:nvSpPr>
        <p:spPr bwMode="auto">
          <a:xfrm>
            <a:off x="288925" y="129540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11" name="Rectangle 3"/>
          <p:cNvSpPr txBox="1">
            <a:spLocks noChangeArrowheads="1"/>
          </p:cNvSpPr>
          <p:nvPr/>
        </p:nvSpPr>
        <p:spPr bwMode="auto">
          <a:xfrm>
            <a:off x="288925" y="132715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marL="1200150" lvl="2" indent="-285750" eaLnBrk="1" hangingPunct="1">
              <a:buFont typeface="Wingdings" pitchFamily="2" charset="2"/>
              <a:buChar char="§"/>
            </a:pPr>
            <a:endParaRPr lang="en-US" sz="1500" dirty="0"/>
          </a:p>
          <a:p>
            <a:pPr marL="1200150" lvl="2" indent="-285750" eaLnBrk="1" hangingPunct="1">
              <a:buFont typeface="Wingdings" pitchFamily="2" charset="2"/>
              <a:buChar char="§"/>
            </a:pPr>
            <a:endParaRPr lang="en-US" sz="1500" dirty="0"/>
          </a:p>
          <a:p>
            <a:pPr marL="1200150" lvl="2" indent="-285750" eaLnBrk="1" hangingPunct="1">
              <a:buFont typeface="Wingdings" pitchFamily="2" charset="2"/>
              <a:buChar char="§"/>
            </a:pPr>
            <a:endParaRPr lang="en-US" sz="1500" dirty="0"/>
          </a:p>
          <a:p>
            <a:pPr marL="1200150" lvl="2" indent="-285750" eaLnBrk="1" hangingPunct="1">
              <a:buFont typeface="Wingdings" pitchFamily="2" charset="2"/>
              <a:buChar char="§"/>
            </a:pPr>
            <a:endParaRPr lang="en-US" sz="1500" dirty="0"/>
          </a:p>
          <a:p>
            <a:pPr lvl="1" eaLnBrk="1" hangingPunct="1">
              <a:spcBef>
                <a:spcPts val="600"/>
              </a:spcBef>
              <a:buFont typeface="Arial" pitchFamily="34" charset="0"/>
              <a:buChar char="•"/>
            </a:pPr>
            <a:endParaRPr lang="en-US" dirty="0"/>
          </a:p>
          <a:p>
            <a:pPr lvl="1" eaLnBrk="1" hangingPunct="1">
              <a:spcBef>
                <a:spcPts val="600"/>
              </a:spcBef>
              <a:buFont typeface="Arial" pitchFamily="34" charset="0"/>
              <a:buChar char="•"/>
            </a:pPr>
            <a:endParaRPr lang="en-US" dirty="0"/>
          </a:p>
        </p:txBody>
      </p:sp>
      <p:sp>
        <p:nvSpPr>
          <p:cNvPr id="9" name="Rectangle 12">
            <a:extLst>
              <a:ext uri="{FF2B5EF4-FFF2-40B4-BE49-F238E27FC236}">
                <a16:creationId xmlns:a16="http://schemas.microsoft.com/office/drawing/2014/main" id="{CBF02B6B-A5CF-43C7-93C2-A9163EAC8001}"/>
              </a:ext>
            </a:extLst>
          </p:cNvPr>
          <p:cNvSpPr txBox="1">
            <a:spLocks/>
          </p:cNvSpPr>
          <p:nvPr/>
        </p:nvSpPr>
        <p:spPr bwMode="auto">
          <a:xfrm>
            <a:off x="517525" y="1547819"/>
            <a:ext cx="8689975" cy="4072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spcBef>
                <a:spcPts val="0"/>
              </a:spcBef>
            </a:pPr>
            <a:r>
              <a:rPr lang="en-CA" sz="1500" dirty="0">
                <a:solidFill>
                  <a:srgbClr val="1070AC"/>
                </a:solidFill>
                <a:latin typeface="Arial" pitchFamily="34" charset="0"/>
                <a:cs typeface="Arial" pitchFamily="34" charset="0"/>
              </a:rPr>
              <a:t>Current leadership:</a:t>
            </a:r>
          </a:p>
          <a:p>
            <a:pPr lvl="1" algn="just">
              <a:lnSpc>
                <a:spcPct val="150000"/>
              </a:lnSpc>
              <a:spcBef>
                <a:spcPts val="600"/>
              </a:spcBef>
              <a:spcAft>
                <a:spcPts val="600"/>
              </a:spcAft>
            </a:pPr>
            <a:r>
              <a:rPr lang="en-CA" sz="1600" dirty="0"/>
              <a:t>Chair: Giacomo Gibilisco (Leonardo)</a:t>
            </a:r>
          </a:p>
          <a:p>
            <a:pPr lvl="1" algn="just">
              <a:spcBef>
                <a:spcPts val="600"/>
              </a:spcBef>
              <a:spcAft>
                <a:spcPts val="600"/>
              </a:spcAft>
            </a:pPr>
            <a:r>
              <a:rPr lang="en-CA" sz="1600" dirty="0"/>
              <a:t>Vice-Chair: Frederic Reynaud (Airbus Helicopter)</a:t>
            </a:r>
          </a:p>
          <a:p>
            <a:pPr lvl="1" algn="just">
              <a:spcBef>
                <a:spcPts val="600"/>
              </a:spcBef>
              <a:spcAft>
                <a:spcPts val="600"/>
              </a:spcAft>
            </a:pPr>
            <a:r>
              <a:rPr lang="en-CA" sz="1600" dirty="0"/>
              <a:t>Vice-Chair </a:t>
            </a:r>
            <a:r>
              <a:rPr lang="en-CA" sz="1600" dirty="0" err="1"/>
              <a:t>deputee</a:t>
            </a:r>
            <a:r>
              <a:rPr lang="en-CA" sz="1600" dirty="0"/>
              <a:t>: Jeremy Burgess (Bell)</a:t>
            </a:r>
          </a:p>
          <a:p>
            <a:pPr lvl="1" algn="just">
              <a:spcBef>
                <a:spcPts val="600"/>
              </a:spcBef>
              <a:spcAft>
                <a:spcPts val="600"/>
              </a:spcAft>
            </a:pPr>
            <a:r>
              <a:rPr lang="en-CA" sz="1600" dirty="0"/>
              <a:t>Secretary: </a:t>
            </a:r>
            <a:r>
              <a:rPr lang="fr-FR" sz="1600" dirty="0"/>
              <a:t>Gordon Bruce (Fokker)</a:t>
            </a:r>
          </a:p>
          <a:p>
            <a:pPr lvl="1" algn="just">
              <a:spcBef>
                <a:spcPts val="0"/>
              </a:spcBef>
            </a:pPr>
            <a:endParaRPr lang="en-US" sz="1600" dirty="0"/>
          </a:p>
          <a:p>
            <a:pPr lvl="1" algn="just">
              <a:spcBef>
                <a:spcPts val="0"/>
              </a:spcBef>
            </a:pPr>
            <a:endParaRPr lang="en-US" sz="1600" dirty="0"/>
          </a:p>
          <a:p>
            <a:pPr algn="just">
              <a:spcBef>
                <a:spcPts val="0"/>
              </a:spcBef>
            </a:pPr>
            <a:r>
              <a:rPr lang="en-CA" sz="1500" dirty="0">
                <a:solidFill>
                  <a:srgbClr val="1070AC"/>
                </a:solidFill>
                <a:latin typeface="Arial" pitchFamily="34" charset="0"/>
                <a:cs typeface="Arial" pitchFamily="34" charset="0"/>
              </a:rPr>
              <a:t>RMPIG Action Items:</a:t>
            </a:r>
          </a:p>
          <a:p>
            <a:pPr lvl="1" algn="just">
              <a:lnSpc>
                <a:spcPct val="150000"/>
              </a:lnSpc>
              <a:spcBef>
                <a:spcPts val="0"/>
              </a:spcBef>
            </a:pPr>
            <a:r>
              <a:rPr lang="en-US" sz="1600" dirty="0"/>
              <a:t>No currently OPEN Action Items</a:t>
            </a:r>
          </a:p>
          <a:p>
            <a:pPr marL="228600" lvl="1" indent="0" algn="just">
              <a:lnSpc>
                <a:spcPct val="150000"/>
              </a:lnSpc>
              <a:spcBef>
                <a:spcPts val="0"/>
              </a:spcBef>
              <a:buNone/>
            </a:pPr>
            <a:endParaRPr lang="en-US" sz="1600" dirty="0"/>
          </a:p>
        </p:txBody>
      </p:sp>
    </p:spTree>
    <p:extLst>
      <p:ext uri="{BB962C8B-B14F-4D97-AF65-F5344CB8AC3E}">
        <p14:creationId xmlns:p14="http://schemas.microsoft.com/office/powerpoint/2010/main" val="174348021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1195388"/>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Rectangle 4"/>
          <p:cNvSpPr txBox="1">
            <a:spLocks noChangeArrowheads="1"/>
          </p:cNvSpPr>
          <p:nvPr>
            <p:custDataLst>
              <p:tags r:id="rId1"/>
            </p:custDataLst>
          </p:nvPr>
        </p:nvSpPr>
        <p:spPr bwMode="auto">
          <a:xfrm>
            <a:off x="264318" y="13301"/>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Latest Meeting and Activities Summary</a:t>
            </a:r>
            <a:endParaRPr lang="en-US" sz="1700" b="1" dirty="0">
              <a:solidFill>
                <a:srgbClr val="4D4D4D"/>
              </a:solidFill>
            </a:endParaRPr>
          </a:p>
          <a:p>
            <a:pPr eaLnBrk="1" hangingPunct="1"/>
            <a:endParaRPr lang="en-US" sz="1700" dirty="0">
              <a:solidFill>
                <a:schemeClr val="accent2"/>
              </a:solidFill>
            </a:endParaRPr>
          </a:p>
        </p:txBody>
      </p:sp>
      <p:sp>
        <p:nvSpPr>
          <p:cNvPr id="64519" name="Rectangle 3"/>
          <p:cNvSpPr txBox="1">
            <a:spLocks noChangeArrowheads="1"/>
          </p:cNvSpPr>
          <p:nvPr/>
        </p:nvSpPr>
        <p:spPr bwMode="auto">
          <a:xfrm>
            <a:off x="288925" y="129540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11" name="Rectangle 3"/>
          <p:cNvSpPr txBox="1">
            <a:spLocks noChangeArrowheads="1"/>
          </p:cNvSpPr>
          <p:nvPr/>
        </p:nvSpPr>
        <p:spPr bwMode="auto">
          <a:xfrm>
            <a:off x="340440" y="1145536"/>
            <a:ext cx="8905517" cy="477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marL="342900" lvl="2" indent="-342900" algn="just" eaLnBrk="1" hangingPunct="1">
              <a:lnSpc>
                <a:spcPct val="150000"/>
              </a:lnSpc>
              <a:spcBef>
                <a:spcPts val="0"/>
              </a:spcBef>
              <a:buClr>
                <a:srgbClr val="F0A933"/>
              </a:buClr>
              <a:buFont typeface="Lucida Grande"/>
              <a:buChar char="»"/>
            </a:pPr>
            <a:r>
              <a:rPr lang="en-US" sz="1500" b="1" dirty="0">
                <a:solidFill>
                  <a:srgbClr val="1070AC"/>
                </a:solidFill>
              </a:rPr>
              <a:t>RMPIG activities</a:t>
            </a:r>
          </a:p>
          <a:p>
            <a:pPr marL="630238" lvl="1" indent="-230188" algn="just" eaLnBrk="1" hangingPunct="1">
              <a:lnSpc>
                <a:spcPct val="150000"/>
              </a:lnSpc>
              <a:spcBef>
                <a:spcPct val="20000"/>
              </a:spcBef>
              <a:buClr>
                <a:srgbClr val="F0A933"/>
              </a:buClr>
              <a:buFont typeface="Lucida Grande"/>
              <a:buChar char="»"/>
            </a:pPr>
            <a:r>
              <a:rPr lang="en-US" dirty="0">
                <a:solidFill>
                  <a:srgbClr val="59595C"/>
                </a:solidFill>
                <a:latin typeface="Arial"/>
                <a:cs typeface="+mn-cs"/>
              </a:rPr>
              <a:t>RMPIG held in the last year</a:t>
            </a:r>
          </a:p>
          <a:p>
            <a:pPr marL="342900" lvl="2" indent="-342900" algn="just" eaLnBrk="1" hangingPunct="1">
              <a:lnSpc>
                <a:spcPct val="150000"/>
              </a:lnSpc>
              <a:spcBef>
                <a:spcPts val="0"/>
              </a:spcBef>
              <a:buClr>
                <a:srgbClr val="F0A933"/>
              </a:buClr>
              <a:buFont typeface="Lucida Grande"/>
              <a:buChar char="»"/>
            </a:pPr>
            <a:endParaRPr lang="en-US" sz="1500" b="1" dirty="0">
              <a:solidFill>
                <a:srgbClr val="1070AC"/>
              </a:solidFill>
            </a:endParaRPr>
          </a:p>
          <a:p>
            <a:pPr marL="342900" lvl="2" indent="-342900" algn="just" eaLnBrk="1" hangingPunct="1">
              <a:lnSpc>
                <a:spcPct val="150000"/>
              </a:lnSpc>
              <a:spcBef>
                <a:spcPts val="0"/>
              </a:spcBef>
              <a:buClr>
                <a:srgbClr val="F0A933"/>
              </a:buClr>
              <a:buFont typeface="Lucida Grande"/>
              <a:buChar char="»"/>
            </a:pPr>
            <a:endParaRPr lang="en-US" sz="1500" b="1" dirty="0">
              <a:solidFill>
                <a:srgbClr val="1070AC"/>
              </a:solidFill>
            </a:endParaRPr>
          </a:p>
          <a:p>
            <a:pPr marL="342900" lvl="2" indent="-342900" algn="just" eaLnBrk="1" hangingPunct="1">
              <a:lnSpc>
                <a:spcPct val="150000"/>
              </a:lnSpc>
              <a:spcBef>
                <a:spcPts val="0"/>
              </a:spcBef>
              <a:buClr>
                <a:srgbClr val="F0A933"/>
              </a:buClr>
              <a:buFont typeface="Lucida Grande"/>
              <a:buChar char="»"/>
            </a:pPr>
            <a:endParaRPr lang="en-US" sz="1500" b="1" dirty="0">
              <a:solidFill>
                <a:srgbClr val="1070AC"/>
              </a:solidFill>
            </a:endParaRPr>
          </a:p>
          <a:p>
            <a:pPr marL="342900" lvl="2" indent="-342900" algn="just" eaLnBrk="1" hangingPunct="1">
              <a:lnSpc>
                <a:spcPct val="150000"/>
              </a:lnSpc>
              <a:spcBef>
                <a:spcPts val="0"/>
              </a:spcBef>
              <a:buClr>
                <a:srgbClr val="F0A933"/>
              </a:buClr>
              <a:buFont typeface="Lucida Grande"/>
              <a:buChar char="»"/>
            </a:pPr>
            <a:endParaRPr lang="en-US" sz="1500" b="1" dirty="0">
              <a:solidFill>
                <a:srgbClr val="1070AC"/>
              </a:solidFill>
            </a:endParaRPr>
          </a:p>
          <a:p>
            <a:pPr marL="1144588" lvl="2" indent="-230188" algn="just" eaLnBrk="1" hangingPunct="1">
              <a:lnSpc>
                <a:spcPct val="150000"/>
              </a:lnSpc>
              <a:spcBef>
                <a:spcPct val="20000"/>
              </a:spcBef>
              <a:buClr>
                <a:srgbClr val="F0A933"/>
              </a:buClr>
              <a:buFont typeface="Lucida Grande"/>
              <a:buChar char="»"/>
            </a:pPr>
            <a:endParaRPr lang="en-US" dirty="0">
              <a:solidFill>
                <a:srgbClr val="59595C"/>
              </a:solidFill>
              <a:latin typeface="Arial"/>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4001682020"/>
              </p:ext>
            </p:extLst>
          </p:nvPr>
        </p:nvGraphicFramePr>
        <p:xfrm>
          <a:off x="513975" y="2094198"/>
          <a:ext cx="8324010" cy="1241044"/>
        </p:xfrm>
        <a:graphic>
          <a:graphicData uri="http://schemas.openxmlformats.org/drawingml/2006/table">
            <a:tbl>
              <a:tblPr firstRow="1" bandRow="1">
                <a:tableStyleId>{2D5ABB26-0587-4C30-8999-92F81FD0307C}</a:tableStyleId>
              </a:tblPr>
              <a:tblGrid>
                <a:gridCol w="4162005">
                  <a:extLst>
                    <a:ext uri="{9D8B030D-6E8A-4147-A177-3AD203B41FA5}">
                      <a16:colId xmlns:a16="http://schemas.microsoft.com/office/drawing/2014/main" val="1462014611"/>
                    </a:ext>
                  </a:extLst>
                </a:gridCol>
                <a:gridCol w="4162005">
                  <a:extLst>
                    <a:ext uri="{9D8B030D-6E8A-4147-A177-3AD203B41FA5}">
                      <a16:colId xmlns:a16="http://schemas.microsoft.com/office/drawing/2014/main" val="2344511912"/>
                    </a:ext>
                  </a:extLst>
                </a:gridCol>
              </a:tblGrid>
              <a:tr h="370840">
                <a:tc>
                  <a:txBody>
                    <a:bodyPr/>
                    <a:lstStyle/>
                    <a:p>
                      <a:pPr marL="1144588" lvl="2" indent="-230188" algn="just" eaLnBrk="1" hangingPunct="1">
                        <a:lnSpc>
                          <a:spcPct val="150000"/>
                        </a:lnSpc>
                        <a:spcBef>
                          <a:spcPct val="20000"/>
                        </a:spcBef>
                        <a:buClr>
                          <a:srgbClr val="F0A933"/>
                        </a:buClr>
                        <a:buFont typeface="Lucida Grande"/>
                        <a:buChar char="»"/>
                      </a:pPr>
                      <a:r>
                        <a:rPr lang="en-US" sz="1600" dirty="0">
                          <a:solidFill>
                            <a:srgbClr val="59595C"/>
                          </a:solidFill>
                          <a:latin typeface="+mn-lt"/>
                          <a:cs typeface="+mn-cs"/>
                        </a:rPr>
                        <a:t>July 15, 2024</a:t>
                      </a:r>
                    </a:p>
                    <a:p>
                      <a:pPr marL="1144588" lvl="2" indent="-230188" algn="just" eaLnBrk="1" hangingPunct="1">
                        <a:lnSpc>
                          <a:spcPct val="150000"/>
                        </a:lnSpc>
                        <a:spcBef>
                          <a:spcPct val="20000"/>
                        </a:spcBef>
                        <a:buClr>
                          <a:srgbClr val="F0A933"/>
                        </a:buClr>
                        <a:buFont typeface="Lucida Grande"/>
                        <a:buChar char="»"/>
                      </a:pPr>
                      <a:r>
                        <a:rPr lang="en-US" sz="1600" dirty="0">
                          <a:solidFill>
                            <a:srgbClr val="59595C"/>
                          </a:solidFill>
                          <a:latin typeface="+mn-lt"/>
                          <a:cs typeface="+mn-cs"/>
                        </a:rPr>
                        <a:t>Dec 10, 2024</a:t>
                      </a:r>
                    </a:p>
                    <a:p>
                      <a:pPr marL="1144588" lvl="2" indent="-230188" algn="just" eaLnBrk="1" hangingPunct="1">
                        <a:lnSpc>
                          <a:spcPct val="150000"/>
                        </a:lnSpc>
                        <a:spcBef>
                          <a:spcPct val="20000"/>
                        </a:spcBef>
                        <a:buClr>
                          <a:srgbClr val="F0A933"/>
                        </a:buClr>
                        <a:buFont typeface="Lucida Grande"/>
                        <a:buChar char="»"/>
                      </a:pPr>
                      <a:r>
                        <a:rPr lang="en-US" sz="1600" dirty="0">
                          <a:solidFill>
                            <a:srgbClr val="59595C"/>
                          </a:solidFill>
                          <a:latin typeface="+mn-lt"/>
                        </a:rPr>
                        <a:t>Jan 31, 2025</a:t>
                      </a:r>
                    </a:p>
                  </a:txBody>
                  <a:tcPr/>
                </a:tc>
                <a:tc>
                  <a:txBody>
                    <a:bodyPr/>
                    <a:lstStyle/>
                    <a:p>
                      <a:pPr marL="1144588" lvl="2" indent="-230188" algn="just" eaLnBrk="1" hangingPunct="1">
                        <a:lnSpc>
                          <a:spcPct val="150000"/>
                        </a:lnSpc>
                        <a:spcBef>
                          <a:spcPct val="20000"/>
                        </a:spcBef>
                        <a:buClr>
                          <a:srgbClr val="F0A933"/>
                        </a:buClr>
                        <a:buFont typeface="Lucida Grande"/>
                        <a:buChar char="»"/>
                      </a:pPr>
                      <a:r>
                        <a:rPr lang="en-US" sz="1600" dirty="0">
                          <a:solidFill>
                            <a:srgbClr val="59595C"/>
                          </a:solidFill>
                          <a:latin typeface="+mn-lt"/>
                          <a:cs typeface="+mn-cs"/>
                        </a:rPr>
                        <a:t>Feb – March, joint with MPIG</a:t>
                      </a:r>
                    </a:p>
                    <a:p>
                      <a:pPr marL="1144588" lvl="2" indent="-230188" algn="just" eaLnBrk="1" hangingPunct="1">
                        <a:lnSpc>
                          <a:spcPct val="150000"/>
                        </a:lnSpc>
                        <a:spcBef>
                          <a:spcPct val="20000"/>
                        </a:spcBef>
                        <a:buClr>
                          <a:srgbClr val="F0A933"/>
                        </a:buClr>
                        <a:buFont typeface="Lucida Grande"/>
                        <a:buChar char="»"/>
                      </a:pPr>
                      <a:r>
                        <a:rPr lang="en-US" sz="1600" dirty="0">
                          <a:solidFill>
                            <a:srgbClr val="59595C"/>
                          </a:solidFill>
                          <a:latin typeface="+mn-lt"/>
                          <a:cs typeface="+mn-cs"/>
                        </a:rPr>
                        <a:t>July 13, 2025 (planned)</a:t>
                      </a:r>
                    </a:p>
                    <a:p>
                      <a:endParaRPr lang="it-IT" sz="1600" dirty="0"/>
                    </a:p>
                  </a:txBody>
                  <a:tcPr/>
                </a:tc>
                <a:extLst>
                  <a:ext uri="{0D108BD9-81ED-4DB2-BD59-A6C34878D82A}">
                    <a16:rowId xmlns:a16="http://schemas.microsoft.com/office/drawing/2014/main" val="1173031633"/>
                  </a:ext>
                </a:extLst>
              </a:tr>
            </a:tbl>
          </a:graphicData>
        </a:graphic>
      </p:graphicFrame>
      <p:sp>
        <p:nvSpPr>
          <p:cNvPr id="3" name="Rectangle 2"/>
          <p:cNvSpPr/>
          <p:nvPr/>
        </p:nvSpPr>
        <p:spPr>
          <a:xfrm>
            <a:off x="340440" y="3557115"/>
            <a:ext cx="9114195" cy="1770485"/>
          </a:xfrm>
          <a:prstGeom prst="rect">
            <a:avLst/>
          </a:prstGeom>
        </p:spPr>
        <p:txBody>
          <a:bodyPr wrap="square">
            <a:spAutoFit/>
          </a:bodyPr>
          <a:lstStyle/>
          <a:p>
            <a:pPr marL="630238" lvl="1" indent="-230188" algn="just">
              <a:lnSpc>
                <a:spcPct val="150000"/>
              </a:lnSpc>
              <a:spcBef>
                <a:spcPct val="20000"/>
              </a:spcBef>
              <a:buClr>
                <a:srgbClr val="F0A933"/>
              </a:buClr>
              <a:buFont typeface="Lucida Grande"/>
              <a:buChar char="»"/>
            </a:pPr>
            <a:r>
              <a:rPr lang="en-US" sz="1700" dirty="0">
                <a:solidFill>
                  <a:srgbClr val="59595C"/>
                </a:solidFill>
                <a:latin typeface="Arial"/>
              </a:rPr>
              <a:t>CIP 2025-02 IP44 application in rotorcrafts based on IAM 2024 technical topic</a:t>
            </a:r>
          </a:p>
          <a:p>
            <a:pPr marL="630238" lvl="1" indent="-230188" algn="just" eaLnBrk="1" hangingPunct="1">
              <a:lnSpc>
                <a:spcPct val="150000"/>
              </a:lnSpc>
              <a:spcBef>
                <a:spcPct val="20000"/>
              </a:spcBef>
              <a:buClr>
                <a:srgbClr val="F0A933"/>
              </a:buClr>
              <a:buFont typeface="Lucida Grande"/>
              <a:buChar char="»"/>
            </a:pPr>
            <a:r>
              <a:rPr lang="en-US" sz="1700" dirty="0">
                <a:solidFill>
                  <a:srgbClr val="59595C"/>
                </a:solidFill>
                <a:latin typeface="Arial"/>
              </a:rPr>
              <a:t>Provide an RMPIG position on CIP content developed in MPIG with Vol.02 affected</a:t>
            </a:r>
          </a:p>
          <a:p>
            <a:pPr marL="630238" lvl="1" indent="-230188" algn="just" eaLnBrk="1" hangingPunct="1">
              <a:lnSpc>
                <a:spcPct val="150000"/>
              </a:lnSpc>
              <a:spcBef>
                <a:spcPct val="20000"/>
              </a:spcBef>
              <a:buClr>
                <a:srgbClr val="F0A933"/>
              </a:buClr>
              <a:buFont typeface="Lucida Grande"/>
              <a:buChar char="»"/>
            </a:pPr>
            <a:r>
              <a:rPr lang="en-US" sz="1700" dirty="0">
                <a:solidFill>
                  <a:srgbClr val="59595C"/>
                </a:solidFill>
                <a:latin typeface="Arial"/>
              </a:rPr>
              <a:t>Provide support in the SW for harmonization of SSI definition among V.01 and V.02</a:t>
            </a:r>
          </a:p>
          <a:p>
            <a:pPr marL="630238" lvl="1" indent="-230188" algn="just">
              <a:lnSpc>
                <a:spcPct val="150000"/>
              </a:lnSpc>
              <a:spcBef>
                <a:spcPct val="20000"/>
              </a:spcBef>
              <a:buClr>
                <a:srgbClr val="F0A933"/>
              </a:buClr>
              <a:buFont typeface="Lucida Grande"/>
              <a:buChar char="»"/>
            </a:pPr>
            <a:r>
              <a:rPr lang="en-US" sz="1700" dirty="0">
                <a:solidFill>
                  <a:srgbClr val="59595C"/>
                </a:solidFill>
                <a:latin typeface="Arial"/>
              </a:rPr>
              <a:t>Increased participation into MSG-4 multiple WG</a:t>
            </a:r>
          </a:p>
        </p:txBody>
      </p:sp>
    </p:spTree>
    <p:extLst>
      <p:ext uri="{BB962C8B-B14F-4D97-AF65-F5344CB8AC3E}">
        <p14:creationId xmlns:p14="http://schemas.microsoft.com/office/powerpoint/2010/main" val="137441943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0"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2707"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043113" y="3811588"/>
            <a:ext cx="7240587"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endParaRPr lang="en-US" sz="2200" dirty="0">
              <a:solidFill>
                <a:srgbClr val="58595B"/>
              </a:solidFill>
              <a:latin typeface="Arial"/>
              <a:ea typeface="+mj-ea"/>
              <a:cs typeface="Aria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3490"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63490"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p:nvPr/>
        </p:nvSpPr>
        <p:spPr>
          <a:xfrm>
            <a:off x="6617223" y="5297145"/>
            <a:ext cx="2254398" cy="88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400" dirty="0">
              <a:solidFill>
                <a:srgbClr val="4D4D4D"/>
              </a:solidFill>
              <a:cs typeface="Arial" pitchFamily="34" charset="0"/>
            </a:endParaRPr>
          </a:p>
          <a:p>
            <a:pPr algn="r">
              <a:defRPr/>
            </a:pPr>
            <a:r>
              <a:rPr lang="en-US" sz="1400" dirty="0">
                <a:solidFill>
                  <a:srgbClr val="4D4D4D"/>
                </a:solidFill>
                <a:cs typeface="Arial" pitchFamily="34" charset="0"/>
              </a:rPr>
              <a:t>May 5-9</a:t>
            </a:r>
            <a:r>
              <a:rPr lang="en-US" sz="1400" baseline="30000" dirty="0">
                <a:solidFill>
                  <a:srgbClr val="4D4D4D"/>
                </a:solidFill>
                <a:cs typeface="Arial" pitchFamily="34" charset="0"/>
              </a:rPr>
              <a:t>th</a:t>
            </a:r>
            <a:r>
              <a:rPr lang="en-US" sz="1400" dirty="0">
                <a:solidFill>
                  <a:srgbClr val="4D4D4D"/>
                </a:solidFill>
                <a:cs typeface="Arial" pitchFamily="34" charset="0"/>
              </a:rPr>
              <a:t>, 2025 </a:t>
            </a:r>
          </a:p>
          <a:p>
            <a:pPr algn="r">
              <a:defRPr/>
            </a:pPr>
            <a:r>
              <a:rPr lang="en-US" sz="1400" dirty="0">
                <a:solidFill>
                  <a:srgbClr val="4D4D4D"/>
                </a:solidFill>
                <a:cs typeface="Arial" pitchFamily="34" charset="0"/>
              </a:rPr>
              <a:t>IMRB PB, Dubai</a:t>
            </a:r>
          </a:p>
          <a:p>
            <a:pPr algn="r">
              <a:defRPr/>
            </a:pPr>
            <a:r>
              <a:rPr lang="en-US" sz="1400" dirty="0">
                <a:solidFill>
                  <a:srgbClr val="4D4D4D"/>
                </a:solidFill>
                <a:cs typeface="Arial" pitchFamily="34" charset="0"/>
              </a:rPr>
              <a:t>Hosted by UAE GCAA</a:t>
            </a:r>
          </a:p>
        </p:txBody>
      </p:sp>
      <p:pic>
        <p:nvPicPr>
          <p:cNvPr id="63492"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428625" y="4122174"/>
            <a:ext cx="9050226" cy="72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r>
              <a:rPr lang="en-US" sz="2200" b="1" dirty="0">
                <a:solidFill>
                  <a:srgbClr val="58595B"/>
                </a:solidFill>
                <a:latin typeface="Arial"/>
                <a:ea typeface="+mj-ea"/>
                <a:cs typeface="Arial"/>
              </a:rPr>
              <a:t>Adverse Effect on Safety – Harmonization</a:t>
            </a:r>
          </a:p>
          <a:p>
            <a:pPr marL="177800">
              <a:defRPr/>
            </a:pPr>
            <a:r>
              <a:rPr lang="en-US" sz="1450" dirty="0">
                <a:solidFill>
                  <a:schemeClr val="bg2"/>
                </a:solidFill>
                <a:latin typeface="Arial"/>
                <a:ea typeface="+mj-ea"/>
                <a:cs typeface="Arial"/>
              </a:rPr>
              <a:t>Material for future CIP </a:t>
            </a:r>
          </a:p>
        </p:txBody>
      </p:sp>
    </p:spTree>
    <p:extLst>
      <p:ext uri="{BB962C8B-B14F-4D97-AF65-F5344CB8AC3E}">
        <p14:creationId xmlns:p14="http://schemas.microsoft.com/office/powerpoint/2010/main" val="279950241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5" name="Rectangle 13"/>
          <p:cNvSpPr>
            <a:spLocks noGrp="1"/>
          </p:cNvSpPr>
          <p:nvPr>
            <p:ph type="body" sz="quarter" idx="13"/>
          </p:nvPr>
        </p:nvSpPr>
        <p:spPr>
          <a:xfrm>
            <a:off x="393479" y="1103554"/>
            <a:ext cx="8796778" cy="4728752"/>
          </a:xfrm>
        </p:spPr>
        <p:txBody>
          <a:bodyPr/>
          <a:lstStyle/>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marL="228600" lvl="1" indent="0" eaLnBrk="1" hangingPunct="1">
              <a:buNone/>
            </a:pPr>
            <a:endParaRPr lang="en-US" sz="1600" dirty="0">
              <a:solidFill>
                <a:schemeClr val="tx1"/>
              </a:solidFill>
              <a:latin typeface="Arial" pitchFamily="34" charset="0"/>
              <a:cs typeface="Arial" pitchFamily="34" charset="0"/>
            </a:endParaRPr>
          </a:p>
          <a:p>
            <a:pPr marL="228600" lvl="1" indent="0" eaLnBrk="1" hangingPunct="1">
              <a:buNone/>
            </a:pPr>
            <a:r>
              <a:rPr lang="en-US" sz="1600" dirty="0">
                <a:solidFill>
                  <a:schemeClr val="tx1"/>
                </a:solidFill>
                <a:latin typeface="Arial" pitchFamily="34" charset="0"/>
                <a:cs typeface="Arial" pitchFamily="34" charset="0"/>
              </a:rPr>
              <a:t>Vol.01</a:t>
            </a:r>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marL="228600" lvl="1" indent="0">
              <a:buNone/>
            </a:pPr>
            <a:r>
              <a:rPr lang="en-US" sz="1600" dirty="0">
                <a:solidFill>
                  <a:schemeClr val="tx1"/>
                </a:solidFill>
                <a:latin typeface="Arial" pitchFamily="34" charset="0"/>
                <a:cs typeface="Arial" pitchFamily="34" charset="0"/>
              </a:rPr>
              <a:t>Vol.02</a:t>
            </a:r>
          </a:p>
          <a:p>
            <a:pPr marL="228600" lvl="1" indent="0">
              <a:buNone/>
            </a:pPr>
            <a:endParaRPr lang="en-US" sz="1600" dirty="0">
              <a:solidFill>
                <a:schemeClr val="tx1"/>
              </a:solidFill>
              <a:latin typeface="Arial" pitchFamily="34" charset="0"/>
              <a:cs typeface="Arial" pitchFamily="34" charset="0"/>
            </a:endParaRPr>
          </a:p>
          <a:p>
            <a:pPr marL="228600" lvl="1" indent="0">
              <a:buNone/>
            </a:pPr>
            <a:endParaRPr lang="en-US" sz="1600" dirty="0">
              <a:solidFill>
                <a:schemeClr val="tx1"/>
              </a:solidFill>
              <a:latin typeface="Arial" pitchFamily="34" charset="0"/>
              <a:cs typeface="Arial" pitchFamily="34" charset="0"/>
            </a:endParaRPr>
          </a:p>
          <a:p>
            <a:pPr marL="228600" lvl="1" indent="0">
              <a:buNone/>
            </a:pPr>
            <a:endParaRPr lang="en-US" sz="1600" dirty="0">
              <a:solidFill>
                <a:schemeClr val="tx1"/>
              </a:solidFill>
              <a:latin typeface="Arial" pitchFamily="34" charset="0"/>
              <a:cs typeface="Arial" pitchFamily="34" charset="0"/>
            </a:endParaRPr>
          </a:p>
          <a:p>
            <a:pPr marL="228600" lvl="1" indent="0">
              <a:buNone/>
            </a:pPr>
            <a:r>
              <a:rPr lang="en-US" sz="1600" dirty="0">
                <a:solidFill>
                  <a:schemeClr val="tx1"/>
                </a:solidFill>
                <a:latin typeface="Arial" pitchFamily="34" charset="0"/>
                <a:cs typeface="Arial" pitchFamily="34" charset="0"/>
              </a:rPr>
              <a:t>Guessed outcome </a:t>
            </a:r>
            <a:r>
              <a:rPr lang="en-US" sz="1050" dirty="0">
                <a:solidFill>
                  <a:schemeClr val="tx1"/>
                </a:solidFill>
                <a:latin typeface="Arial" pitchFamily="34" charset="0"/>
                <a:cs typeface="Arial" pitchFamily="34" charset="0"/>
              </a:rPr>
              <a:t>(from SWG presentation Jan 2025)</a:t>
            </a:r>
            <a:endParaRPr lang="en-US" sz="1600" dirty="0">
              <a:solidFill>
                <a:schemeClr val="tx1"/>
              </a:solidFill>
              <a:latin typeface="Arial" pitchFamily="34" charset="0"/>
              <a:cs typeface="Arial" pitchFamily="34" charset="0"/>
            </a:endParaRPr>
          </a:p>
          <a:p>
            <a:pPr marL="228600" lvl="1" indent="0">
              <a:buNone/>
            </a:pPr>
            <a:endParaRPr lang="en-US" sz="1600" dirty="0">
              <a:solidFill>
                <a:schemeClr val="tx1"/>
              </a:solidFill>
              <a:latin typeface="Arial" pitchFamily="34" charset="0"/>
              <a:cs typeface="Arial" pitchFamily="34" charset="0"/>
            </a:endParaRPr>
          </a:p>
          <a:p>
            <a:pPr marL="228600" lvl="1" indent="0">
              <a:buNone/>
            </a:pPr>
            <a:r>
              <a:rPr lang="en-US" sz="1600" dirty="0">
                <a:solidFill>
                  <a:schemeClr val="tx1"/>
                </a:solidFill>
                <a:latin typeface="Arial" pitchFamily="34" charset="0"/>
                <a:cs typeface="Arial" pitchFamily="34" charset="0"/>
              </a:rPr>
              <a:t>Vol.01 + Note </a:t>
            </a:r>
          </a:p>
        </p:txBody>
      </p:sp>
      <p:grpSp>
        <p:nvGrpSpPr>
          <p:cNvPr id="64516" name="Group 8"/>
          <p:cNvGrpSpPr>
            <a:grpSpLocks/>
          </p:cNvGrpSpPr>
          <p:nvPr/>
        </p:nvGrpSpPr>
        <p:grpSpPr bwMode="auto">
          <a:xfrm>
            <a:off x="405844" y="5880969"/>
            <a:ext cx="8790100" cy="947736"/>
            <a:chOff x="237" y="3629"/>
            <a:chExt cx="5571" cy="545"/>
          </a:xfrm>
        </p:grpSpPr>
        <p:cxnSp>
          <p:nvCxnSpPr>
            <p:cNvPr id="47" name="Straight Connector 46"/>
            <p:cNvCxnSpPr/>
            <p:nvPr/>
          </p:nvCxnSpPr>
          <p:spPr>
            <a:xfrm>
              <a:off x="248" y="3629"/>
              <a:ext cx="5560" cy="1"/>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9" name="Picture 47" descr="Color Logo Horz with tag.jpg"/>
            <p:cNvPicPr>
              <a:picLocks noChangeAspect="1"/>
            </p:cNvPicPr>
            <p:nvPr/>
          </p:nvPicPr>
          <p:blipFill>
            <a:blip r:embed="rId2" cstate="print"/>
            <a:srcRect/>
            <a:stretch>
              <a:fillRect/>
            </a:stretch>
          </p:blipFill>
          <p:spPr bwMode="auto">
            <a:xfrm>
              <a:off x="237" y="3729"/>
              <a:ext cx="1396" cy="445"/>
            </a:xfrm>
            <a:prstGeom prst="rect">
              <a:avLst/>
            </a:prstGeom>
            <a:noFill/>
            <a:ln w="9525">
              <a:noFill/>
              <a:miter lim="800000"/>
              <a:headEnd/>
              <a:tailEnd/>
            </a:ln>
          </p:spPr>
        </p:pic>
      </p:grpSp>
      <p:cxnSp>
        <p:nvCxnSpPr>
          <p:cNvPr id="46" name="Straight Connector 45"/>
          <p:cNvCxnSpPr/>
          <p:nvPr/>
        </p:nvCxnSpPr>
        <p:spPr>
          <a:xfrm>
            <a:off x="410722" y="1050066"/>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p:cNvSpPr>
            <a:spLocks noGrp="1"/>
          </p:cNvSpPr>
          <p:nvPr>
            <p:ph type="title"/>
          </p:nvPr>
        </p:nvSpPr>
        <p:spPr>
          <a:xfrm>
            <a:off x="393480" y="488695"/>
            <a:ext cx="8814020" cy="505079"/>
          </a:xfrm>
        </p:spPr>
        <p:txBody>
          <a:bodyPr/>
          <a:lstStyle/>
          <a:p>
            <a:pPr lvl="0" eaLnBrk="1" hangingPunct="1">
              <a:defRPr/>
            </a:pPr>
            <a:r>
              <a:rPr lang="en-US" sz="2400" dirty="0">
                <a:solidFill>
                  <a:srgbClr val="58595B"/>
                </a:solidFill>
              </a:rPr>
              <a:t>SSI definition harmonization – CIP EASA in 2025</a:t>
            </a:r>
            <a:endParaRPr lang="en-US" sz="900" dirty="0">
              <a:solidFill>
                <a:schemeClr val="bg2"/>
              </a:solidFill>
            </a:endParaRPr>
          </a:p>
        </p:txBody>
      </p:sp>
      <p:sp>
        <p:nvSpPr>
          <p:cNvPr id="5" name="Rectangle 2">
            <a:extLst>
              <a:ext uri="{FF2B5EF4-FFF2-40B4-BE49-F238E27FC236}">
                <a16:creationId xmlns:a16="http://schemas.microsoft.com/office/drawing/2014/main" id="{9CEF5096-B59E-CA6D-DC59-5B67226FBB77}"/>
              </a:ext>
            </a:extLst>
          </p:cNvPr>
          <p:cNvSpPr>
            <a:spLocks noChangeArrowheads="1"/>
          </p:cNvSpPr>
          <p:nvPr/>
        </p:nvSpPr>
        <p:spPr bwMode="auto">
          <a:xfrm>
            <a:off x="704734" y="3642076"/>
            <a:ext cx="96027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TextBox 2">
            <a:extLst>
              <a:ext uri="{FF2B5EF4-FFF2-40B4-BE49-F238E27FC236}">
                <a16:creationId xmlns:a16="http://schemas.microsoft.com/office/drawing/2014/main" id="{29BE904A-CBE4-CACA-71C5-15AFA519110C}"/>
              </a:ext>
            </a:extLst>
          </p:cNvPr>
          <p:cNvSpPr txBox="1"/>
          <p:nvPr/>
        </p:nvSpPr>
        <p:spPr>
          <a:xfrm>
            <a:off x="393479" y="1112263"/>
            <a:ext cx="8967263" cy="830997"/>
          </a:xfrm>
          <a:prstGeom prst="rect">
            <a:avLst/>
          </a:prstGeom>
          <a:noFill/>
        </p:spPr>
        <p:txBody>
          <a:bodyPr wrap="square">
            <a:spAutoFit/>
          </a:bodyPr>
          <a:lstStyle/>
          <a:p>
            <a:pPr lvl="0">
              <a:spcAft>
                <a:spcPts val="300"/>
              </a:spcAft>
            </a:pPr>
            <a:r>
              <a:rPr lang="en-US" sz="1600" b="0" dirty="0"/>
              <a:t>In IAM 2025 update of the SSI definition has been discussed on the base of EASA CIP proposal reviewed with SWG support adopting the same approach considered </a:t>
            </a:r>
            <a:r>
              <a:rPr lang="en-US" dirty="0"/>
              <a:t>for IP192 (Single Definition + Note to consider additional item to be analyzed as SSI)</a:t>
            </a:r>
            <a:r>
              <a:rPr lang="en-US" sz="1600" b="0" dirty="0"/>
              <a:t>.</a:t>
            </a:r>
          </a:p>
        </p:txBody>
      </p:sp>
      <p:sp>
        <p:nvSpPr>
          <p:cNvPr id="11" name="TextBox 10">
            <a:extLst>
              <a:ext uri="{FF2B5EF4-FFF2-40B4-BE49-F238E27FC236}">
                <a16:creationId xmlns:a16="http://schemas.microsoft.com/office/drawing/2014/main" id="{3B1FE2CD-7E1A-5DE9-928B-01772B244ECD}"/>
              </a:ext>
            </a:extLst>
          </p:cNvPr>
          <p:cNvSpPr txBox="1"/>
          <p:nvPr/>
        </p:nvSpPr>
        <p:spPr>
          <a:xfrm>
            <a:off x="1507170" y="2100197"/>
            <a:ext cx="8078346" cy="830997"/>
          </a:xfrm>
          <a:prstGeom prst="rect">
            <a:avLst/>
          </a:prstGeom>
          <a:noFill/>
        </p:spPr>
        <p:txBody>
          <a:bodyPr wrap="square">
            <a:spAutoFit/>
          </a:bodyPr>
          <a:lstStyle/>
          <a:p>
            <a:pPr algn="just"/>
            <a:r>
              <a:rPr lang="en-US" dirty="0">
                <a:latin typeface="Times New Roman" panose="02020603050405020304" pitchFamily="18" charset="0"/>
              </a:rPr>
              <a:t>A Structural Significant Item (SSI) is any detail, element or assembly, which contributes significantly to carrying flight, ground, pressure or control loads, and whose failure could affect the structural integrity necessary for the safety of the aircraft.</a:t>
            </a:r>
            <a:endParaRPr lang="it-IT" dirty="0">
              <a:latin typeface="Times New Roman" panose="02020603050405020304" pitchFamily="18" charset="0"/>
            </a:endParaRPr>
          </a:p>
        </p:txBody>
      </p:sp>
      <p:sp>
        <p:nvSpPr>
          <p:cNvPr id="8" name="TextBox 7">
            <a:extLst>
              <a:ext uri="{FF2B5EF4-FFF2-40B4-BE49-F238E27FC236}">
                <a16:creationId xmlns:a16="http://schemas.microsoft.com/office/drawing/2014/main" id="{38DC9740-AD40-A98D-AE6D-6EC3E98C493D}"/>
              </a:ext>
            </a:extLst>
          </p:cNvPr>
          <p:cNvSpPr txBox="1"/>
          <p:nvPr/>
        </p:nvSpPr>
        <p:spPr>
          <a:xfrm>
            <a:off x="1466955" y="2937193"/>
            <a:ext cx="8078346" cy="1077218"/>
          </a:xfrm>
          <a:prstGeom prst="rect">
            <a:avLst/>
          </a:prstGeom>
          <a:noFill/>
        </p:spPr>
        <p:txBody>
          <a:bodyPr wrap="square">
            <a:spAutoFit/>
          </a:bodyPr>
          <a:lstStyle/>
          <a:p>
            <a:pPr algn="l"/>
            <a:r>
              <a:rPr lang="en-US" sz="1600" b="0" i="0" u="none" strike="noStrike" baseline="0" dirty="0">
                <a:latin typeface="Times New Roman" panose="02020603050405020304" pitchFamily="18" charset="0"/>
              </a:rPr>
              <a:t>A Structural Significant Item (SSI) is any detail, element or assembly, which contributes</a:t>
            </a:r>
          </a:p>
          <a:p>
            <a:pPr algn="l"/>
            <a:r>
              <a:rPr lang="en-US" sz="1600" b="0" i="0" u="none" strike="noStrike" baseline="0" dirty="0">
                <a:latin typeface="Times New Roman" panose="02020603050405020304" pitchFamily="18" charset="0"/>
              </a:rPr>
              <a:t>significantly to carrying flight, ground, pressure or control loads </a:t>
            </a:r>
            <a:r>
              <a:rPr lang="en-US" sz="1600" b="0" i="0" u="none" strike="noStrike" baseline="0" dirty="0">
                <a:solidFill>
                  <a:schemeClr val="accent5"/>
                </a:solidFill>
                <a:latin typeface="Times New Roman" panose="02020603050405020304" pitchFamily="18" charset="0"/>
              </a:rPr>
              <a:t>or external load</a:t>
            </a:r>
            <a:r>
              <a:rPr lang="en-US" sz="1600" b="0" i="0" u="none" strike="noStrike" baseline="0" dirty="0">
                <a:latin typeface="Times New Roman" panose="02020603050405020304" pitchFamily="18" charset="0"/>
              </a:rPr>
              <a:t>, and</a:t>
            </a:r>
          </a:p>
          <a:p>
            <a:pPr algn="l"/>
            <a:r>
              <a:rPr lang="en-US" sz="1600" b="0" i="0" u="none" strike="noStrike" baseline="0" dirty="0">
                <a:latin typeface="Times New Roman" panose="02020603050405020304" pitchFamily="18" charset="0"/>
              </a:rPr>
              <a:t>whose failure could affect the structural integrity necessary for the safety of the aircraft</a:t>
            </a:r>
          </a:p>
          <a:p>
            <a:pPr algn="l"/>
            <a:r>
              <a:rPr lang="en-US" sz="1600" b="0" i="0" u="none" strike="noStrike" baseline="0" dirty="0">
                <a:solidFill>
                  <a:schemeClr val="accent5"/>
                </a:solidFill>
                <a:latin typeface="Times New Roman" panose="02020603050405020304" pitchFamily="18" charset="0"/>
              </a:rPr>
              <a:t>and/or might cause serious or fatal injury to human occupants.</a:t>
            </a:r>
            <a:endParaRPr lang="it-IT" dirty="0">
              <a:solidFill>
                <a:schemeClr val="accent5"/>
              </a:solidFill>
            </a:endParaRPr>
          </a:p>
        </p:txBody>
      </p:sp>
      <p:sp>
        <p:nvSpPr>
          <p:cNvPr id="10" name="TextBox 9">
            <a:extLst>
              <a:ext uri="{FF2B5EF4-FFF2-40B4-BE49-F238E27FC236}">
                <a16:creationId xmlns:a16="http://schemas.microsoft.com/office/drawing/2014/main" id="{0F598B37-C7CB-BD8F-7560-B78D00153C15}"/>
              </a:ext>
            </a:extLst>
          </p:cNvPr>
          <p:cNvSpPr txBox="1"/>
          <p:nvPr/>
        </p:nvSpPr>
        <p:spPr>
          <a:xfrm>
            <a:off x="2056047" y="4853384"/>
            <a:ext cx="7134210" cy="855427"/>
          </a:xfrm>
          <a:prstGeom prst="rect">
            <a:avLst/>
          </a:prstGeom>
          <a:noFill/>
        </p:spPr>
        <p:txBody>
          <a:bodyPr wrap="square">
            <a:spAutoFit/>
          </a:bodyPr>
          <a:lstStyle/>
          <a:p>
            <a:pPr marL="0" marR="0" lvl="0" indent="0" algn="l" rtl="0">
              <a:lnSpc>
                <a:spcPct val="115000"/>
              </a:lnSpc>
              <a:spcBef>
                <a:spcPts val="0"/>
              </a:spcBef>
              <a:spcAft>
                <a:spcPts val="0"/>
              </a:spcAft>
              <a:buClr>
                <a:srgbClr val="000000"/>
              </a:buClr>
              <a:buSzPts val="1600"/>
              <a:buFont typeface="Arial"/>
              <a:buNone/>
            </a:pPr>
            <a:r>
              <a:rPr lang="en-US" sz="1100" dirty="0">
                <a:solidFill>
                  <a:schemeClr val="dk1"/>
                </a:solidFill>
                <a:highlight>
                  <a:srgbClr val="FFFFFF"/>
                </a:highlight>
                <a:latin typeface="Arial"/>
                <a:cs typeface="Arial"/>
                <a:sym typeface="Arial"/>
              </a:rPr>
              <a:t>Considerations, as SSI should be </a:t>
            </a:r>
            <a:r>
              <a:rPr lang="en-US" sz="1100" b="0" i="0" u="none" strike="noStrike" cap="none" dirty="0">
                <a:solidFill>
                  <a:schemeClr val="dk1"/>
                </a:solidFill>
                <a:highlight>
                  <a:srgbClr val="FFFFFF"/>
                </a:highlight>
                <a:latin typeface="Arial"/>
                <a:ea typeface="Arial"/>
                <a:cs typeface="Arial"/>
                <a:sym typeface="Arial"/>
              </a:rPr>
              <a:t>given to:</a:t>
            </a:r>
            <a:r>
              <a:rPr lang="en-US" sz="1100" dirty="0">
                <a:solidFill>
                  <a:schemeClr val="dk1"/>
                </a:solidFill>
                <a:highlight>
                  <a:srgbClr val="FFFFFF"/>
                </a:highlight>
              </a:rPr>
              <a:t>.</a:t>
            </a:r>
          </a:p>
          <a:p>
            <a:pPr marL="457200" marR="0" lvl="0" indent="-311150" algn="l" rtl="0">
              <a:lnSpc>
                <a:spcPct val="115000"/>
              </a:lnSpc>
              <a:spcBef>
                <a:spcPts val="0"/>
              </a:spcBef>
              <a:spcAft>
                <a:spcPts val="0"/>
              </a:spcAft>
              <a:buClr>
                <a:schemeClr val="dk1"/>
              </a:buClr>
              <a:buSzPts val="1300"/>
              <a:buChar char="●"/>
            </a:pPr>
            <a:r>
              <a:rPr lang="en-US" sz="1100" dirty="0">
                <a:solidFill>
                  <a:schemeClr val="accent5"/>
                </a:solidFill>
                <a:latin typeface="Times New Roman" panose="02020603050405020304" pitchFamily="18" charset="0"/>
              </a:rPr>
              <a:t>s</a:t>
            </a:r>
            <a:r>
              <a:rPr lang="en-US" sz="1100" dirty="0">
                <a:solidFill>
                  <a:schemeClr val="accent5"/>
                </a:solidFill>
                <a:latin typeface="Times New Roman" panose="02020603050405020304" pitchFamily="18" charset="0"/>
                <a:sym typeface="Arial"/>
              </a:rPr>
              <a:t>tructural components of a system whose function includes human external </a:t>
            </a:r>
            <a:r>
              <a:rPr lang="en-US" sz="1100" dirty="0">
                <a:solidFill>
                  <a:schemeClr val="accent5"/>
                </a:solidFill>
                <a:latin typeface="Times New Roman" panose="02020603050405020304" pitchFamily="18" charset="0"/>
              </a:rPr>
              <a:t>cargo (HEC)</a:t>
            </a:r>
            <a:r>
              <a:rPr lang="en-US" sz="1100" dirty="0">
                <a:solidFill>
                  <a:schemeClr val="accent5"/>
                </a:solidFill>
                <a:latin typeface="Times New Roman" panose="02020603050405020304" pitchFamily="18" charset="0"/>
                <a:sym typeface="Arial"/>
              </a:rPr>
              <a:t> carrying and whose failure might cause serious of fatal injury to HEC, through coordination between System and Structures WG in accordance with established transfer policies and procedures."</a:t>
            </a:r>
          </a:p>
        </p:txBody>
      </p:sp>
    </p:spTree>
    <p:extLst>
      <p:ext uri="{BB962C8B-B14F-4D97-AF65-F5344CB8AC3E}">
        <p14:creationId xmlns:p14="http://schemas.microsoft.com/office/powerpoint/2010/main" val="277388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5" name="Rectangle 13"/>
          <p:cNvSpPr>
            <a:spLocks noGrp="1"/>
          </p:cNvSpPr>
          <p:nvPr>
            <p:ph type="body" sz="quarter" idx="13"/>
          </p:nvPr>
        </p:nvSpPr>
        <p:spPr>
          <a:xfrm>
            <a:off x="393479" y="1103554"/>
            <a:ext cx="8796778" cy="4728752"/>
          </a:xfrm>
        </p:spPr>
        <p:txBody>
          <a:bodyPr/>
          <a:lstStyle/>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dirty="0"/>
          </a:p>
          <a:p>
            <a:pPr lvl="1" eaLnBrk="1" hangingPunct="1">
              <a:buFont typeface="Wingdings" panose="05000000000000000000" pitchFamily="2" charset="2"/>
              <a:buChar char="§"/>
            </a:pPr>
            <a:endParaRPr lang="en-US" sz="1200" b="0" dirty="0"/>
          </a:p>
        </p:txBody>
      </p:sp>
      <p:grpSp>
        <p:nvGrpSpPr>
          <p:cNvPr id="64516" name="Group 8"/>
          <p:cNvGrpSpPr>
            <a:grpSpLocks/>
          </p:cNvGrpSpPr>
          <p:nvPr/>
        </p:nvGrpSpPr>
        <p:grpSpPr bwMode="auto">
          <a:xfrm>
            <a:off x="405844" y="5880969"/>
            <a:ext cx="8790100" cy="947736"/>
            <a:chOff x="237" y="3629"/>
            <a:chExt cx="5571" cy="545"/>
          </a:xfrm>
        </p:grpSpPr>
        <p:cxnSp>
          <p:nvCxnSpPr>
            <p:cNvPr id="47" name="Straight Connector 46"/>
            <p:cNvCxnSpPr/>
            <p:nvPr/>
          </p:nvCxnSpPr>
          <p:spPr>
            <a:xfrm>
              <a:off x="248" y="3629"/>
              <a:ext cx="5560" cy="1"/>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9" name="Picture 47" descr="Color Logo Horz with tag.jpg"/>
            <p:cNvPicPr>
              <a:picLocks noChangeAspect="1"/>
            </p:cNvPicPr>
            <p:nvPr/>
          </p:nvPicPr>
          <p:blipFill>
            <a:blip r:embed="rId2" cstate="print"/>
            <a:srcRect/>
            <a:stretch>
              <a:fillRect/>
            </a:stretch>
          </p:blipFill>
          <p:spPr bwMode="auto">
            <a:xfrm>
              <a:off x="237" y="3729"/>
              <a:ext cx="1396" cy="445"/>
            </a:xfrm>
            <a:prstGeom prst="rect">
              <a:avLst/>
            </a:prstGeom>
            <a:noFill/>
            <a:ln w="9525">
              <a:noFill/>
              <a:miter lim="800000"/>
              <a:headEnd/>
              <a:tailEnd/>
            </a:ln>
          </p:spPr>
        </p:pic>
      </p:grpSp>
      <p:cxnSp>
        <p:nvCxnSpPr>
          <p:cNvPr id="46" name="Straight Connector 45"/>
          <p:cNvCxnSpPr/>
          <p:nvPr/>
        </p:nvCxnSpPr>
        <p:spPr>
          <a:xfrm>
            <a:off x="410722" y="1050066"/>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p:cNvSpPr>
            <a:spLocks noGrp="1"/>
          </p:cNvSpPr>
          <p:nvPr>
            <p:ph type="title"/>
          </p:nvPr>
        </p:nvSpPr>
        <p:spPr>
          <a:xfrm>
            <a:off x="393480" y="488695"/>
            <a:ext cx="8814020" cy="505079"/>
          </a:xfrm>
        </p:spPr>
        <p:txBody>
          <a:bodyPr/>
          <a:lstStyle/>
          <a:p>
            <a:pPr lvl="0" eaLnBrk="1" hangingPunct="1">
              <a:defRPr/>
            </a:pPr>
            <a:r>
              <a:rPr lang="en-US" sz="2400" dirty="0">
                <a:solidFill>
                  <a:srgbClr val="58595B"/>
                </a:solidFill>
              </a:rPr>
              <a:t>Adverse Effect on Safety – Original difference (IP147)</a:t>
            </a:r>
            <a:endParaRPr lang="en-US" sz="900" dirty="0">
              <a:solidFill>
                <a:schemeClr val="bg2"/>
              </a:solidFill>
            </a:endParaRPr>
          </a:p>
        </p:txBody>
      </p:sp>
      <p:sp>
        <p:nvSpPr>
          <p:cNvPr id="5" name="Rectangle 2">
            <a:extLst>
              <a:ext uri="{FF2B5EF4-FFF2-40B4-BE49-F238E27FC236}">
                <a16:creationId xmlns:a16="http://schemas.microsoft.com/office/drawing/2014/main" id="{9CEF5096-B59E-CA6D-DC59-5B67226FBB77}"/>
              </a:ext>
            </a:extLst>
          </p:cNvPr>
          <p:cNvSpPr>
            <a:spLocks noChangeArrowheads="1"/>
          </p:cNvSpPr>
          <p:nvPr/>
        </p:nvSpPr>
        <p:spPr bwMode="auto">
          <a:xfrm>
            <a:off x="704734" y="3642076"/>
            <a:ext cx="96027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TextBox 2">
            <a:extLst>
              <a:ext uri="{FF2B5EF4-FFF2-40B4-BE49-F238E27FC236}">
                <a16:creationId xmlns:a16="http://schemas.microsoft.com/office/drawing/2014/main" id="{29BE904A-CBE4-CACA-71C5-15AFA519110C}"/>
              </a:ext>
            </a:extLst>
          </p:cNvPr>
          <p:cNvSpPr txBox="1"/>
          <p:nvPr/>
        </p:nvSpPr>
        <p:spPr>
          <a:xfrm>
            <a:off x="393479" y="1112263"/>
            <a:ext cx="8967263" cy="338554"/>
          </a:xfrm>
          <a:prstGeom prst="rect">
            <a:avLst/>
          </a:prstGeom>
          <a:noFill/>
        </p:spPr>
        <p:txBody>
          <a:bodyPr wrap="square">
            <a:spAutoFit/>
          </a:bodyPr>
          <a:lstStyle/>
          <a:p>
            <a:pPr lvl="0">
              <a:spcAft>
                <a:spcPts val="300"/>
              </a:spcAft>
            </a:pPr>
            <a:r>
              <a:rPr lang="en-US" sz="1600" b="0" dirty="0"/>
              <a:t> SSI Definition amendment align “</a:t>
            </a:r>
            <a:r>
              <a:rPr lang="en-US" sz="1600" b="0" dirty="0">
                <a:solidFill>
                  <a:schemeClr val="accent5"/>
                </a:solidFill>
              </a:rPr>
              <a:t>half</a:t>
            </a:r>
            <a:r>
              <a:rPr lang="en-US" sz="1600" b="0" dirty="0"/>
              <a:t>” of the IP 147 original issue in respect to the SSI.</a:t>
            </a:r>
          </a:p>
        </p:txBody>
      </p:sp>
      <p:sp>
        <p:nvSpPr>
          <p:cNvPr id="2" name="TextBox 1">
            <a:extLst>
              <a:ext uri="{FF2B5EF4-FFF2-40B4-BE49-F238E27FC236}">
                <a16:creationId xmlns:a16="http://schemas.microsoft.com/office/drawing/2014/main" id="{5D49E854-5B1A-FFA5-3878-AB61AEE1B1F1}"/>
              </a:ext>
            </a:extLst>
          </p:cNvPr>
          <p:cNvSpPr txBox="1"/>
          <p:nvPr/>
        </p:nvSpPr>
        <p:spPr>
          <a:xfrm>
            <a:off x="429259" y="2960413"/>
            <a:ext cx="8967263" cy="584775"/>
          </a:xfrm>
          <a:prstGeom prst="rect">
            <a:avLst/>
          </a:prstGeom>
          <a:noFill/>
        </p:spPr>
        <p:txBody>
          <a:bodyPr wrap="square">
            <a:spAutoFit/>
          </a:bodyPr>
          <a:lstStyle/>
          <a:p>
            <a:pPr lvl="0">
              <a:spcAft>
                <a:spcPts val="300"/>
              </a:spcAft>
            </a:pPr>
            <a:r>
              <a:rPr lang="en-US" sz="1600" b="0" dirty="0"/>
              <a:t>Other “</a:t>
            </a:r>
            <a:r>
              <a:rPr lang="en-US" sz="1600" b="0" dirty="0">
                <a:solidFill>
                  <a:schemeClr val="accent2"/>
                </a:solidFill>
              </a:rPr>
              <a:t>half</a:t>
            </a:r>
            <a:r>
              <a:rPr lang="en-US" sz="1600" b="0" dirty="0"/>
              <a:t>” issue for MSI was solved in IP147 changin</a:t>
            </a:r>
            <a:r>
              <a:rPr lang="en-US" dirty="0"/>
              <a:t>g the definition of “Adverse effect on safety” in respect to the SSI selection with definition modified as follows:</a:t>
            </a:r>
            <a:endParaRPr lang="en-US" sz="1600" b="0" dirty="0"/>
          </a:p>
        </p:txBody>
      </p:sp>
      <p:pic>
        <p:nvPicPr>
          <p:cNvPr id="7" name="Picture 6">
            <a:extLst>
              <a:ext uri="{FF2B5EF4-FFF2-40B4-BE49-F238E27FC236}">
                <a16:creationId xmlns:a16="http://schemas.microsoft.com/office/drawing/2014/main" id="{F195528D-75BB-D919-395A-9A2D20ABDD42}"/>
              </a:ext>
            </a:extLst>
          </p:cNvPr>
          <p:cNvPicPr>
            <a:picLocks noChangeAspect="1"/>
          </p:cNvPicPr>
          <p:nvPr/>
        </p:nvPicPr>
        <p:blipFill>
          <a:blip r:embed="rId3"/>
          <a:stretch>
            <a:fillRect/>
          </a:stretch>
        </p:blipFill>
        <p:spPr>
          <a:xfrm>
            <a:off x="1323354" y="1614014"/>
            <a:ext cx="6438106" cy="1223106"/>
          </a:xfrm>
          <a:prstGeom prst="rect">
            <a:avLst/>
          </a:prstGeom>
        </p:spPr>
      </p:pic>
      <p:sp>
        <p:nvSpPr>
          <p:cNvPr id="9" name="Rectangle 8">
            <a:extLst>
              <a:ext uri="{FF2B5EF4-FFF2-40B4-BE49-F238E27FC236}">
                <a16:creationId xmlns:a16="http://schemas.microsoft.com/office/drawing/2014/main" id="{FF752592-4102-DD3E-5352-F3395D660EFF}"/>
              </a:ext>
            </a:extLst>
          </p:cNvPr>
          <p:cNvSpPr/>
          <p:nvPr/>
        </p:nvSpPr>
        <p:spPr bwMode="gray">
          <a:xfrm>
            <a:off x="2076450" y="2355551"/>
            <a:ext cx="5834806" cy="410878"/>
          </a:xfrm>
          <a:prstGeom prst="rect">
            <a:avLst/>
          </a:prstGeom>
          <a:noFill/>
          <a:ln w="9525">
            <a:solidFill>
              <a:schemeClr val="accent5"/>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sp>
        <p:nvSpPr>
          <p:cNvPr id="12" name="Rectangle 11">
            <a:extLst>
              <a:ext uri="{FF2B5EF4-FFF2-40B4-BE49-F238E27FC236}">
                <a16:creationId xmlns:a16="http://schemas.microsoft.com/office/drawing/2014/main" id="{893CB5A2-BEDE-7453-1170-E541D728EE10}"/>
              </a:ext>
            </a:extLst>
          </p:cNvPr>
          <p:cNvSpPr/>
          <p:nvPr/>
        </p:nvSpPr>
        <p:spPr bwMode="gray">
          <a:xfrm>
            <a:off x="2076450" y="1767063"/>
            <a:ext cx="5834806" cy="584775"/>
          </a:xfrm>
          <a:prstGeom prst="rect">
            <a:avLst/>
          </a:prstGeom>
          <a:noFill/>
          <a:ln w="952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solidFill>
                <a:schemeClr val="accent2"/>
              </a:solidFill>
            </a:endParaRPr>
          </a:p>
        </p:txBody>
      </p:sp>
      <p:pic>
        <p:nvPicPr>
          <p:cNvPr id="8" name="Picture 7">
            <a:extLst>
              <a:ext uri="{FF2B5EF4-FFF2-40B4-BE49-F238E27FC236}">
                <a16:creationId xmlns:a16="http://schemas.microsoft.com/office/drawing/2014/main" id="{541B2E53-4C68-0C83-62C1-73F541869BA6}"/>
              </a:ext>
            </a:extLst>
          </p:cNvPr>
          <p:cNvPicPr>
            <a:picLocks noChangeAspect="1"/>
          </p:cNvPicPr>
          <p:nvPr/>
        </p:nvPicPr>
        <p:blipFill>
          <a:blip r:embed="rId4"/>
          <a:stretch>
            <a:fillRect/>
          </a:stretch>
        </p:blipFill>
        <p:spPr>
          <a:xfrm>
            <a:off x="1941451" y="3814235"/>
            <a:ext cx="5719885" cy="1054541"/>
          </a:xfrm>
          <a:prstGeom prst="rect">
            <a:avLst/>
          </a:prstGeom>
        </p:spPr>
      </p:pic>
      <p:sp>
        <p:nvSpPr>
          <p:cNvPr id="10" name="TextBox 9">
            <a:extLst>
              <a:ext uri="{FF2B5EF4-FFF2-40B4-BE49-F238E27FC236}">
                <a16:creationId xmlns:a16="http://schemas.microsoft.com/office/drawing/2014/main" id="{A9368F57-2F83-A82B-4A04-CCA131D2B150}"/>
              </a:ext>
            </a:extLst>
          </p:cNvPr>
          <p:cNvSpPr txBox="1"/>
          <p:nvPr/>
        </p:nvSpPr>
        <p:spPr>
          <a:xfrm>
            <a:off x="510221" y="5091625"/>
            <a:ext cx="8967263" cy="584775"/>
          </a:xfrm>
          <a:prstGeom prst="rect">
            <a:avLst/>
          </a:prstGeom>
          <a:noFill/>
        </p:spPr>
        <p:txBody>
          <a:bodyPr wrap="square">
            <a:spAutoFit/>
          </a:bodyPr>
          <a:lstStyle/>
          <a:p>
            <a:pPr lvl="0">
              <a:spcAft>
                <a:spcPts val="300"/>
              </a:spcAft>
            </a:pPr>
            <a:r>
              <a:rPr lang="en-US" sz="1600" b="0" dirty="0"/>
              <a:t>This last change had also a benefit towards MSI analysis of HEC related system when dealing with answers to questions of the </a:t>
            </a:r>
            <a:r>
              <a:rPr lang="en-US" sz="1600" b="0" dirty="0" err="1"/>
              <a:t>PowerPlant</a:t>
            </a:r>
            <a:r>
              <a:rPr lang="en-US" sz="1600" b="0" dirty="0"/>
              <a:t> section analysis in Vol.02.</a:t>
            </a:r>
          </a:p>
        </p:txBody>
      </p:sp>
    </p:spTree>
    <p:extLst>
      <p:ext uri="{BB962C8B-B14F-4D97-AF65-F5344CB8AC3E}">
        <p14:creationId xmlns:p14="http://schemas.microsoft.com/office/powerpoint/2010/main" val="1493606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5" name="Rectangle 13"/>
          <p:cNvSpPr>
            <a:spLocks noGrp="1"/>
          </p:cNvSpPr>
          <p:nvPr>
            <p:ph type="body" sz="quarter" idx="13"/>
          </p:nvPr>
        </p:nvSpPr>
        <p:spPr>
          <a:xfrm>
            <a:off x="393479" y="1103554"/>
            <a:ext cx="8796778" cy="4728752"/>
          </a:xfrm>
        </p:spPr>
        <p:txBody>
          <a:bodyPr/>
          <a:lstStyle/>
          <a:p>
            <a:pPr lvl="1"/>
            <a:endParaRPr lang="en-US" sz="1200" dirty="0"/>
          </a:p>
          <a:p>
            <a:pPr lvl="1"/>
            <a:r>
              <a:rPr lang="en-US" sz="1600" dirty="0">
                <a:solidFill>
                  <a:schemeClr val="tx1"/>
                </a:solidFill>
                <a:latin typeface="Arial" pitchFamily="34" charset="0"/>
                <a:cs typeface="Arial" pitchFamily="34" charset="0"/>
              </a:rPr>
              <a:t>RESOLUTION of the difference is possible following indication proposed by EASA presented in IAM 2024 within the Roadmap for SSI definition Technical Topic</a:t>
            </a:r>
          </a:p>
          <a:p>
            <a:pPr lvl="1"/>
            <a:endParaRPr lang="en-US" sz="1200" dirty="0"/>
          </a:p>
          <a:p>
            <a:pPr lvl="1"/>
            <a:endParaRPr lang="en-US" sz="1200" b="0" dirty="0"/>
          </a:p>
          <a:p>
            <a:pPr lvl="1"/>
            <a:endParaRPr lang="en-US" sz="1200" dirty="0"/>
          </a:p>
          <a:p>
            <a:pPr lvl="1"/>
            <a:endParaRPr lang="en-US" sz="1200" b="0" dirty="0"/>
          </a:p>
          <a:p>
            <a:pPr lvl="1"/>
            <a:endParaRPr lang="en-US" sz="1200" dirty="0"/>
          </a:p>
          <a:p>
            <a:pPr lvl="1"/>
            <a:endParaRPr lang="en-US" sz="1600" dirty="0">
              <a:solidFill>
                <a:schemeClr val="tx1"/>
              </a:solidFill>
              <a:latin typeface="Arial" pitchFamily="34" charset="0"/>
              <a:cs typeface="Arial" pitchFamily="34" charset="0"/>
            </a:endParaRPr>
          </a:p>
          <a:p>
            <a:pPr lvl="1"/>
            <a:endParaRPr lang="en-US" sz="1600" dirty="0">
              <a:solidFill>
                <a:schemeClr val="tx1"/>
              </a:solidFill>
              <a:latin typeface="Arial" pitchFamily="34" charset="0"/>
              <a:cs typeface="Arial" pitchFamily="34" charset="0"/>
            </a:endParaRPr>
          </a:p>
          <a:p>
            <a:pPr lvl="1"/>
            <a:r>
              <a:rPr lang="en-US" sz="1600" dirty="0">
                <a:solidFill>
                  <a:schemeClr val="tx1"/>
                </a:solidFill>
                <a:latin typeface="Arial" pitchFamily="34" charset="0"/>
                <a:cs typeface="Arial" pitchFamily="34" charset="0"/>
              </a:rPr>
              <a:t>When proposing as slide 7 to include a definition of </a:t>
            </a:r>
            <a:r>
              <a:rPr lang="en-US" sz="1600" i="1" dirty="0">
                <a:solidFill>
                  <a:schemeClr val="tx1"/>
                </a:solidFill>
                <a:latin typeface="Arial" pitchFamily="34" charset="0"/>
                <a:cs typeface="Arial" pitchFamily="34" charset="0"/>
              </a:rPr>
              <a:t>Human Occupant</a:t>
            </a:r>
          </a:p>
        </p:txBody>
      </p:sp>
      <p:grpSp>
        <p:nvGrpSpPr>
          <p:cNvPr id="64516" name="Group 8"/>
          <p:cNvGrpSpPr>
            <a:grpSpLocks/>
          </p:cNvGrpSpPr>
          <p:nvPr/>
        </p:nvGrpSpPr>
        <p:grpSpPr bwMode="auto">
          <a:xfrm>
            <a:off x="405844" y="5880969"/>
            <a:ext cx="8790100" cy="947736"/>
            <a:chOff x="237" y="3629"/>
            <a:chExt cx="5571" cy="545"/>
          </a:xfrm>
        </p:grpSpPr>
        <p:cxnSp>
          <p:nvCxnSpPr>
            <p:cNvPr id="47" name="Straight Connector 46"/>
            <p:cNvCxnSpPr/>
            <p:nvPr/>
          </p:nvCxnSpPr>
          <p:spPr>
            <a:xfrm>
              <a:off x="248" y="3629"/>
              <a:ext cx="5560" cy="1"/>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9" name="Picture 47" descr="Color Logo Horz with tag.jpg"/>
            <p:cNvPicPr>
              <a:picLocks noChangeAspect="1"/>
            </p:cNvPicPr>
            <p:nvPr/>
          </p:nvPicPr>
          <p:blipFill>
            <a:blip r:embed="rId2" cstate="print"/>
            <a:srcRect/>
            <a:stretch>
              <a:fillRect/>
            </a:stretch>
          </p:blipFill>
          <p:spPr bwMode="auto">
            <a:xfrm>
              <a:off x="237" y="3729"/>
              <a:ext cx="1396" cy="445"/>
            </a:xfrm>
            <a:prstGeom prst="rect">
              <a:avLst/>
            </a:prstGeom>
            <a:noFill/>
            <a:ln w="9525">
              <a:noFill/>
              <a:miter lim="800000"/>
              <a:headEnd/>
              <a:tailEnd/>
            </a:ln>
          </p:spPr>
        </p:pic>
      </p:grpSp>
      <p:cxnSp>
        <p:nvCxnSpPr>
          <p:cNvPr id="46" name="Straight Connector 45"/>
          <p:cNvCxnSpPr/>
          <p:nvPr/>
        </p:nvCxnSpPr>
        <p:spPr>
          <a:xfrm>
            <a:off x="410722" y="1050066"/>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p:cNvSpPr>
            <a:spLocks noGrp="1"/>
          </p:cNvSpPr>
          <p:nvPr>
            <p:ph type="title"/>
          </p:nvPr>
        </p:nvSpPr>
        <p:spPr>
          <a:xfrm>
            <a:off x="393480" y="488695"/>
            <a:ext cx="8814020" cy="505079"/>
          </a:xfrm>
        </p:spPr>
        <p:txBody>
          <a:bodyPr/>
          <a:lstStyle/>
          <a:p>
            <a:pPr lvl="0" eaLnBrk="1" hangingPunct="1">
              <a:defRPr/>
            </a:pPr>
            <a:r>
              <a:rPr lang="en-US" sz="2400" dirty="0">
                <a:solidFill>
                  <a:srgbClr val="58595B"/>
                </a:solidFill>
              </a:rPr>
              <a:t>Adverse Effect on Safety – EASA Roadmap (Haikou 2024)</a:t>
            </a:r>
            <a:endParaRPr lang="en-US" sz="900" dirty="0">
              <a:solidFill>
                <a:schemeClr val="bg2"/>
              </a:solidFill>
            </a:endParaRPr>
          </a:p>
        </p:txBody>
      </p:sp>
      <p:sp>
        <p:nvSpPr>
          <p:cNvPr id="5" name="Rectangle 2">
            <a:extLst>
              <a:ext uri="{FF2B5EF4-FFF2-40B4-BE49-F238E27FC236}">
                <a16:creationId xmlns:a16="http://schemas.microsoft.com/office/drawing/2014/main" id="{9CEF5096-B59E-CA6D-DC59-5B67226FBB77}"/>
              </a:ext>
            </a:extLst>
          </p:cNvPr>
          <p:cNvSpPr>
            <a:spLocks noChangeArrowheads="1"/>
          </p:cNvSpPr>
          <p:nvPr/>
        </p:nvSpPr>
        <p:spPr bwMode="auto">
          <a:xfrm>
            <a:off x="1098213" y="2602474"/>
            <a:ext cx="96027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30" name="Picture 29">
            <a:extLst>
              <a:ext uri="{FF2B5EF4-FFF2-40B4-BE49-F238E27FC236}">
                <a16:creationId xmlns:a16="http://schemas.microsoft.com/office/drawing/2014/main" id="{453FB20F-AACA-7E26-A040-1ADD97E33B47}"/>
              </a:ext>
            </a:extLst>
          </p:cNvPr>
          <p:cNvPicPr>
            <a:picLocks noChangeAspect="1"/>
          </p:cNvPicPr>
          <p:nvPr/>
        </p:nvPicPr>
        <p:blipFill>
          <a:blip r:embed="rId3"/>
          <a:stretch>
            <a:fillRect/>
          </a:stretch>
        </p:blipFill>
        <p:spPr>
          <a:xfrm>
            <a:off x="657323" y="4153296"/>
            <a:ext cx="8286334" cy="1434815"/>
          </a:xfrm>
          <a:prstGeom prst="rect">
            <a:avLst/>
          </a:prstGeom>
        </p:spPr>
      </p:pic>
      <p:pic>
        <p:nvPicPr>
          <p:cNvPr id="3" name="Picture 2">
            <a:extLst>
              <a:ext uri="{FF2B5EF4-FFF2-40B4-BE49-F238E27FC236}">
                <a16:creationId xmlns:a16="http://schemas.microsoft.com/office/drawing/2014/main" id="{8B9A2568-280A-B803-0E9E-3129EA9EC2DD}"/>
              </a:ext>
            </a:extLst>
          </p:cNvPr>
          <p:cNvPicPr>
            <a:picLocks noChangeAspect="1"/>
          </p:cNvPicPr>
          <p:nvPr/>
        </p:nvPicPr>
        <p:blipFill>
          <a:blip r:embed="rId4"/>
          <a:stretch>
            <a:fillRect/>
          </a:stretch>
        </p:blipFill>
        <p:spPr>
          <a:xfrm>
            <a:off x="2967594" y="2138046"/>
            <a:ext cx="3648547" cy="980759"/>
          </a:xfrm>
          <a:prstGeom prst="rect">
            <a:avLst/>
          </a:prstGeom>
        </p:spPr>
      </p:pic>
    </p:spTree>
    <p:extLst>
      <p:ext uri="{BB962C8B-B14F-4D97-AF65-F5344CB8AC3E}">
        <p14:creationId xmlns:p14="http://schemas.microsoft.com/office/powerpoint/2010/main" val="4055608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5" name="Rectangle 13"/>
          <p:cNvSpPr>
            <a:spLocks noGrp="1"/>
          </p:cNvSpPr>
          <p:nvPr>
            <p:ph type="body" sz="quarter" idx="13"/>
          </p:nvPr>
        </p:nvSpPr>
        <p:spPr>
          <a:xfrm>
            <a:off x="393479" y="1103554"/>
            <a:ext cx="8796778" cy="4728752"/>
          </a:xfrm>
          <a:ln>
            <a:solidFill>
              <a:schemeClr val="accent5">
                <a:lumMod val="60000"/>
                <a:lumOff val="40000"/>
              </a:schemeClr>
            </a:solidFill>
          </a:ln>
        </p:spPr>
        <p:txBody>
          <a:bodyPr/>
          <a:lstStyle/>
          <a:p>
            <a:pPr lvl="1"/>
            <a:endParaRPr lang="en-US" sz="1200" dirty="0"/>
          </a:p>
          <a:p>
            <a:pPr lvl="1"/>
            <a:endParaRPr lang="en-US" sz="1200" dirty="0"/>
          </a:p>
          <a:p>
            <a:pPr lvl="1"/>
            <a:r>
              <a:rPr lang="en-US" sz="1200" b="0" dirty="0"/>
              <a:t>Term </a:t>
            </a:r>
            <a:r>
              <a:rPr lang="en-US" sz="1200" b="0" dirty="0">
                <a:solidFill>
                  <a:schemeClr val="accent3"/>
                </a:solidFill>
              </a:rPr>
              <a:t>Human Occupant </a:t>
            </a:r>
            <a:r>
              <a:rPr lang="en-US" sz="1200" b="0" dirty="0"/>
              <a:t>is already </a:t>
            </a:r>
            <a:r>
              <a:rPr lang="en-US" sz="1200" b="0" dirty="0">
                <a:solidFill>
                  <a:schemeClr val="accent3"/>
                </a:solidFill>
              </a:rPr>
              <a:t>common</a:t>
            </a:r>
            <a:r>
              <a:rPr lang="en-US" sz="1200" b="0" dirty="0"/>
              <a:t> in Vol.01 and 02 and used into  “Adverse Effect on safety”  definition  and can be defined to include the </a:t>
            </a:r>
            <a:r>
              <a:rPr lang="en-US" sz="1200" b="0" dirty="0">
                <a:solidFill>
                  <a:schemeClr val="accent5">
                    <a:lumMod val="75000"/>
                  </a:schemeClr>
                </a:solidFill>
              </a:rPr>
              <a:t>different part </a:t>
            </a:r>
            <a:r>
              <a:rPr lang="en-US" sz="1200" b="0" dirty="0"/>
              <a:t>related to “external” crew members.</a:t>
            </a:r>
          </a:p>
          <a:p>
            <a:pPr lvl="1"/>
            <a:endParaRPr lang="en-US" sz="1200" dirty="0"/>
          </a:p>
          <a:p>
            <a:pPr lvl="1"/>
            <a:endParaRPr lang="en-US" sz="1200" dirty="0"/>
          </a:p>
          <a:p>
            <a:pPr lvl="1"/>
            <a:endParaRPr lang="en-US" sz="1200" b="0" dirty="0"/>
          </a:p>
          <a:p>
            <a:pPr lvl="1"/>
            <a:endParaRPr lang="en-US" sz="1200" dirty="0"/>
          </a:p>
          <a:p>
            <a:pPr lvl="1"/>
            <a:endParaRPr lang="en-US" sz="1200" b="0" dirty="0"/>
          </a:p>
          <a:p>
            <a:pPr lvl="1"/>
            <a:endParaRPr lang="en-US" sz="1200" dirty="0"/>
          </a:p>
          <a:p>
            <a:pPr lvl="1"/>
            <a:endParaRPr lang="en-US" sz="1200" b="0" dirty="0"/>
          </a:p>
          <a:p>
            <a:pPr lvl="1"/>
            <a:endParaRPr lang="en-US" sz="1200" dirty="0"/>
          </a:p>
          <a:p>
            <a:pPr lvl="1"/>
            <a:endParaRPr lang="en-US" sz="1200" b="0" dirty="0"/>
          </a:p>
          <a:p>
            <a:pPr lvl="1"/>
            <a:endParaRPr lang="en-US" sz="1200" dirty="0"/>
          </a:p>
          <a:p>
            <a:pPr lvl="1"/>
            <a:endParaRPr lang="en-US" sz="1200" b="0" dirty="0"/>
          </a:p>
          <a:p>
            <a:pPr lvl="1"/>
            <a:endParaRPr lang="en-US" sz="1200" b="0" dirty="0"/>
          </a:p>
          <a:p>
            <a:pPr marL="228600" lvl="1" indent="0" algn="just">
              <a:buNone/>
            </a:pPr>
            <a:r>
              <a:rPr lang="en-US" sz="1800" dirty="0">
                <a:solidFill>
                  <a:srgbClr val="006FC0"/>
                </a:solidFill>
                <a:latin typeface="Times New Roman" panose="02020603050405020304" pitchFamily="18" charset="0"/>
              </a:rPr>
              <a:t>*Human occupant:  any person occupying/boarding/disembarking the aircraft during operation, including those </a:t>
            </a:r>
            <a:r>
              <a:rPr lang="en-US" sz="1800" b="0" i="0" u="none" strike="noStrike" baseline="0" dirty="0">
                <a:solidFill>
                  <a:srgbClr val="006FC0"/>
                </a:solidFill>
                <a:latin typeface="Times New Roman" panose="02020603050405020304" pitchFamily="18" charset="0"/>
              </a:rPr>
              <a:t>supported externally by an aircraft system or structure (e.g. personnel-carrying device system), if applicable. </a:t>
            </a:r>
          </a:p>
          <a:p>
            <a:pPr marL="228600" lvl="1" indent="0" algn="ctr">
              <a:buNone/>
            </a:pPr>
            <a:r>
              <a:rPr lang="en-US" sz="1200" dirty="0"/>
              <a:t>*Definition here proposed as per EASA Roadmap suggestion in PPT</a:t>
            </a:r>
          </a:p>
          <a:p>
            <a:pPr marL="228600" lvl="1" indent="0" eaLnBrk="1" hangingPunct="1">
              <a:buNone/>
            </a:pPr>
            <a:endParaRPr lang="en-US" sz="1200" dirty="0"/>
          </a:p>
        </p:txBody>
      </p:sp>
      <p:grpSp>
        <p:nvGrpSpPr>
          <p:cNvPr id="64516" name="Group 8"/>
          <p:cNvGrpSpPr>
            <a:grpSpLocks/>
          </p:cNvGrpSpPr>
          <p:nvPr/>
        </p:nvGrpSpPr>
        <p:grpSpPr bwMode="auto">
          <a:xfrm>
            <a:off x="405844" y="5880969"/>
            <a:ext cx="8790100" cy="947736"/>
            <a:chOff x="237" y="3629"/>
            <a:chExt cx="5571" cy="545"/>
          </a:xfrm>
        </p:grpSpPr>
        <p:cxnSp>
          <p:nvCxnSpPr>
            <p:cNvPr id="47" name="Straight Connector 46"/>
            <p:cNvCxnSpPr/>
            <p:nvPr/>
          </p:nvCxnSpPr>
          <p:spPr>
            <a:xfrm>
              <a:off x="248" y="3629"/>
              <a:ext cx="5560" cy="1"/>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9" name="Picture 47" descr="Color Logo Horz with tag.jpg"/>
            <p:cNvPicPr>
              <a:picLocks noChangeAspect="1"/>
            </p:cNvPicPr>
            <p:nvPr/>
          </p:nvPicPr>
          <p:blipFill>
            <a:blip r:embed="rId2" cstate="print"/>
            <a:srcRect/>
            <a:stretch>
              <a:fillRect/>
            </a:stretch>
          </p:blipFill>
          <p:spPr bwMode="auto">
            <a:xfrm>
              <a:off x="237" y="3729"/>
              <a:ext cx="1396" cy="445"/>
            </a:xfrm>
            <a:prstGeom prst="rect">
              <a:avLst/>
            </a:prstGeom>
            <a:noFill/>
            <a:ln w="9525">
              <a:noFill/>
              <a:miter lim="800000"/>
              <a:headEnd/>
              <a:tailEnd/>
            </a:ln>
          </p:spPr>
        </p:pic>
      </p:grpSp>
      <p:cxnSp>
        <p:nvCxnSpPr>
          <p:cNvPr id="46" name="Straight Connector 45"/>
          <p:cNvCxnSpPr/>
          <p:nvPr/>
        </p:nvCxnSpPr>
        <p:spPr>
          <a:xfrm>
            <a:off x="410722" y="1050066"/>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p:cNvSpPr>
            <a:spLocks noGrp="1"/>
          </p:cNvSpPr>
          <p:nvPr>
            <p:ph type="title"/>
          </p:nvPr>
        </p:nvSpPr>
        <p:spPr>
          <a:xfrm>
            <a:off x="393480" y="488695"/>
            <a:ext cx="8814020" cy="505079"/>
          </a:xfrm>
        </p:spPr>
        <p:txBody>
          <a:bodyPr/>
          <a:lstStyle/>
          <a:p>
            <a:pPr lvl="0" eaLnBrk="1" hangingPunct="1">
              <a:defRPr/>
            </a:pPr>
            <a:r>
              <a:rPr lang="en-US" sz="2400" dirty="0">
                <a:solidFill>
                  <a:srgbClr val="58595B"/>
                </a:solidFill>
              </a:rPr>
              <a:t>Adverse Effect on Safety – Human Occupant definition</a:t>
            </a:r>
            <a:endParaRPr lang="en-US" sz="900" dirty="0">
              <a:solidFill>
                <a:schemeClr val="bg2"/>
              </a:solidFill>
            </a:endParaRPr>
          </a:p>
        </p:txBody>
      </p:sp>
      <p:sp>
        <p:nvSpPr>
          <p:cNvPr id="5" name="Rectangle 2">
            <a:extLst>
              <a:ext uri="{FF2B5EF4-FFF2-40B4-BE49-F238E27FC236}">
                <a16:creationId xmlns:a16="http://schemas.microsoft.com/office/drawing/2014/main" id="{9CEF5096-B59E-CA6D-DC59-5B67226FBB77}"/>
              </a:ext>
            </a:extLst>
          </p:cNvPr>
          <p:cNvSpPr>
            <a:spLocks noChangeArrowheads="1"/>
          </p:cNvSpPr>
          <p:nvPr/>
        </p:nvSpPr>
        <p:spPr bwMode="auto">
          <a:xfrm>
            <a:off x="1098213" y="2249393"/>
            <a:ext cx="96027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9" name="Group 8">
            <a:extLst>
              <a:ext uri="{FF2B5EF4-FFF2-40B4-BE49-F238E27FC236}">
                <a16:creationId xmlns:a16="http://schemas.microsoft.com/office/drawing/2014/main" id="{77D3CE35-38DE-B694-8688-14DCDE806D18}"/>
              </a:ext>
            </a:extLst>
          </p:cNvPr>
          <p:cNvGrpSpPr/>
          <p:nvPr/>
        </p:nvGrpSpPr>
        <p:grpSpPr>
          <a:xfrm>
            <a:off x="393479" y="2246779"/>
            <a:ext cx="4206019" cy="1798610"/>
            <a:chOff x="246766" y="1237019"/>
            <a:chExt cx="4206019" cy="1731044"/>
          </a:xfrm>
        </p:grpSpPr>
        <p:pic>
          <p:nvPicPr>
            <p:cNvPr id="12" name="Picture 11">
              <a:extLst>
                <a:ext uri="{FF2B5EF4-FFF2-40B4-BE49-F238E27FC236}">
                  <a16:creationId xmlns:a16="http://schemas.microsoft.com/office/drawing/2014/main" id="{10338A87-8577-3D12-108C-DB434732B9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423" y="1500619"/>
              <a:ext cx="4121362" cy="1390721"/>
            </a:xfrm>
            <a:prstGeom prst="rect">
              <a:avLst/>
            </a:prstGeom>
          </p:spPr>
        </p:pic>
        <p:sp>
          <p:nvSpPr>
            <p:cNvPr id="14" name="Rectangle 3">
              <a:extLst>
                <a:ext uri="{FF2B5EF4-FFF2-40B4-BE49-F238E27FC236}">
                  <a16:creationId xmlns:a16="http://schemas.microsoft.com/office/drawing/2014/main" id="{01495056-CB8E-B8FA-C49E-42FF2E7B3738}"/>
                </a:ext>
              </a:extLst>
            </p:cNvPr>
            <p:cNvSpPr txBox="1">
              <a:spLocks noChangeArrowheads="1"/>
            </p:cNvSpPr>
            <p:nvPr/>
          </p:nvSpPr>
          <p:spPr bwMode="auto">
            <a:xfrm>
              <a:off x="1633949" y="1237019"/>
              <a:ext cx="1304462" cy="18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00050" indent="-28575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marL="114300" indent="0" eaLnBrk="1" hangingPunct="1">
                <a:spcBef>
                  <a:spcPts val="0"/>
                </a:spcBef>
                <a:buClr>
                  <a:srgbClr val="F0A933"/>
                </a:buClr>
              </a:pPr>
              <a:r>
                <a:rPr lang="en-US" sz="900" dirty="0">
                  <a:latin typeface="Arial"/>
                  <a:cs typeface="+mn-cs"/>
                </a:rPr>
                <a:t>MSG-3 Vol 1, glossary</a:t>
              </a:r>
            </a:p>
          </p:txBody>
        </p:sp>
        <p:sp>
          <p:nvSpPr>
            <p:cNvPr id="15" name="Rounded Rectangle 7">
              <a:extLst>
                <a:ext uri="{FF2B5EF4-FFF2-40B4-BE49-F238E27FC236}">
                  <a16:creationId xmlns:a16="http://schemas.microsoft.com/office/drawing/2014/main" id="{F296D8FC-B091-2F26-6C7F-F9341267FF94}"/>
                </a:ext>
              </a:extLst>
            </p:cNvPr>
            <p:cNvSpPr/>
            <p:nvPr/>
          </p:nvSpPr>
          <p:spPr bwMode="gray">
            <a:xfrm>
              <a:off x="246766" y="1395599"/>
              <a:ext cx="4206019" cy="1572464"/>
            </a:xfrm>
            <a:prstGeom prst="roundRect">
              <a:avLst/>
            </a:prstGeom>
            <a:no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en-US"/>
            </a:p>
          </p:txBody>
        </p:sp>
      </p:grpSp>
      <p:grpSp>
        <p:nvGrpSpPr>
          <p:cNvPr id="16" name="Group 15">
            <a:extLst>
              <a:ext uri="{FF2B5EF4-FFF2-40B4-BE49-F238E27FC236}">
                <a16:creationId xmlns:a16="http://schemas.microsoft.com/office/drawing/2014/main" id="{A03B8CD3-F38F-C897-EA91-D172B5946BBE}"/>
              </a:ext>
            </a:extLst>
          </p:cNvPr>
          <p:cNvGrpSpPr/>
          <p:nvPr/>
        </p:nvGrpSpPr>
        <p:grpSpPr>
          <a:xfrm>
            <a:off x="4684154" y="1897862"/>
            <a:ext cx="4670058" cy="2314977"/>
            <a:chOff x="4537442" y="1143261"/>
            <a:chExt cx="4670058" cy="2335745"/>
          </a:xfrm>
        </p:grpSpPr>
        <p:sp>
          <p:nvSpPr>
            <p:cNvPr id="17" name="Rectangle 3">
              <a:extLst>
                <a:ext uri="{FF2B5EF4-FFF2-40B4-BE49-F238E27FC236}">
                  <a16:creationId xmlns:a16="http://schemas.microsoft.com/office/drawing/2014/main" id="{18514127-6B9B-5401-8564-047531EAF68F}"/>
                </a:ext>
              </a:extLst>
            </p:cNvPr>
            <p:cNvSpPr txBox="1">
              <a:spLocks noChangeArrowheads="1"/>
            </p:cNvSpPr>
            <p:nvPr/>
          </p:nvSpPr>
          <p:spPr bwMode="auto">
            <a:xfrm>
              <a:off x="6220240" y="1143261"/>
              <a:ext cx="1304462" cy="18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00050" indent="-28575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marL="114300" indent="0" eaLnBrk="1" hangingPunct="1">
                <a:spcBef>
                  <a:spcPts val="0"/>
                </a:spcBef>
                <a:buClr>
                  <a:srgbClr val="F0A933"/>
                </a:buClr>
              </a:pPr>
              <a:r>
                <a:rPr lang="en-US" sz="900" dirty="0">
                  <a:latin typeface="Arial"/>
                  <a:cs typeface="+mn-cs"/>
                </a:rPr>
                <a:t>MSG-3 Vol 2, glossary</a:t>
              </a:r>
            </a:p>
          </p:txBody>
        </p:sp>
        <p:grpSp>
          <p:nvGrpSpPr>
            <p:cNvPr id="18" name="Group 17">
              <a:extLst>
                <a:ext uri="{FF2B5EF4-FFF2-40B4-BE49-F238E27FC236}">
                  <a16:creationId xmlns:a16="http://schemas.microsoft.com/office/drawing/2014/main" id="{1294DAC3-B9B7-8D17-5F58-70273F830B09}"/>
                </a:ext>
              </a:extLst>
            </p:cNvPr>
            <p:cNvGrpSpPr/>
            <p:nvPr/>
          </p:nvGrpSpPr>
          <p:grpSpPr>
            <a:xfrm>
              <a:off x="4605594" y="1415150"/>
              <a:ext cx="4534133" cy="2063856"/>
              <a:chOff x="4605594" y="1415150"/>
              <a:chExt cx="4534133" cy="2063856"/>
            </a:xfrm>
          </p:grpSpPr>
          <p:pic>
            <p:nvPicPr>
              <p:cNvPr id="20" name="Picture 19">
                <a:extLst>
                  <a:ext uri="{FF2B5EF4-FFF2-40B4-BE49-F238E27FC236}">
                    <a16:creationId xmlns:a16="http://schemas.microsoft.com/office/drawing/2014/main" id="{B3BF3DFF-D048-8F2A-EC69-462D7F1CEC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5594" y="1415150"/>
                <a:ext cx="4534133" cy="2063856"/>
              </a:xfrm>
              <a:prstGeom prst="rect">
                <a:avLst/>
              </a:prstGeom>
            </p:spPr>
          </p:pic>
          <p:cxnSp>
            <p:nvCxnSpPr>
              <p:cNvPr id="21" name="Straight Connector 20">
                <a:extLst>
                  <a:ext uri="{FF2B5EF4-FFF2-40B4-BE49-F238E27FC236}">
                    <a16:creationId xmlns:a16="http://schemas.microsoft.com/office/drawing/2014/main" id="{0EA50128-DAD8-7107-B4BC-A8A7CFE51B9C}"/>
                  </a:ext>
                </a:extLst>
              </p:cNvPr>
              <p:cNvCxnSpPr/>
              <p:nvPr/>
            </p:nvCxnSpPr>
            <p:spPr>
              <a:xfrm>
                <a:off x="6543038" y="2789434"/>
                <a:ext cx="2520000" cy="0"/>
              </a:xfrm>
              <a:prstGeom prst="line">
                <a:avLst/>
              </a:prstGeom>
              <a:ln>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E85ED72-EFCE-AABB-6901-D6F40DDFEFD5}"/>
                  </a:ext>
                </a:extLst>
              </p:cNvPr>
              <p:cNvCxnSpPr/>
              <p:nvPr/>
            </p:nvCxnSpPr>
            <p:spPr>
              <a:xfrm>
                <a:off x="6529221" y="2891340"/>
                <a:ext cx="756000" cy="0"/>
              </a:xfrm>
              <a:prstGeom prst="line">
                <a:avLst/>
              </a:prstGeom>
              <a:ln>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9" name="Rounded Rectangle 20">
              <a:extLst>
                <a:ext uri="{FF2B5EF4-FFF2-40B4-BE49-F238E27FC236}">
                  <a16:creationId xmlns:a16="http://schemas.microsoft.com/office/drawing/2014/main" id="{E79E6B8D-BFC4-0293-EB29-EFF25D6A5543}"/>
                </a:ext>
              </a:extLst>
            </p:cNvPr>
            <p:cNvSpPr/>
            <p:nvPr/>
          </p:nvSpPr>
          <p:spPr bwMode="gray">
            <a:xfrm>
              <a:off x="4537442" y="1326357"/>
              <a:ext cx="4670058" cy="2152649"/>
            </a:xfrm>
            <a:prstGeom prst="roundRect">
              <a:avLst/>
            </a:prstGeom>
            <a:no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en-US"/>
            </a:p>
          </p:txBody>
        </p:sp>
      </p:grpSp>
      <p:cxnSp>
        <p:nvCxnSpPr>
          <p:cNvPr id="24" name="Straight Connector 23">
            <a:extLst>
              <a:ext uri="{FF2B5EF4-FFF2-40B4-BE49-F238E27FC236}">
                <a16:creationId xmlns:a16="http://schemas.microsoft.com/office/drawing/2014/main" id="{A6A51F2C-C431-1286-BAE6-5FA940B5C722}"/>
              </a:ext>
            </a:extLst>
          </p:cNvPr>
          <p:cNvCxnSpPr>
            <a:cxnSpLocks/>
          </p:cNvCxnSpPr>
          <p:nvPr/>
        </p:nvCxnSpPr>
        <p:spPr>
          <a:xfrm>
            <a:off x="2682240" y="3592298"/>
            <a:ext cx="533400" cy="0"/>
          </a:xfrm>
          <a:prstGeom prst="line">
            <a:avLst/>
          </a:prstGeom>
          <a:ln>
            <a:solidFill>
              <a:schemeClr val="accent3">
                <a:lumMod val="40000"/>
                <a:lumOff val="60000"/>
              </a:schemeClr>
            </a:solidFill>
          </a:ln>
        </p:spPr>
        <p:style>
          <a:lnRef idx="1">
            <a:schemeClr val="accent3"/>
          </a:lnRef>
          <a:fillRef idx="0">
            <a:schemeClr val="accent3"/>
          </a:fillRef>
          <a:effectRef idx="0">
            <a:schemeClr val="accent3"/>
          </a:effectRef>
          <a:fontRef idx="minor">
            <a:schemeClr val="tx1"/>
          </a:fontRef>
        </p:style>
      </p:cxnSp>
      <p:cxnSp>
        <p:nvCxnSpPr>
          <p:cNvPr id="25" name="Straight Connector 24">
            <a:extLst>
              <a:ext uri="{FF2B5EF4-FFF2-40B4-BE49-F238E27FC236}">
                <a16:creationId xmlns:a16="http://schemas.microsoft.com/office/drawing/2014/main" id="{322710D2-52E5-17CA-A608-CA031A857CF6}"/>
              </a:ext>
            </a:extLst>
          </p:cNvPr>
          <p:cNvCxnSpPr>
            <a:cxnSpLocks/>
          </p:cNvCxnSpPr>
          <p:nvPr/>
        </p:nvCxnSpPr>
        <p:spPr>
          <a:xfrm>
            <a:off x="8580120" y="3409418"/>
            <a:ext cx="610137" cy="0"/>
          </a:xfrm>
          <a:prstGeom prst="line">
            <a:avLst/>
          </a:prstGeom>
          <a:ln>
            <a:solidFill>
              <a:schemeClr val="accent3">
                <a:lumMod val="40000"/>
                <a:lumOff val="60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1399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4A PowerPoint Template">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d923f5dc-91e2-4b9c-bb38-172f0127077e" xsi:nil="true"/>
    <IndustryMemberTopicArea xmlns="86499063-6a44-4f12-b87d-aa7613917650" xsi:nil="true"/>
    <Issue xmlns="86499063-6a44-4f12-b87d-aa7613917650" xsi:nil="true"/>
  </documentManagement>
</p:properties>
</file>

<file path=customXml/item2.xml><?xml version="1.0" encoding="utf-8"?>
<?mso-contentType ?>
<spe:Receivers xmlns:spe="http://schemas.microsoft.com/sharepoint/events">
  <Receiver>
    <Name>IndustryMemberEventHandler_ItemAdded</Name>
    <Type>10001</Type>
    <SequenceNumber>10000</SequenceNumber>
    <Assembly>ATA.EventHandlers, Version=1.0.0.0, Culture=neutral, PublicKeyToken=582b55e7502284d6</Assembly>
    <Class>ATA.EventHandlers.IndustryMemberEventHandler</Class>
    <Data/>
    <Filter/>
  </Receiver>
  <Receiver>
    <Name>IndustryMemberEventHandler_ItemUpdated</Name>
    <Type>10002</Type>
    <SequenceNumber>10000</SequenceNumber>
    <Assembly>ATA.EventHandlers, Version=1.0.0.0, Culture=neutral, PublicKeyToken=582b55e7502284d6</Assembly>
    <Class>ATA.EventHandlers.IndustryMemberEventHandler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FDEED1CA213EDB40A5B51F4745D6213F" ma:contentTypeVersion="25" ma:contentTypeDescription="Create a new document." ma:contentTypeScope="" ma:versionID="b4724b26c9b644f16780a40d2ac4fdb5">
  <xsd:schema xmlns:xsd="http://www.w3.org/2001/XMLSchema" xmlns:p="http://schemas.microsoft.com/office/2006/metadata/properties" xmlns:ns2="86499063-6a44-4f12-b87d-aa7613917650" xmlns:ns3="d923f5dc-91e2-4b9c-bb38-172f0127077e" targetNamespace="http://schemas.microsoft.com/office/2006/metadata/properties" ma:root="true" ma:fieldsID="ca91c9824ffbb66baef2287beae41b99" ns2:_="" ns3:_="">
    <xsd:import namespace="86499063-6a44-4f12-b87d-aa7613917650"/>
    <xsd:import namespace="d923f5dc-91e2-4b9c-bb38-172f0127077e"/>
    <xsd:element name="properties">
      <xsd:complexType>
        <xsd:sequence>
          <xsd:element name="documentManagement">
            <xsd:complexType>
              <xsd:all>
                <xsd:element ref="ns2:Issue" minOccurs="0"/>
                <xsd:element ref="ns2:IndustryMemberTopicArea" minOccurs="0"/>
                <xsd:element ref="ns3:Status" minOccurs="0"/>
              </xsd:all>
            </xsd:complexType>
          </xsd:element>
        </xsd:sequence>
      </xsd:complexType>
    </xsd:element>
  </xsd:schema>
  <xsd:schema xmlns:xsd="http://www.w3.org/2001/XMLSchema" xmlns:dms="http://schemas.microsoft.com/office/2006/documentManagement/types" targetNamespace="86499063-6a44-4f12-b87d-aa7613917650" elementFormDefault="qualified">
    <xsd:import namespace="http://schemas.microsoft.com/office/2006/documentManagement/types"/>
    <xsd:element name="Issue" ma:index="2" nillable="true" ma:displayName="Issue" ma:list="{8846C7CB-E667-4CCB-840B-68F118F2A0CC}" ma:internalName="Issue" ma:showField="Title" ma:web="86499063-6a44-4f12-b87d-aa7613917650">
      <xsd:simpleType>
        <xsd:restriction base="dms:Lookup"/>
      </xsd:simpleType>
    </xsd:element>
    <xsd:element name="IndustryMemberTopicArea" ma:index="3" nillable="true" ma:displayName="IndustryMemberTopicArea" ma:format="Dropdown" ma:internalName="IndustryMemberTopicArea">
      <xsd:simpleType>
        <xsd:restriction base="dms:Choice">
          <xsd:enumeration value="Economics"/>
          <xsd:enumeration value="Energy"/>
          <xsd:enumeration value="Air Traffic Control"/>
          <xsd:enumeration value="Engineering &amp; Maintenance"/>
          <xsd:enumeration value="Events"/>
          <xsd:enumeration value="Legislative Issues"/>
          <xsd:enumeration value="Special Topics"/>
        </xsd:restriction>
      </xsd:simpleType>
    </xsd:element>
  </xsd:schema>
  <xsd:schema xmlns:xsd="http://www.w3.org/2001/XMLSchema" xmlns:dms="http://schemas.microsoft.com/office/2006/documentManagement/types" targetNamespace="d923f5dc-91e2-4b9c-bb38-172f0127077e" elementFormDefault="qualified">
    <xsd:import namespace="http://schemas.microsoft.com/office/2006/documentManagement/types"/>
    <xsd:element name="Status" ma:index="11" nillable="true" ma:displayName="Status" ma:description="States whether the issue paper is Open or Closed" ma:format="RadioButtons" ma:internalName="Status">
      <xsd:simpleType>
        <xsd:union memberTypes="dms:Text">
          <xsd:simpleType>
            <xsd:restriction base="dms:Choice">
              <xsd:enumeration value="Open"/>
              <xsd:enumeration value="Closed"/>
              <xsd:enumeration value="N/A"/>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C2A6C4-2EB1-4717-B93C-5C3F0C26B1AC}">
  <ds:schemaRefs>
    <ds:schemaRef ds:uri="http://schemas.microsoft.com/office/2006/metadata/properties"/>
    <ds:schemaRef ds:uri="http://purl.org/dc/terms/"/>
    <ds:schemaRef ds:uri="http://schemas.microsoft.com/office/2006/documentManagement/types"/>
    <ds:schemaRef ds:uri="d923f5dc-91e2-4b9c-bb38-172f0127077e"/>
    <ds:schemaRef ds:uri="http://schemas.openxmlformats.org/package/2006/metadata/core-properties"/>
    <ds:schemaRef ds:uri="http://purl.org/dc/elements/1.1/"/>
    <ds:schemaRef ds:uri="86499063-6a44-4f12-b87d-aa7613917650"/>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F58C58C5-7DCF-4013-9B95-4F61A3B63F6F}">
  <ds:schemaRefs>
    <ds:schemaRef ds:uri="http://schemas.microsoft.com/sharepoint/events"/>
  </ds:schemaRefs>
</ds:datastoreItem>
</file>

<file path=customXml/itemProps3.xml><?xml version="1.0" encoding="utf-8"?>
<ds:datastoreItem xmlns:ds="http://schemas.openxmlformats.org/officeDocument/2006/customXml" ds:itemID="{A7F6B03E-3280-4664-8705-A970CD97D2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499063-6a44-4f12-b87d-aa7613917650"/>
    <ds:schemaRef ds:uri="d923f5dc-91e2-4b9c-bb38-172f0127077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CF33935A-8060-452B-8B3F-5A2BDE4BCB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A4A PowerPoint Template</Template>
  <TotalTime>119</TotalTime>
  <Words>797</Words>
  <Application>Microsoft Office PowerPoint</Application>
  <PresentationFormat>Custom</PresentationFormat>
  <Paragraphs>138</Paragraphs>
  <Slides>11</Slides>
  <Notes>6</Notes>
  <HiddenSlides>7</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Lucida Grande</vt:lpstr>
      <vt:lpstr>Times New Roman</vt:lpstr>
      <vt:lpstr>Wingdings</vt:lpstr>
      <vt:lpstr>A4A PowerPoint Template</vt:lpstr>
      <vt:lpstr>think-cell Slide</vt:lpstr>
      <vt:lpstr>PowerPoint Presentation</vt:lpstr>
      <vt:lpstr>PowerPoint Presentation</vt:lpstr>
      <vt:lpstr>PowerPoint Presentation</vt:lpstr>
      <vt:lpstr>PowerPoint Presentation</vt:lpstr>
      <vt:lpstr>PowerPoint Presentation</vt:lpstr>
      <vt:lpstr>SSI definition harmonization – CIP EASA in 2025</vt:lpstr>
      <vt:lpstr>Adverse Effect on Safety – Original difference (IP147)</vt:lpstr>
      <vt:lpstr>Adverse Effect on Safety – EASA Roadmap (Haikou 2024)</vt:lpstr>
      <vt:lpstr>Adverse Effect on Safety – Human Occupant definition</vt:lpstr>
      <vt:lpstr>MSG-3 impacts for Human Occupants definition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Nouri, Hamid</dc:creator>
  <cp:lastModifiedBy>Gibilisco Giacomo</cp:lastModifiedBy>
  <cp:revision>133</cp:revision>
  <cp:lastPrinted>2019-02-25T20:11:02Z</cp:lastPrinted>
  <dcterms:created xsi:type="dcterms:W3CDTF">2013-11-25T14:04:21Z</dcterms:created>
  <dcterms:modified xsi:type="dcterms:W3CDTF">2025-03-03T08:16:13Z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0x010100FDEED1CA213EDB40A5B51F4745D6213F</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bool>false</vt:bool>
  </property>
  <property fmtid="{D5CDD505-2E9C-101B-9397-08002B2CF9AE}" pid="9" name="MSIP_Label_b819f0ee-61d3-4495-a9fb-e48b2bab389f_Enabled">
    <vt:lpwstr>true</vt:lpwstr>
  </property>
  <property fmtid="{D5CDD505-2E9C-101B-9397-08002B2CF9AE}" pid="10" name="MSIP_Label_b819f0ee-61d3-4495-a9fb-e48b2bab389f_SetDate">
    <vt:lpwstr>2025-03-03T08:16:13Z</vt:lpwstr>
  </property>
  <property fmtid="{D5CDD505-2E9C-101B-9397-08002B2CF9AE}" pid="11" name="MSIP_Label_b819f0ee-61d3-4495-a9fb-e48b2bab389f_Method">
    <vt:lpwstr>Privileged</vt:lpwstr>
  </property>
  <property fmtid="{D5CDD505-2E9C-101B-9397-08002B2CF9AE}" pid="12" name="MSIP_Label_b819f0ee-61d3-4495-a9fb-e48b2bab389f_Name">
    <vt:lpwstr>b819f0ee-61d3-4495-a9fb-e48b2bab389f</vt:lpwstr>
  </property>
  <property fmtid="{D5CDD505-2E9C-101B-9397-08002B2CF9AE}" pid="13" name="MSIP_Label_b819f0ee-61d3-4495-a9fb-e48b2bab389f_SiteId">
    <vt:lpwstr>31ae1cef-2393-4eb1-8962-4e4bbfccd663</vt:lpwstr>
  </property>
  <property fmtid="{D5CDD505-2E9C-101B-9397-08002B2CF9AE}" pid="14" name="MSIP_Label_b819f0ee-61d3-4495-a9fb-e48b2bab389f_ActionId">
    <vt:lpwstr>693db376-6597-47dc-982b-9b75f2a467b2</vt:lpwstr>
  </property>
  <property fmtid="{D5CDD505-2E9C-101B-9397-08002B2CF9AE}" pid="15" name="MSIP_Label_b819f0ee-61d3-4495-a9fb-e48b2bab389f_ContentBits">
    <vt:lpwstr>2</vt:lpwstr>
  </property>
</Properties>
</file>