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5" r:id="rId5"/>
    <p:sldId id="256" r:id="rId6"/>
    <p:sldId id="267" r:id="rId7"/>
    <p:sldId id="264" r:id="rId8"/>
    <p:sldId id="262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007FC2"/>
    <a:srgbClr val="4A7EBB"/>
    <a:srgbClr val="FBBC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E162F9-FE0F-4DCE-9FCE-4447F43840E0}" v="13" dt="2023-05-15T07:53:49.3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21" autoAdjust="0"/>
    <p:restoredTop sz="94607" autoAdjust="0"/>
  </p:normalViewPr>
  <p:slideViewPr>
    <p:cSldViewPr snapToGrid="0" snapToObjects="1">
      <p:cViewPr varScale="1">
        <p:scale>
          <a:sx n="137" d="100"/>
          <a:sy n="137" d="100"/>
        </p:scale>
        <p:origin x="1308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2825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14D9B-7BAA-443D-8F8C-DEEE50B1428C}" type="datetimeFigureOut">
              <a:rPr lang="en-GB" smtClean="0"/>
              <a:t>16/06/2023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40D5D-C887-411B-BC6D-6DBFA90F7E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495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AFBA2-4DC1-4A0E-904D-ADCF6961E329}" type="datetimeFigureOut">
              <a:rPr lang="en-GB" smtClean="0"/>
              <a:t>16/06/2023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4B996-D599-4D39-8C2B-A5E79F86E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139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out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898DE6F-15FE-EBEC-DFAE-4959A7ED5E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7" name="Picture 16" descr="EASA-logo_RGB_negative_300dpi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CBDF5E0-3193-48E1-A317-D48997B1F7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0789" y="2015380"/>
            <a:ext cx="7341312" cy="47474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820046-5E64-4C87-9A7A-A5E86A1189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789" y="1152096"/>
            <a:ext cx="7341312" cy="530475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Title slide (without picture)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538" y="108655"/>
            <a:ext cx="1936865" cy="710632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830D947-6BD3-E2EB-6F8A-C0E0F1680EC4}"/>
              </a:ext>
            </a:extLst>
          </p:cNvPr>
          <p:cNvSpPr txBox="1"/>
          <p:nvPr userDrawn="1"/>
        </p:nvSpPr>
        <p:spPr>
          <a:xfrm>
            <a:off x="7306889" y="226196"/>
            <a:ext cx="2028305" cy="517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s-ES" sz="1100" b="1" dirty="0">
                <a:solidFill>
                  <a:schemeClr val="bg1"/>
                </a:solidFill>
              </a:rPr>
              <a:t>EASA-FAA International </a:t>
            </a:r>
            <a:r>
              <a:rPr lang="es-ES" sz="1100" b="1" dirty="0" err="1">
                <a:solidFill>
                  <a:schemeClr val="bg1"/>
                </a:solidFill>
              </a:rPr>
              <a:t>Aviation</a:t>
            </a:r>
            <a:r>
              <a:rPr lang="es-ES" sz="1100" b="1" dirty="0">
                <a:solidFill>
                  <a:schemeClr val="bg1"/>
                </a:solidFill>
              </a:rPr>
              <a:t> Safety </a:t>
            </a:r>
            <a:r>
              <a:rPr lang="es-ES" sz="1100" b="1" dirty="0" err="1">
                <a:solidFill>
                  <a:schemeClr val="bg1"/>
                </a:solidFill>
              </a:rPr>
              <a:t>Conference</a:t>
            </a:r>
            <a:endParaRPr lang="es-ES" sz="1100" b="1" dirty="0">
              <a:solidFill>
                <a:schemeClr val="bg1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100" dirty="0">
                <a:solidFill>
                  <a:schemeClr val="bg1"/>
                </a:solidFill>
              </a:rPr>
              <a:t>13-15 June 2023</a:t>
            </a:r>
          </a:p>
        </p:txBody>
      </p:sp>
    </p:spTree>
    <p:extLst>
      <p:ext uri="{BB962C8B-B14F-4D97-AF65-F5344CB8AC3E}">
        <p14:creationId xmlns:p14="http://schemas.microsoft.com/office/powerpoint/2010/main" val="3670355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19F0B54-4B49-D0F9-5463-F0CAEC426E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851524" y="1"/>
            <a:ext cx="3292473" cy="5143499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0789" y="1152096"/>
            <a:ext cx="4829782" cy="1101431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Title slide (with picture)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CD6A49-3ED7-2F05-F0A3-255C0C0042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0789" y="2401967"/>
            <a:ext cx="4829782" cy="47474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pic>
        <p:nvPicPr>
          <p:cNvPr id="16" name="Picture 15" descr="EASA-logo_RGB_negative_300dpi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8" y="292566"/>
            <a:ext cx="1261189" cy="434660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C99703AA-1BD1-9D61-09AF-0E34318DF0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827" y="221043"/>
            <a:ext cx="1630544" cy="59824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D292DA92-353E-19B3-A32F-90E9BC254BCA}"/>
              </a:ext>
            </a:extLst>
          </p:cNvPr>
          <p:cNvSpPr txBox="1"/>
          <p:nvPr userDrawn="1"/>
        </p:nvSpPr>
        <p:spPr>
          <a:xfrm>
            <a:off x="3743431" y="250688"/>
            <a:ext cx="1770609" cy="517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s-ES" sz="1100" b="1" dirty="0">
                <a:solidFill>
                  <a:schemeClr val="bg1"/>
                </a:solidFill>
              </a:rPr>
              <a:t>EASA-FAA International </a:t>
            </a:r>
            <a:r>
              <a:rPr lang="es-ES" sz="1100" b="1" dirty="0" err="1">
                <a:solidFill>
                  <a:schemeClr val="bg1"/>
                </a:solidFill>
              </a:rPr>
              <a:t>Aviation</a:t>
            </a:r>
            <a:r>
              <a:rPr lang="es-ES" sz="1100" b="1" dirty="0">
                <a:solidFill>
                  <a:schemeClr val="bg1"/>
                </a:solidFill>
              </a:rPr>
              <a:t> Safety </a:t>
            </a:r>
            <a:r>
              <a:rPr lang="es-ES" sz="1100" b="1" dirty="0" err="1">
                <a:solidFill>
                  <a:schemeClr val="bg1"/>
                </a:solidFill>
              </a:rPr>
              <a:t>Conference</a:t>
            </a:r>
            <a:endParaRPr lang="es-ES" sz="1100" b="1" dirty="0">
              <a:solidFill>
                <a:schemeClr val="bg1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100" dirty="0">
                <a:solidFill>
                  <a:schemeClr val="bg1"/>
                </a:solidFill>
              </a:rPr>
              <a:t>13-15 June 2023</a:t>
            </a:r>
          </a:p>
        </p:txBody>
      </p:sp>
    </p:spTree>
    <p:extLst>
      <p:ext uri="{BB962C8B-B14F-4D97-AF65-F5344CB8AC3E}">
        <p14:creationId xmlns:p14="http://schemas.microsoft.com/office/powerpoint/2010/main" val="3346220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C465316-13F7-D7B3-04B7-FA4369C924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851524" y="0"/>
            <a:ext cx="3292473" cy="466682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0789" y="2401967"/>
            <a:ext cx="4829782" cy="47474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A44A2EA-C4F3-4EE0-90AF-6FEC35148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789" y="1152096"/>
            <a:ext cx="4829782" cy="1073868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Chapter title slide</a:t>
            </a:r>
          </a:p>
        </p:txBody>
      </p:sp>
      <p:pic>
        <p:nvPicPr>
          <p:cNvPr id="5" name="Picture 15" descr="EASA-logo_RGB_negative_300dpi.png">
            <a:extLst>
              <a:ext uri="{FF2B5EF4-FFF2-40B4-BE49-F238E27FC236}">
                <a16:creationId xmlns:a16="http://schemas.microsoft.com/office/drawing/2014/main" id="{6BBE5298-6459-CCE0-C780-F64A761BBB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8" y="292566"/>
            <a:ext cx="1261189" cy="434660"/>
          </a:xfrm>
          <a:prstGeom prst="rect">
            <a:avLst/>
          </a:prstGeom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9B53D541-0958-A887-DDE1-819F02D3F96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827" y="221043"/>
            <a:ext cx="1630544" cy="59824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E7D9F13-482F-2DAA-86D0-92264088DF40}"/>
              </a:ext>
            </a:extLst>
          </p:cNvPr>
          <p:cNvSpPr txBox="1"/>
          <p:nvPr userDrawn="1"/>
        </p:nvSpPr>
        <p:spPr>
          <a:xfrm>
            <a:off x="3743431" y="250688"/>
            <a:ext cx="1770609" cy="517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s-ES" sz="1100" b="1" dirty="0">
                <a:solidFill>
                  <a:schemeClr val="bg1"/>
                </a:solidFill>
              </a:rPr>
              <a:t>EASA-FAA International </a:t>
            </a:r>
            <a:r>
              <a:rPr lang="es-ES" sz="1100" b="1" dirty="0" err="1">
                <a:solidFill>
                  <a:schemeClr val="bg1"/>
                </a:solidFill>
              </a:rPr>
              <a:t>Aviation</a:t>
            </a:r>
            <a:r>
              <a:rPr lang="es-ES" sz="1100" b="1" dirty="0">
                <a:solidFill>
                  <a:schemeClr val="bg1"/>
                </a:solidFill>
              </a:rPr>
              <a:t> Safety </a:t>
            </a:r>
            <a:r>
              <a:rPr lang="es-ES" sz="1100" b="1" dirty="0" err="1">
                <a:solidFill>
                  <a:schemeClr val="bg1"/>
                </a:solidFill>
              </a:rPr>
              <a:t>Conference</a:t>
            </a:r>
            <a:endParaRPr lang="es-ES" sz="1100" b="1" dirty="0">
              <a:solidFill>
                <a:schemeClr val="bg1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100" dirty="0">
                <a:solidFill>
                  <a:schemeClr val="bg1"/>
                </a:solidFill>
              </a:rPr>
              <a:t>13-15 June 2023</a:t>
            </a:r>
          </a:p>
        </p:txBody>
      </p:sp>
    </p:spTree>
    <p:extLst>
      <p:ext uri="{BB962C8B-B14F-4D97-AF65-F5344CB8AC3E}">
        <p14:creationId xmlns:p14="http://schemas.microsoft.com/office/powerpoint/2010/main" val="98030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2134A34-E15E-2127-05B9-E5F1F109FB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2319976-E75E-431F-A9ED-8837D710999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3777" y="149179"/>
            <a:ext cx="8821430" cy="65639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3600" b="1" baseline="0">
                <a:solidFill>
                  <a:srgbClr val="007FC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of normal slide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210A68A-2D3D-4333-94FE-9E60266A89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0449" y="930792"/>
            <a:ext cx="8744757" cy="3568056"/>
          </a:xfrm>
          <a:prstGeom prst="rect">
            <a:avLst/>
          </a:prstGeom>
        </p:spPr>
        <p:txBody>
          <a:bodyPr lIns="0" tIns="0" rIns="0" bIns="0"/>
          <a:lstStyle>
            <a:lvl1pPr marL="562356" indent="-342900">
              <a:buClr>
                <a:srgbClr val="007FC2"/>
              </a:buClr>
              <a:buFont typeface="Calibri" panose="020F0502020204030204" pitchFamily="34" charset="0"/>
              <a:buChar char="→"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914400" indent="-457200"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baseline="0"/>
            </a:lvl2pPr>
            <a:lvl3pPr marL="1143000" indent="-228600">
              <a:buClr>
                <a:srgbClr val="007FC2"/>
              </a:buClr>
              <a:buFont typeface="Calibri" panose="020F0502020204030204" pitchFamily="34" charset="0"/>
              <a:buChar char="→"/>
              <a:defRPr sz="1800" baseline="0"/>
            </a:lvl3pPr>
            <a:lvl4pPr marL="1714500" indent="-342900">
              <a:buClr>
                <a:srgbClr val="007FC2"/>
              </a:buClr>
              <a:buFont typeface="Calibri" panose="020F0502020204030204" pitchFamily="34" charset="0"/>
              <a:buChar char="→"/>
              <a:defRPr sz="1600" baseline="0"/>
            </a:lvl4pPr>
            <a:lvl5pPr marL="2057400" indent="-228600">
              <a:buClr>
                <a:srgbClr val="007FC2"/>
              </a:buClr>
              <a:buFont typeface="Calibri" panose="020F0502020204030204" pitchFamily="34" charset="0"/>
              <a:buChar char="→"/>
              <a:defRPr sz="1600"/>
            </a:lvl5pPr>
          </a:lstStyle>
          <a:p>
            <a:pPr lvl="0"/>
            <a:r>
              <a:rPr lang="en-US" dirty="0"/>
              <a:t>Item 1</a:t>
            </a:r>
          </a:p>
          <a:p>
            <a:pPr lvl="1"/>
            <a:r>
              <a:rPr lang="en-US" dirty="0"/>
              <a:t>Item 2</a:t>
            </a:r>
          </a:p>
          <a:p>
            <a:pPr lvl="2"/>
            <a:r>
              <a:rPr lang="en-US" dirty="0"/>
              <a:t>Item 3</a:t>
            </a:r>
          </a:p>
          <a:p>
            <a:pPr lvl="3"/>
            <a:r>
              <a:rPr lang="en-US" dirty="0"/>
              <a:t>Item 4</a:t>
            </a:r>
          </a:p>
          <a:p>
            <a:pPr lvl="4"/>
            <a:r>
              <a:rPr lang="en-US" dirty="0"/>
              <a:t>Item 5</a:t>
            </a:r>
          </a:p>
          <a:p>
            <a:pPr lvl="1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8A452B4-BA3A-5BA7-2A5F-9610E1D34E5F}"/>
              </a:ext>
            </a:extLst>
          </p:cNvPr>
          <p:cNvSpPr txBox="1"/>
          <p:nvPr userDrawn="1"/>
        </p:nvSpPr>
        <p:spPr>
          <a:xfrm>
            <a:off x="3130597" y="4696225"/>
            <a:ext cx="2882806" cy="324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es-ES" sz="900" b="1" dirty="0">
                <a:solidFill>
                  <a:schemeClr val="bg1"/>
                </a:solidFill>
              </a:rPr>
              <a:t>EASA-FAA International </a:t>
            </a:r>
            <a:r>
              <a:rPr lang="es-ES" sz="900" b="1" dirty="0" err="1">
                <a:solidFill>
                  <a:schemeClr val="bg1"/>
                </a:solidFill>
              </a:rPr>
              <a:t>Aviation</a:t>
            </a:r>
            <a:r>
              <a:rPr lang="es-ES" sz="900" b="1" dirty="0">
                <a:solidFill>
                  <a:schemeClr val="bg1"/>
                </a:solidFill>
              </a:rPr>
              <a:t> Safety </a:t>
            </a:r>
            <a:r>
              <a:rPr lang="es-ES" sz="900" b="1" dirty="0" err="1">
                <a:solidFill>
                  <a:schemeClr val="bg1"/>
                </a:solidFill>
              </a:rPr>
              <a:t>Conference</a:t>
            </a:r>
            <a:endParaRPr lang="es-ES" sz="900" b="1" dirty="0">
              <a:solidFill>
                <a:schemeClr val="bg1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900" dirty="0">
                <a:solidFill>
                  <a:schemeClr val="bg1"/>
                </a:solidFill>
              </a:rPr>
              <a:t>13-15 June 2023</a:t>
            </a:r>
          </a:p>
        </p:txBody>
      </p:sp>
    </p:spTree>
    <p:extLst>
      <p:ext uri="{BB962C8B-B14F-4D97-AF65-F5344CB8AC3E}">
        <p14:creationId xmlns:p14="http://schemas.microsoft.com/office/powerpoint/2010/main" val="57932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-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9C8A672-4B96-919B-BD79-A887CDA531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39AC897-C271-7127-5A15-5D704C09DBB2}"/>
              </a:ext>
            </a:extLst>
          </p:cNvPr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EEDE61F-9E91-12FB-DACB-C0C98D8E74FF}"/>
              </a:ext>
            </a:extLst>
          </p:cNvPr>
          <p:cNvSpPr txBox="1"/>
          <p:nvPr userDrawn="1"/>
        </p:nvSpPr>
        <p:spPr>
          <a:xfrm>
            <a:off x="3130597" y="4696225"/>
            <a:ext cx="2882806" cy="324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es-ES" sz="900" b="1" dirty="0">
                <a:solidFill>
                  <a:schemeClr val="bg1"/>
                </a:solidFill>
              </a:rPr>
              <a:t>EASA-FAA International </a:t>
            </a:r>
            <a:r>
              <a:rPr lang="es-ES" sz="900" b="1" dirty="0" err="1">
                <a:solidFill>
                  <a:schemeClr val="bg1"/>
                </a:solidFill>
              </a:rPr>
              <a:t>Aviation</a:t>
            </a:r>
            <a:r>
              <a:rPr lang="es-ES" sz="900" b="1" dirty="0">
                <a:solidFill>
                  <a:schemeClr val="bg1"/>
                </a:solidFill>
              </a:rPr>
              <a:t> Safety </a:t>
            </a:r>
            <a:r>
              <a:rPr lang="es-ES" sz="900" b="1" dirty="0" err="1">
                <a:solidFill>
                  <a:schemeClr val="bg1"/>
                </a:solidFill>
              </a:rPr>
              <a:t>Conference</a:t>
            </a:r>
            <a:endParaRPr lang="es-ES" sz="900" b="1" dirty="0">
              <a:solidFill>
                <a:schemeClr val="bg1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900" dirty="0">
                <a:solidFill>
                  <a:schemeClr val="bg1"/>
                </a:solidFill>
              </a:rPr>
              <a:t>13-15 June 2023</a:t>
            </a:r>
          </a:p>
        </p:txBody>
      </p:sp>
    </p:spTree>
    <p:extLst>
      <p:ext uri="{BB962C8B-B14F-4D97-AF65-F5344CB8AC3E}">
        <p14:creationId xmlns:p14="http://schemas.microsoft.com/office/powerpoint/2010/main" val="91572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C1816C5-8BC2-A6CB-1B44-938810DF8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16" descr="EASA-logo_RGB_negative_300dpi.png">
            <a:extLst>
              <a:ext uri="{FF2B5EF4-FFF2-40B4-BE49-F238E27FC236}">
                <a16:creationId xmlns:a16="http://schemas.microsoft.com/office/drawing/2014/main" id="{0EE01F42-6535-C67F-C0E7-02FDF18784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4ADB9633-B7B8-A4B7-9DD1-EF4FC0A3476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0789" y="2015380"/>
            <a:ext cx="7341312" cy="47474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82DB027-E361-8751-AE53-F8BF4F7CB1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789" y="1152096"/>
            <a:ext cx="7341312" cy="530475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End slide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FDC75B86-5F0D-5574-AFE4-9D84E4F556B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538" y="108655"/>
            <a:ext cx="1936865" cy="71063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1139A0C-C936-4033-F6BB-AA48A14D5078}"/>
              </a:ext>
            </a:extLst>
          </p:cNvPr>
          <p:cNvSpPr txBox="1"/>
          <p:nvPr userDrawn="1"/>
        </p:nvSpPr>
        <p:spPr>
          <a:xfrm>
            <a:off x="7306889" y="226196"/>
            <a:ext cx="2028305" cy="517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s-ES" sz="1100" b="1" dirty="0">
                <a:solidFill>
                  <a:schemeClr val="bg1"/>
                </a:solidFill>
              </a:rPr>
              <a:t>EASA-FAA International </a:t>
            </a:r>
            <a:r>
              <a:rPr lang="es-ES" sz="1100" b="1" dirty="0" err="1">
                <a:solidFill>
                  <a:schemeClr val="bg1"/>
                </a:solidFill>
              </a:rPr>
              <a:t>Aviation</a:t>
            </a:r>
            <a:r>
              <a:rPr lang="es-ES" sz="1100" b="1" dirty="0">
                <a:solidFill>
                  <a:schemeClr val="bg1"/>
                </a:solidFill>
              </a:rPr>
              <a:t> Safety </a:t>
            </a:r>
            <a:r>
              <a:rPr lang="es-ES" sz="1100" b="1" dirty="0" err="1">
                <a:solidFill>
                  <a:schemeClr val="bg1"/>
                </a:solidFill>
              </a:rPr>
              <a:t>Conference</a:t>
            </a:r>
            <a:endParaRPr lang="es-ES" sz="1100" b="1" dirty="0">
              <a:solidFill>
                <a:schemeClr val="bg1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100" dirty="0">
                <a:solidFill>
                  <a:schemeClr val="bg1"/>
                </a:solidFill>
              </a:rPr>
              <a:t>13-15 June 2023</a:t>
            </a:r>
          </a:p>
        </p:txBody>
      </p:sp>
    </p:spTree>
    <p:extLst>
      <p:ext uri="{BB962C8B-B14F-4D97-AF65-F5344CB8AC3E}">
        <p14:creationId xmlns:p14="http://schemas.microsoft.com/office/powerpoint/2010/main" val="383207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4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575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54" r:id="rId5"/>
    <p:sldLayoutId id="2147483652" r:id="rId6"/>
    <p:sldLayoutId id="214748365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SOMoE8IVkXo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EFE89D51-327F-7C5B-4915-C1C3B9EA3C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EASA Juniors’ view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0F832DB5-1E63-8535-D4E6-664EBE6058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FLASH TALK - INSPIRING THE NEXT GENERATION TO JOIN OUR INDUSTRY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0603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34647" y="367076"/>
            <a:ext cx="5645243" cy="5645220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5" name="Freeform 5"/>
          <p:cNvSpPr/>
          <p:nvPr/>
        </p:nvSpPr>
        <p:spPr>
          <a:xfrm>
            <a:off x="5223928" y="110499"/>
            <a:ext cx="3782314" cy="2865103"/>
          </a:xfrm>
          <a:custGeom>
            <a:avLst/>
            <a:gdLst/>
            <a:ahLst/>
            <a:cxnLst/>
            <a:rect l="l" t="t" r="r" b="b"/>
            <a:pathLst>
              <a:path w="7564628" h="5730206">
                <a:moveTo>
                  <a:pt x="0" y="0"/>
                </a:moveTo>
                <a:lnTo>
                  <a:pt x="7564628" y="0"/>
                </a:lnTo>
                <a:lnTo>
                  <a:pt x="7564628" y="5730206"/>
                </a:lnTo>
                <a:lnTo>
                  <a:pt x="0" y="573020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2924022" y="51458"/>
            <a:ext cx="1666494" cy="2057400"/>
          </a:xfrm>
          <a:custGeom>
            <a:avLst/>
            <a:gdLst/>
            <a:ahLst/>
            <a:cxnLst/>
            <a:rect l="l" t="t" r="r" b="b"/>
            <a:pathLst>
              <a:path w="3332988" h="4114800">
                <a:moveTo>
                  <a:pt x="0" y="0"/>
                </a:moveTo>
                <a:lnTo>
                  <a:pt x="3332988" y="0"/>
                </a:lnTo>
                <a:lnTo>
                  <a:pt x="333298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52966" y="367076"/>
            <a:ext cx="2867457" cy="2057400"/>
          </a:xfrm>
          <a:custGeom>
            <a:avLst/>
            <a:gdLst/>
            <a:ahLst/>
            <a:cxnLst/>
            <a:rect l="l" t="t" r="r" b="b"/>
            <a:pathLst>
              <a:path w="5734913" h="4114800">
                <a:moveTo>
                  <a:pt x="0" y="0"/>
                </a:moveTo>
                <a:lnTo>
                  <a:pt x="5734913" y="0"/>
                </a:lnTo>
                <a:lnTo>
                  <a:pt x="5734913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223840" y="476250"/>
            <a:ext cx="2160258" cy="13310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b="1" dirty="0">
                <a:solidFill>
                  <a:srgbClr val="2E2E2E"/>
                </a:solidFill>
                <a:latin typeface="Calibri"/>
              </a:rPr>
              <a:t>Why should we hire you in the aviation domain?</a:t>
            </a:r>
          </a:p>
          <a:p>
            <a:pPr>
              <a:lnSpc>
                <a:spcPts val="1470"/>
              </a:lnSpc>
            </a:pPr>
            <a:endParaRPr lang="en-US" sz="2100" dirty="0">
              <a:solidFill>
                <a:srgbClr val="2E2E2E"/>
              </a:solidFill>
              <a:latin typeface="Calibri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018737" y="166445"/>
            <a:ext cx="1366039" cy="14785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2100" b="1" dirty="0">
                <a:solidFill>
                  <a:srgbClr val="2E2E2E"/>
                </a:solidFill>
                <a:latin typeface="Calibri"/>
              </a:rPr>
              <a:t>How do you feel about working on a team?</a:t>
            </a:r>
          </a:p>
          <a:p>
            <a:pPr>
              <a:lnSpc>
                <a:spcPts val="1260"/>
              </a:lnSpc>
            </a:pPr>
            <a:endParaRPr lang="en-US" sz="2100" dirty="0">
              <a:solidFill>
                <a:srgbClr val="2E2E2E"/>
              </a:solidFill>
              <a:latin typeface="Calibri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399543" y="341018"/>
            <a:ext cx="3123123" cy="18183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2100" b="1" dirty="0">
                <a:solidFill>
                  <a:srgbClr val="2E2E2E"/>
                </a:solidFill>
                <a:latin typeface="Calibri"/>
              </a:rPr>
              <a:t>EASA juniors are already shaping EASA's future, lets meet some of them to learn about their passion and daily life at EASA</a:t>
            </a:r>
          </a:p>
          <a:p>
            <a:pPr>
              <a:lnSpc>
                <a:spcPts val="1470"/>
              </a:lnSpc>
            </a:pPr>
            <a:endParaRPr lang="en-US" sz="2100" dirty="0">
              <a:solidFill>
                <a:srgbClr val="2E2E2E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nline Media 7" title="EASA Juniors Flash talk - 2023 EASA-FAA Conference Flash">
            <a:hlinkClick r:id="" action="ppaction://media"/>
            <a:extLst>
              <a:ext uri="{FF2B5EF4-FFF2-40B4-BE49-F238E27FC236}">
                <a16:creationId xmlns:a16="http://schemas.microsoft.com/office/drawing/2014/main" id="{A19117CD-53EA-2FC9-1383-E4A301FF9A1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230" y="0"/>
            <a:ext cx="910354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6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Take-away points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219456" indent="0">
              <a:buNone/>
            </a:pPr>
            <a:r>
              <a:rPr lang="en-GB" sz="3200" dirty="0">
                <a:solidFill>
                  <a:srgbClr val="666666"/>
                </a:solidFill>
              </a:rPr>
              <a:t>What inspires young people to join aviation?</a:t>
            </a:r>
          </a:p>
          <a:p>
            <a:r>
              <a:rPr lang="en-GB" sz="2000" dirty="0">
                <a:solidFill>
                  <a:srgbClr val="666666"/>
                </a:solidFill>
                <a:effectLst/>
                <a:ea typeface="Calibri" panose="020F0502020204030204" pitchFamily="34" charset="0"/>
              </a:rPr>
              <a:t>Working for an organisation that serves a purpose </a:t>
            </a:r>
          </a:p>
          <a:p>
            <a:r>
              <a:rPr lang="en-GB" sz="2000" dirty="0">
                <a:solidFill>
                  <a:srgbClr val="666666"/>
                </a:solidFill>
                <a:effectLst/>
                <a:ea typeface="Calibri" panose="020F0502020204030204" pitchFamily="34" charset="0"/>
              </a:rPr>
              <a:t>Longevity, sustainability, value creating organisation that inspires young professionals to progress in this domain</a:t>
            </a:r>
            <a:endParaRPr lang="en-GB" sz="2000" dirty="0">
              <a:solidFill>
                <a:srgbClr val="666666"/>
              </a:solidFill>
              <a:ea typeface="Calibri" panose="020F0502020204030204" pitchFamily="34" charset="0"/>
            </a:endParaRPr>
          </a:p>
          <a:p>
            <a:r>
              <a:rPr lang="en-GB" sz="2000" dirty="0">
                <a:solidFill>
                  <a:srgbClr val="666666"/>
                </a:solidFill>
                <a:effectLst/>
                <a:ea typeface="Calibri" panose="020F0502020204030204" pitchFamily="34" charset="0"/>
              </a:rPr>
              <a:t>Openness to new ideas &amp; feedback, embracing open dialogue</a:t>
            </a:r>
          </a:p>
          <a:p>
            <a:r>
              <a:rPr lang="en-US" sz="2000" dirty="0">
                <a:solidFill>
                  <a:srgbClr val="666666"/>
                </a:solidFill>
              </a:rPr>
              <a:t>Create opportunities for young people to join your </a:t>
            </a:r>
            <a:r>
              <a:rPr lang="en-US" sz="2000" dirty="0" err="1">
                <a:solidFill>
                  <a:srgbClr val="666666"/>
                </a:solidFill>
              </a:rPr>
              <a:t>organisation</a:t>
            </a:r>
            <a:r>
              <a:rPr lang="en-US" sz="2000" dirty="0">
                <a:solidFill>
                  <a:srgbClr val="666666"/>
                </a:solidFill>
              </a:rPr>
              <a:t> and keep the talent</a:t>
            </a:r>
            <a:r>
              <a:rPr lang="en-US" sz="2000" dirty="0"/>
              <a:t> </a:t>
            </a:r>
            <a:endParaRPr lang="en-GB" sz="2000" dirty="0"/>
          </a:p>
          <a:p>
            <a:pPr marL="219456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58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>
            <a:extLst>
              <a:ext uri="{FF2B5EF4-FFF2-40B4-BE49-F238E27FC236}">
                <a16:creationId xmlns:a16="http://schemas.microsoft.com/office/drawing/2014/main" id="{50666545-CB6D-8E44-5D85-A9F27BEE47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788" y="2015380"/>
            <a:ext cx="8485849" cy="1217053"/>
          </a:xfrm>
        </p:spPr>
        <p:txBody>
          <a:bodyPr/>
          <a:lstStyle/>
          <a:p>
            <a:r>
              <a:rPr lang="es-ES" sz="2000" dirty="0"/>
              <a:t>Jekaterina JANSONE, </a:t>
            </a:r>
            <a:r>
              <a:rPr lang="pt-BR" sz="2000" dirty="0"/>
              <a:t>Vasileios PAPAGEORGIOU, </a:t>
            </a:r>
            <a:r>
              <a:rPr lang="nb-NO" sz="2000" dirty="0"/>
              <a:t>No</a:t>
            </a:r>
            <a:r>
              <a:rPr lang="en-GB" sz="2000" b="0" i="0" dirty="0">
                <a:effectLst/>
                <a:latin typeface="Segoe UI" panose="020B0502040204020203" pitchFamily="34" charset="0"/>
              </a:rPr>
              <a:t>ë</a:t>
            </a:r>
            <a:r>
              <a:rPr lang="nb-NO" sz="2000" dirty="0"/>
              <a:t>l WAGNER, </a:t>
            </a:r>
            <a:r>
              <a:rPr lang="pt-BR" sz="2000" dirty="0"/>
              <a:t>Alberto CUNIAL</a:t>
            </a:r>
            <a:endParaRPr lang="es-ES" sz="2000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0D47B60-4404-138F-92BF-B3C15353E9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6000" dirty="0" err="1"/>
              <a:t>Thank</a:t>
            </a:r>
            <a:r>
              <a:rPr lang="es-ES" sz="6000" dirty="0"/>
              <a:t> </a:t>
            </a:r>
            <a:r>
              <a:rPr lang="es-ES" sz="6000" dirty="0" err="1"/>
              <a:t>you</a:t>
            </a:r>
            <a:r>
              <a:rPr lang="es-ES" sz="60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775671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12be71-026b-45e4-b868-4c9c706bc970" xsi:nil="true"/>
    <lcf76f155ced4ddcb4097134ff3c332f xmlns="a14d3e3c-a8a4-4f9d-b895-e87f8a60a31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4982057F675E4FB742AAF0E0D5FB3D" ma:contentTypeVersion="16" ma:contentTypeDescription="Crée un document." ma:contentTypeScope="" ma:versionID="179554b38a00fa1389452879bb6350b0">
  <xsd:schema xmlns:xsd="http://www.w3.org/2001/XMLSchema" xmlns:xs="http://www.w3.org/2001/XMLSchema" xmlns:p="http://schemas.microsoft.com/office/2006/metadata/properties" xmlns:ns2="a14d3e3c-a8a4-4f9d-b895-e87f8a60a311" xmlns:ns3="dd12be71-026b-45e4-b868-4c9c706bc970" targetNamespace="http://schemas.microsoft.com/office/2006/metadata/properties" ma:root="true" ma:fieldsID="91952b3ff2f548aa9bbd2117f019260d" ns2:_="" ns3:_="">
    <xsd:import namespace="a14d3e3c-a8a4-4f9d-b895-e87f8a60a311"/>
    <xsd:import namespace="dd12be71-026b-45e4-b868-4c9c706bc9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4d3e3c-a8a4-4f9d-b895-e87f8a60a3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12be71-026b-45e4-b868-4c9c706bc970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ae0f7f6-2866-4d81-9410-2914aee3e621}" ma:internalName="TaxCatchAll" ma:showField="CatchAllData" ma:web="dd12be71-026b-45e4-b868-4c9c706bc9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B0780D-C26B-40DA-B88A-61A01AD1429F}">
  <ds:schemaRefs>
    <ds:schemaRef ds:uri="http://schemas.openxmlformats.org/package/2006/metadata/core-properties"/>
    <ds:schemaRef ds:uri="13a41462-d3c5-4676-81cf-1cb4ae80045f"/>
    <ds:schemaRef ds:uri="http://schemas.microsoft.com/office/2006/documentManagement/types"/>
    <ds:schemaRef ds:uri="6E10281A-CD3A-4F0C-9B7D-A2009929208B"/>
    <ds:schemaRef ds:uri="http://purl.org/dc/elements/1.1/"/>
    <ds:schemaRef ds:uri="http://schemas.microsoft.com/office/2006/metadata/properties"/>
    <ds:schemaRef ds:uri="720140C3-6DF4-409B-A1F7-429D32417DCA"/>
    <ds:schemaRef ds:uri="http://schemas.microsoft.com/office/infopath/2007/PartnerControls"/>
    <ds:schemaRef ds:uri="http://purl.org/dc/terms/"/>
    <ds:schemaRef ds:uri="391a2f22-9f1b-4edd-a10b-257ace2d067d"/>
    <ds:schemaRef ds:uri="http://www.w3.org/XML/1998/namespace"/>
    <ds:schemaRef ds:uri="http://purl.org/dc/dcmitype/"/>
    <ds:schemaRef ds:uri="dd12be71-026b-45e4-b868-4c9c706bc970"/>
    <ds:schemaRef ds:uri="a14d3e3c-a8a4-4f9d-b895-e87f8a60a311"/>
  </ds:schemaRefs>
</ds:datastoreItem>
</file>

<file path=customXml/itemProps2.xml><?xml version="1.0" encoding="utf-8"?>
<ds:datastoreItem xmlns:ds="http://schemas.openxmlformats.org/officeDocument/2006/customXml" ds:itemID="{003FCB61-EA6A-4FDA-B883-73A7AFBBCD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5ABD94-1B2F-410A-BC60-5D323773E1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4d3e3c-a8a4-4f9d-b895-e87f8a60a311"/>
    <ds:schemaRef ds:uri="dd12be71-026b-45e4-b868-4c9c706bc9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131</Words>
  <Application>Microsoft Office PowerPoint</Application>
  <PresentationFormat>On-screen Show (16:9)</PresentationFormat>
  <Paragraphs>13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Segoe UI</vt:lpstr>
      <vt:lpstr>Office Theme</vt:lpstr>
      <vt:lpstr>FLASH TALK - INSPIRING THE NEXT GENERATION TO JOIN OUR INDUSTRY</vt:lpstr>
      <vt:lpstr>PowerPoint Presentation</vt:lpstr>
      <vt:lpstr>PowerPoint Presentation</vt:lpstr>
      <vt:lpstr>PowerPoint Presentation</vt:lpstr>
      <vt:lpstr>Thank you!</vt:lpstr>
    </vt:vector>
  </TitlesOfParts>
  <Manager/>
  <Company>PC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- Powerpoint presentation 16-9</dc:title>
  <dc:subject/>
  <dc:creator>Gabi Mircea</dc:creator>
  <cp:keywords>002</cp:keywords>
  <dc:description/>
  <cp:lastModifiedBy>COX Janick</cp:lastModifiedBy>
  <cp:revision>93</cp:revision>
  <dcterms:created xsi:type="dcterms:W3CDTF">2019-02-11T13:14:42Z</dcterms:created>
  <dcterms:modified xsi:type="dcterms:W3CDTF">2023-06-16T10:31:41Z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MF_C0_Taxonomy">
    <vt:lpwstr>18;#Quality management|98155c21-be43-4aae-96d5-e4bc945720de</vt:lpwstr>
  </property>
  <property fmtid="{D5CDD505-2E9C-101B-9397-08002B2CF9AE}" pid="3" name="TaxKeyword">
    <vt:lpwstr>45;#002|1cddd0fa-1d3f-4d3b-a149-aeb683f282e1</vt:lpwstr>
  </property>
  <property fmtid="{D5CDD505-2E9C-101B-9397-08002B2CF9AE}" pid="4" name="Order">
    <vt:r8>9600</vt:r8>
  </property>
  <property fmtid="{D5CDD505-2E9C-101B-9397-08002B2CF9AE}" pid="5" name="IMSAcronym">
    <vt:lpwstr>109;#GEN|f714bfdc-8072-4548-9471-f17a1c62a484</vt:lpwstr>
  </property>
  <property fmtid="{D5CDD505-2E9C-101B-9397-08002B2CF9AE}" pid="6" name="ContentTypeId">
    <vt:lpwstr>0x010100E24982057F675E4FB742AAF0E0D5FB3D</vt:lpwstr>
  </property>
  <property fmtid="{D5CDD505-2E9C-101B-9397-08002B2CF9AE}" pid="7" name="_dlc_DocIdItemGuid">
    <vt:lpwstr>7c976db1-23c1-400d-97ad-6f114f120250</vt:lpwstr>
  </property>
  <property fmtid="{D5CDD505-2E9C-101B-9397-08002B2CF9AE}" pid="8" name="IMF_C0_Source">
    <vt:lpwstr>1;#EASA|f2fd8376-381c-4ede-a9cd-0a84d06f4d45</vt:lpwstr>
  </property>
  <property fmtid="{D5CDD505-2E9C-101B-9397-08002B2CF9AE}" pid="9" name="IMSProcessTaxonomy">
    <vt:lpwstr>195;#Documents and records management|12b15273-32eb-4bfd-a22a-bf49c6fe5b8b</vt:lpwstr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_CopySource">
    <vt:lpwstr>http://imf.easa.local/case/IMS/IMSQdocsdesign/TE.GEN.00410.pptx</vt:lpwstr>
  </property>
  <property fmtid="{D5CDD505-2E9C-101B-9397-08002B2CF9AE}" pid="13" name="MediaServiceImageTags">
    <vt:lpwstr/>
  </property>
</Properties>
</file>