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6" r:id="rId10"/>
    <p:sldId id="264" r:id="rId11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2" autoAdjust="0"/>
    <p:restoredTop sz="94622" autoAdjust="0"/>
  </p:normalViewPr>
  <p:slideViewPr>
    <p:cSldViewPr>
      <p:cViewPr varScale="1">
        <p:scale>
          <a:sx n="26" d="100"/>
          <a:sy n="26" d="100"/>
        </p:scale>
        <p:origin x="85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wBRykbuyI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asa.europa.eu/community/rotorcraft/topi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9144000" cy="10287000"/>
          </a:xfrm>
          <a:custGeom>
            <a:avLst/>
            <a:gdLst/>
            <a:ahLst/>
            <a:cxnLst/>
            <a:rect l="l" t="t" r="r" b="b"/>
            <a:pathLst>
              <a:path w="9144000" h="10287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6831" r="-33411"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9946457" y="5167312"/>
            <a:ext cx="7566894" cy="0"/>
          </a:xfrm>
          <a:prstGeom prst="line">
            <a:avLst/>
          </a:prstGeom>
          <a:ln w="47625" cap="rnd">
            <a:solidFill>
              <a:srgbClr val="FBBC3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4"/>
          <p:cNvSpPr/>
          <p:nvPr/>
        </p:nvSpPr>
        <p:spPr>
          <a:xfrm>
            <a:off x="9255189" y="136516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6721512" y="-360690"/>
            <a:ext cx="1583678" cy="1583678"/>
          </a:xfrm>
          <a:custGeom>
            <a:avLst/>
            <a:gdLst/>
            <a:ahLst/>
            <a:cxnLst/>
            <a:rect l="l" t="t" r="r" b="b"/>
            <a:pathLst>
              <a:path w="1583678" h="1583678">
                <a:moveTo>
                  <a:pt x="0" y="0"/>
                </a:moveTo>
                <a:lnTo>
                  <a:pt x="1583678" y="0"/>
                </a:lnTo>
                <a:lnTo>
                  <a:pt x="1583678" y="1583678"/>
                </a:lnTo>
                <a:lnTo>
                  <a:pt x="0" y="15836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9946457" y="2956072"/>
            <a:ext cx="7444220" cy="1095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en-US" sz="7200" b="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Off-Site Landings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946457" y="6267450"/>
            <a:ext cx="7312843" cy="1800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99"/>
              </a:lnSpc>
            </a:pPr>
            <a:r>
              <a:rPr lang="en-US" sz="5999" dirty="0">
                <a:solidFill>
                  <a:srgbClr val="FBBC39"/>
                </a:solidFill>
                <a:latin typeface="Calibri"/>
                <a:ea typeface="Calibri"/>
                <a:cs typeface="Calibri"/>
                <a:sym typeface="Calibri"/>
              </a:rPr>
              <a:t>And also why is reporting important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F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06584" y="4229100"/>
            <a:ext cx="10274258" cy="1828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400"/>
              </a:lnSpc>
            </a:pPr>
            <a:r>
              <a:rPr lang="en-US" sz="12000" spc="120">
                <a:solidFill>
                  <a:srgbClr val="FBBC39"/>
                </a:solidFill>
                <a:latin typeface="Calibri"/>
                <a:ea typeface="Calibri"/>
                <a:cs typeface="Calibri"/>
                <a:sym typeface="Calibri"/>
              </a:rPr>
              <a:t>Questions?</a:t>
            </a:r>
          </a:p>
        </p:txBody>
      </p:sp>
      <p:sp>
        <p:nvSpPr>
          <p:cNvPr id="3" name="Freeform 3"/>
          <p:cNvSpPr/>
          <p:nvPr/>
        </p:nvSpPr>
        <p:spPr>
          <a:xfrm>
            <a:off x="370445" y="9107177"/>
            <a:ext cx="2582085" cy="892184"/>
          </a:xfrm>
          <a:custGeom>
            <a:avLst/>
            <a:gdLst/>
            <a:ahLst/>
            <a:cxnLst/>
            <a:rect l="l" t="t" r="r" b="b"/>
            <a:pathLst>
              <a:path w="2582085" h="892184">
                <a:moveTo>
                  <a:pt x="0" y="0"/>
                </a:moveTo>
                <a:lnTo>
                  <a:pt x="2582085" y="0"/>
                </a:lnTo>
                <a:lnTo>
                  <a:pt x="2582085" y="892183"/>
                </a:lnTo>
                <a:lnTo>
                  <a:pt x="0" y="89218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825566" y="8417045"/>
            <a:ext cx="2272447" cy="2272447"/>
          </a:xfrm>
          <a:custGeom>
            <a:avLst/>
            <a:gdLst/>
            <a:ahLst/>
            <a:cxnLst/>
            <a:rect l="l" t="t" r="r" b="b"/>
            <a:pathLst>
              <a:path w="2272447" h="2272447">
                <a:moveTo>
                  <a:pt x="0" y="0"/>
                </a:moveTo>
                <a:lnTo>
                  <a:pt x="2272447" y="0"/>
                </a:lnTo>
                <a:lnTo>
                  <a:pt x="2272447" y="2272447"/>
                </a:lnTo>
                <a:lnTo>
                  <a:pt x="0" y="22724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4791172" y="1870952"/>
            <a:ext cx="7624825" cy="4298273"/>
          </a:xfrm>
          <a:custGeom>
            <a:avLst/>
            <a:gdLst/>
            <a:ahLst/>
            <a:cxnLst/>
            <a:rect l="l" t="t" r="r" b="b"/>
            <a:pathLst>
              <a:path w="7624825" h="4298273">
                <a:moveTo>
                  <a:pt x="0" y="0"/>
                </a:moveTo>
                <a:lnTo>
                  <a:pt x="7624825" y="0"/>
                </a:lnTo>
                <a:lnTo>
                  <a:pt x="7624825" y="4298274"/>
                </a:lnTo>
                <a:lnTo>
                  <a:pt x="0" y="42982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107" t="-34456" r="-40748" b="-25170"/>
            </a:stretch>
          </a:blipFill>
        </p:spPr>
      </p:sp>
      <p:sp>
        <p:nvSpPr>
          <p:cNvPr id="10" name="Freeform 10"/>
          <p:cNvSpPr/>
          <p:nvPr/>
        </p:nvSpPr>
        <p:spPr>
          <a:xfrm rot="-496938">
            <a:off x="2278612" y="5452306"/>
            <a:ext cx="6440822" cy="3622962"/>
          </a:xfrm>
          <a:custGeom>
            <a:avLst/>
            <a:gdLst/>
            <a:ahLst/>
            <a:cxnLst/>
            <a:rect l="l" t="t" r="r" b="b"/>
            <a:pathLst>
              <a:path w="6440822" h="3622962">
                <a:moveTo>
                  <a:pt x="0" y="0"/>
                </a:moveTo>
                <a:lnTo>
                  <a:pt x="6440822" y="0"/>
                </a:lnTo>
                <a:lnTo>
                  <a:pt x="6440822" y="3622962"/>
                </a:lnTo>
                <a:lnTo>
                  <a:pt x="0" y="3622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259167">
            <a:off x="648679" y="2602870"/>
            <a:ext cx="5028087" cy="2834438"/>
          </a:xfrm>
          <a:custGeom>
            <a:avLst/>
            <a:gdLst/>
            <a:ahLst/>
            <a:cxnLst/>
            <a:rect l="l" t="t" r="r" b="b"/>
            <a:pathLst>
              <a:path w="5028087" h="2834438">
                <a:moveTo>
                  <a:pt x="0" y="0"/>
                </a:moveTo>
                <a:lnTo>
                  <a:pt x="5028087" y="0"/>
                </a:lnTo>
                <a:lnTo>
                  <a:pt x="5028087" y="2834438"/>
                </a:lnTo>
                <a:lnTo>
                  <a:pt x="0" y="28344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743" t="-27751" r="-780" b="-52344"/>
            </a:stretch>
          </a:blipFill>
        </p:spPr>
      </p:sp>
      <p:sp>
        <p:nvSpPr>
          <p:cNvPr id="12" name="Freeform 12"/>
          <p:cNvSpPr/>
          <p:nvPr/>
        </p:nvSpPr>
        <p:spPr>
          <a:xfrm rot="520938">
            <a:off x="9871981" y="5238123"/>
            <a:ext cx="6468193" cy="3641054"/>
          </a:xfrm>
          <a:custGeom>
            <a:avLst/>
            <a:gdLst/>
            <a:ahLst/>
            <a:cxnLst/>
            <a:rect l="l" t="t" r="r" b="b"/>
            <a:pathLst>
              <a:path w="6468193" h="3641054">
                <a:moveTo>
                  <a:pt x="0" y="0"/>
                </a:moveTo>
                <a:lnTo>
                  <a:pt x="6468193" y="0"/>
                </a:lnTo>
                <a:lnTo>
                  <a:pt x="6468193" y="3641053"/>
                </a:lnTo>
                <a:lnTo>
                  <a:pt x="0" y="36410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3529" t="-93185" r="-86245" b="-36589"/>
            </a:stretch>
          </a:blipFill>
        </p:spPr>
      </p:sp>
      <p:sp>
        <p:nvSpPr>
          <p:cNvPr id="13" name="Freeform 13"/>
          <p:cNvSpPr/>
          <p:nvPr/>
        </p:nvSpPr>
        <p:spPr>
          <a:xfrm rot="-434793">
            <a:off x="11720071" y="2306046"/>
            <a:ext cx="5897141" cy="3284173"/>
          </a:xfrm>
          <a:custGeom>
            <a:avLst/>
            <a:gdLst/>
            <a:ahLst/>
            <a:cxnLst/>
            <a:rect l="l" t="t" r="r" b="b"/>
            <a:pathLst>
              <a:path w="5897141" h="3284173">
                <a:moveTo>
                  <a:pt x="0" y="0"/>
                </a:moveTo>
                <a:lnTo>
                  <a:pt x="5897141" y="0"/>
                </a:lnTo>
                <a:lnTo>
                  <a:pt x="5897141" y="3284172"/>
                </a:lnTo>
                <a:lnTo>
                  <a:pt x="0" y="32841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4267" r="-22941"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079384" y="488208"/>
            <a:ext cx="16129232" cy="96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7200" b="1" spc="-72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First - let me tell you a story....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358399" y="3710794"/>
            <a:ext cx="5164654" cy="516465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463617" y="45143"/>
                  </a:lnTo>
                  <a:lnTo>
                    <a:pt x="531984" y="19891"/>
                  </a:lnTo>
                  <a:lnTo>
                    <a:pt x="572451" y="80505"/>
                  </a:lnTo>
                  <a:lnTo>
                    <a:pt x="645276" y="77616"/>
                  </a:lnTo>
                  <a:lnTo>
                    <a:pt x="665032" y="147768"/>
                  </a:lnTo>
                  <a:lnTo>
                    <a:pt x="735184" y="167524"/>
                  </a:lnTo>
                  <a:lnTo>
                    <a:pt x="732295" y="240349"/>
                  </a:lnTo>
                  <a:lnTo>
                    <a:pt x="792909" y="280816"/>
                  </a:lnTo>
                  <a:lnTo>
                    <a:pt x="767657" y="349183"/>
                  </a:lnTo>
                  <a:lnTo>
                    <a:pt x="812800" y="406400"/>
                  </a:lnTo>
                  <a:lnTo>
                    <a:pt x="767657" y="463617"/>
                  </a:lnTo>
                  <a:lnTo>
                    <a:pt x="792909" y="531984"/>
                  </a:lnTo>
                  <a:lnTo>
                    <a:pt x="732295" y="572451"/>
                  </a:lnTo>
                  <a:lnTo>
                    <a:pt x="735184" y="645276"/>
                  </a:lnTo>
                  <a:lnTo>
                    <a:pt x="665032" y="665032"/>
                  </a:lnTo>
                  <a:lnTo>
                    <a:pt x="645276" y="735184"/>
                  </a:lnTo>
                  <a:lnTo>
                    <a:pt x="572451" y="732295"/>
                  </a:lnTo>
                  <a:lnTo>
                    <a:pt x="531984" y="792909"/>
                  </a:lnTo>
                  <a:lnTo>
                    <a:pt x="463617" y="767657"/>
                  </a:lnTo>
                  <a:lnTo>
                    <a:pt x="406400" y="812800"/>
                  </a:lnTo>
                  <a:lnTo>
                    <a:pt x="349183" y="767657"/>
                  </a:lnTo>
                  <a:lnTo>
                    <a:pt x="280816" y="792909"/>
                  </a:lnTo>
                  <a:lnTo>
                    <a:pt x="240349" y="732295"/>
                  </a:lnTo>
                  <a:lnTo>
                    <a:pt x="167524" y="735184"/>
                  </a:lnTo>
                  <a:lnTo>
                    <a:pt x="147768" y="665032"/>
                  </a:lnTo>
                  <a:lnTo>
                    <a:pt x="77616" y="645276"/>
                  </a:lnTo>
                  <a:lnTo>
                    <a:pt x="80505" y="572451"/>
                  </a:lnTo>
                  <a:lnTo>
                    <a:pt x="19891" y="531984"/>
                  </a:lnTo>
                  <a:lnTo>
                    <a:pt x="45143" y="463617"/>
                  </a:lnTo>
                  <a:lnTo>
                    <a:pt x="0" y="406400"/>
                  </a:lnTo>
                  <a:lnTo>
                    <a:pt x="45143" y="349183"/>
                  </a:lnTo>
                  <a:lnTo>
                    <a:pt x="19891" y="280816"/>
                  </a:lnTo>
                  <a:lnTo>
                    <a:pt x="80505" y="240349"/>
                  </a:lnTo>
                  <a:lnTo>
                    <a:pt x="77616" y="167524"/>
                  </a:lnTo>
                  <a:lnTo>
                    <a:pt x="147768" y="147768"/>
                  </a:lnTo>
                  <a:lnTo>
                    <a:pt x="167524" y="77616"/>
                  </a:lnTo>
                  <a:lnTo>
                    <a:pt x="240349" y="80505"/>
                  </a:lnTo>
                  <a:lnTo>
                    <a:pt x="280816" y="19891"/>
                  </a:lnTo>
                  <a:lnTo>
                    <a:pt x="349183" y="45143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3"/>
              <a:stretch>
                <a:fillRect l="-44895" r="-5057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6561673" y="3706310"/>
            <a:ext cx="5164654" cy="5164654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463617" y="45143"/>
                  </a:lnTo>
                  <a:lnTo>
                    <a:pt x="531984" y="19891"/>
                  </a:lnTo>
                  <a:lnTo>
                    <a:pt x="572451" y="80505"/>
                  </a:lnTo>
                  <a:lnTo>
                    <a:pt x="645276" y="77616"/>
                  </a:lnTo>
                  <a:lnTo>
                    <a:pt x="665032" y="147768"/>
                  </a:lnTo>
                  <a:lnTo>
                    <a:pt x="735184" y="167524"/>
                  </a:lnTo>
                  <a:lnTo>
                    <a:pt x="732295" y="240349"/>
                  </a:lnTo>
                  <a:lnTo>
                    <a:pt x="792909" y="280816"/>
                  </a:lnTo>
                  <a:lnTo>
                    <a:pt x="767657" y="349183"/>
                  </a:lnTo>
                  <a:lnTo>
                    <a:pt x="812800" y="406400"/>
                  </a:lnTo>
                  <a:lnTo>
                    <a:pt x="767657" y="463617"/>
                  </a:lnTo>
                  <a:lnTo>
                    <a:pt x="792909" y="531984"/>
                  </a:lnTo>
                  <a:lnTo>
                    <a:pt x="732295" y="572451"/>
                  </a:lnTo>
                  <a:lnTo>
                    <a:pt x="735184" y="645276"/>
                  </a:lnTo>
                  <a:lnTo>
                    <a:pt x="665032" y="665032"/>
                  </a:lnTo>
                  <a:lnTo>
                    <a:pt x="645276" y="735184"/>
                  </a:lnTo>
                  <a:lnTo>
                    <a:pt x="572451" y="732295"/>
                  </a:lnTo>
                  <a:lnTo>
                    <a:pt x="531984" y="792909"/>
                  </a:lnTo>
                  <a:lnTo>
                    <a:pt x="463617" y="767657"/>
                  </a:lnTo>
                  <a:lnTo>
                    <a:pt x="406400" y="812800"/>
                  </a:lnTo>
                  <a:lnTo>
                    <a:pt x="349183" y="767657"/>
                  </a:lnTo>
                  <a:lnTo>
                    <a:pt x="280816" y="792909"/>
                  </a:lnTo>
                  <a:lnTo>
                    <a:pt x="240349" y="732295"/>
                  </a:lnTo>
                  <a:lnTo>
                    <a:pt x="167524" y="735184"/>
                  </a:lnTo>
                  <a:lnTo>
                    <a:pt x="147768" y="665032"/>
                  </a:lnTo>
                  <a:lnTo>
                    <a:pt x="77616" y="645276"/>
                  </a:lnTo>
                  <a:lnTo>
                    <a:pt x="80505" y="572451"/>
                  </a:lnTo>
                  <a:lnTo>
                    <a:pt x="19891" y="531984"/>
                  </a:lnTo>
                  <a:lnTo>
                    <a:pt x="45143" y="463617"/>
                  </a:lnTo>
                  <a:lnTo>
                    <a:pt x="0" y="406400"/>
                  </a:lnTo>
                  <a:lnTo>
                    <a:pt x="45143" y="349183"/>
                  </a:lnTo>
                  <a:lnTo>
                    <a:pt x="19891" y="280816"/>
                  </a:lnTo>
                  <a:lnTo>
                    <a:pt x="80505" y="240349"/>
                  </a:lnTo>
                  <a:lnTo>
                    <a:pt x="77616" y="167524"/>
                  </a:lnTo>
                  <a:lnTo>
                    <a:pt x="147768" y="147768"/>
                  </a:lnTo>
                  <a:lnTo>
                    <a:pt x="167524" y="77616"/>
                  </a:lnTo>
                  <a:lnTo>
                    <a:pt x="240349" y="80505"/>
                  </a:lnTo>
                  <a:lnTo>
                    <a:pt x="280816" y="19891"/>
                  </a:lnTo>
                  <a:lnTo>
                    <a:pt x="349183" y="45143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4"/>
              <a:stretch>
                <a:fillRect l="-50423" r="-6850"/>
              </a:stretch>
            </a:blipFill>
          </p:spPr>
        </p:sp>
      </p:grpSp>
      <p:grpSp>
        <p:nvGrpSpPr>
          <p:cNvPr id="13" name="Group 13"/>
          <p:cNvGrpSpPr/>
          <p:nvPr/>
        </p:nvGrpSpPr>
        <p:grpSpPr>
          <a:xfrm>
            <a:off x="1010607" y="3706310"/>
            <a:ext cx="5164654" cy="516465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463617" y="45143"/>
                  </a:lnTo>
                  <a:lnTo>
                    <a:pt x="531984" y="19891"/>
                  </a:lnTo>
                  <a:lnTo>
                    <a:pt x="572451" y="80505"/>
                  </a:lnTo>
                  <a:lnTo>
                    <a:pt x="645276" y="77616"/>
                  </a:lnTo>
                  <a:lnTo>
                    <a:pt x="665032" y="147768"/>
                  </a:lnTo>
                  <a:lnTo>
                    <a:pt x="735184" y="167524"/>
                  </a:lnTo>
                  <a:lnTo>
                    <a:pt x="732295" y="240349"/>
                  </a:lnTo>
                  <a:lnTo>
                    <a:pt x="792909" y="280816"/>
                  </a:lnTo>
                  <a:lnTo>
                    <a:pt x="767657" y="349183"/>
                  </a:lnTo>
                  <a:lnTo>
                    <a:pt x="812800" y="406400"/>
                  </a:lnTo>
                  <a:lnTo>
                    <a:pt x="767657" y="463617"/>
                  </a:lnTo>
                  <a:lnTo>
                    <a:pt x="792909" y="531984"/>
                  </a:lnTo>
                  <a:lnTo>
                    <a:pt x="732295" y="572451"/>
                  </a:lnTo>
                  <a:lnTo>
                    <a:pt x="735184" y="645276"/>
                  </a:lnTo>
                  <a:lnTo>
                    <a:pt x="665032" y="665032"/>
                  </a:lnTo>
                  <a:lnTo>
                    <a:pt x="645276" y="735184"/>
                  </a:lnTo>
                  <a:lnTo>
                    <a:pt x="572451" y="732295"/>
                  </a:lnTo>
                  <a:lnTo>
                    <a:pt x="531984" y="792909"/>
                  </a:lnTo>
                  <a:lnTo>
                    <a:pt x="463617" y="767657"/>
                  </a:lnTo>
                  <a:lnTo>
                    <a:pt x="406400" y="812800"/>
                  </a:lnTo>
                  <a:lnTo>
                    <a:pt x="349183" y="767657"/>
                  </a:lnTo>
                  <a:lnTo>
                    <a:pt x="280816" y="792909"/>
                  </a:lnTo>
                  <a:lnTo>
                    <a:pt x="240349" y="732295"/>
                  </a:lnTo>
                  <a:lnTo>
                    <a:pt x="167524" y="735184"/>
                  </a:lnTo>
                  <a:lnTo>
                    <a:pt x="147768" y="665032"/>
                  </a:lnTo>
                  <a:lnTo>
                    <a:pt x="77616" y="645276"/>
                  </a:lnTo>
                  <a:lnTo>
                    <a:pt x="80505" y="572451"/>
                  </a:lnTo>
                  <a:lnTo>
                    <a:pt x="19891" y="531984"/>
                  </a:lnTo>
                  <a:lnTo>
                    <a:pt x="45143" y="463617"/>
                  </a:lnTo>
                  <a:lnTo>
                    <a:pt x="0" y="406400"/>
                  </a:lnTo>
                  <a:lnTo>
                    <a:pt x="45143" y="349183"/>
                  </a:lnTo>
                  <a:lnTo>
                    <a:pt x="19891" y="280816"/>
                  </a:lnTo>
                  <a:lnTo>
                    <a:pt x="80505" y="240349"/>
                  </a:lnTo>
                  <a:lnTo>
                    <a:pt x="77616" y="167524"/>
                  </a:lnTo>
                  <a:lnTo>
                    <a:pt x="147768" y="147768"/>
                  </a:lnTo>
                  <a:lnTo>
                    <a:pt x="167524" y="77616"/>
                  </a:lnTo>
                  <a:lnTo>
                    <a:pt x="240349" y="80505"/>
                  </a:lnTo>
                  <a:lnTo>
                    <a:pt x="280816" y="19891"/>
                  </a:lnTo>
                  <a:lnTo>
                    <a:pt x="349183" y="45143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5"/>
              <a:stretch>
                <a:fillRect l="-34671" r="-15602"/>
              </a:stretch>
            </a:blipFill>
          </p:spPr>
        </p:sp>
      </p:grpSp>
      <p:sp>
        <p:nvSpPr>
          <p:cNvPr id="15" name="Freeform 15"/>
          <p:cNvSpPr/>
          <p:nvPr/>
        </p:nvSpPr>
        <p:spPr>
          <a:xfrm>
            <a:off x="470915" y="2039532"/>
            <a:ext cx="1079384" cy="1079384"/>
          </a:xfrm>
          <a:custGeom>
            <a:avLst/>
            <a:gdLst/>
            <a:ahLst/>
            <a:cxnLst/>
            <a:rect l="l" t="t" r="r" b="b"/>
            <a:pathLst>
              <a:path w="1079384" h="1079384">
                <a:moveTo>
                  <a:pt x="0" y="0"/>
                </a:moveTo>
                <a:lnTo>
                  <a:pt x="1079384" y="0"/>
                </a:lnTo>
                <a:lnTo>
                  <a:pt x="1079384" y="1079384"/>
                </a:lnTo>
                <a:lnTo>
                  <a:pt x="0" y="107938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828775" y="2039532"/>
            <a:ext cx="1079384" cy="1079384"/>
          </a:xfrm>
          <a:custGeom>
            <a:avLst/>
            <a:gdLst/>
            <a:ahLst/>
            <a:cxnLst/>
            <a:rect l="l" t="t" r="r" b="b"/>
            <a:pathLst>
              <a:path w="1079384" h="1079384">
                <a:moveTo>
                  <a:pt x="0" y="0"/>
                </a:moveTo>
                <a:lnTo>
                  <a:pt x="1079384" y="0"/>
                </a:lnTo>
                <a:lnTo>
                  <a:pt x="1079384" y="1079384"/>
                </a:lnTo>
                <a:lnTo>
                  <a:pt x="0" y="10793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1380677" y="2039532"/>
            <a:ext cx="1079384" cy="1079384"/>
          </a:xfrm>
          <a:custGeom>
            <a:avLst/>
            <a:gdLst/>
            <a:ahLst/>
            <a:cxnLst/>
            <a:rect l="l" t="t" r="r" b="b"/>
            <a:pathLst>
              <a:path w="1079384" h="1079384">
                <a:moveTo>
                  <a:pt x="0" y="0"/>
                </a:moveTo>
                <a:lnTo>
                  <a:pt x="1079384" y="0"/>
                </a:lnTo>
                <a:lnTo>
                  <a:pt x="1079384" y="1079384"/>
                </a:lnTo>
                <a:lnTo>
                  <a:pt x="0" y="107938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1079384" y="488208"/>
            <a:ext cx="16129232" cy="96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</a:pPr>
            <a:r>
              <a:rPr lang="en-US" sz="7200" b="1" spc="-72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Why do we do safety reporting?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651533" y="1914379"/>
            <a:ext cx="3882803" cy="1396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00"/>
              </a:lnSpc>
            </a:pPr>
            <a:r>
              <a:rPr lang="en-US" sz="3600" b="1" spc="-36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Because we can’t hide what happened?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202598" y="1914379"/>
            <a:ext cx="3882803" cy="1396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00"/>
              </a:lnSpc>
            </a:pPr>
            <a:r>
              <a:rPr lang="en-US" sz="3600" b="1" spc="-36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Because we need to comply with a rule to keep operating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2755336" y="1914379"/>
            <a:ext cx="4370781" cy="1396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00"/>
              </a:lnSpc>
            </a:pPr>
            <a:r>
              <a:rPr lang="en-US" sz="3600" b="1" spc="-36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Because our industry can grow safely when we learn together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975660" y="2387079"/>
            <a:ext cx="8336680" cy="7294595"/>
            <a:chOff x="0" y="0"/>
            <a:chExt cx="812800" cy="711200"/>
          </a:xfrm>
        </p:grpSpPr>
        <p:sp>
          <p:nvSpPr>
            <p:cNvPr id="10" name="Freeform 10"/>
            <p:cNvSpPr/>
            <p:nvPr/>
          </p:nvSpPr>
          <p:spPr>
            <a:xfrm>
              <a:off x="-33680" y="-8369"/>
              <a:ext cx="854946" cy="719569"/>
            </a:xfrm>
            <a:custGeom>
              <a:avLst/>
              <a:gdLst/>
              <a:ahLst/>
              <a:cxnLst/>
              <a:rect l="l" t="t" r="r" b="b"/>
              <a:pathLst>
                <a:path w="854946" h="719569">
                  <a:moveTo>
                    <a:pt x="65903" y="121927"/>
                  </a:moveTo>
                  <a:cubicBezTo>
                    <a:pt x="0" y="230500"/>
                    <a:pt x="46429" y="336178"/>
                    <a:pt x="104776" y="392266"/>
                  </a:cubicBezTo>
                  <a:lnTo>
                    <a:pt x="445927" y="719569"/>
                  </a:lnTo>
                  <a:lnTo>
                    <a:pt x="779877" y="393436"/>
                  </a:lnTo>
                  <a:cubicBezTo>
                    <a:pt x="834145" y="333099"/>
                    <a:pt x="854946" y="269099"/>
                    <a:pt x="843393" y="197834"/>
                  </a:cubicBezTo>
                  <a:cubicBezTo>
                    <a:pt x="827435" y="99251"/>
                    <a:pt x="746197" y="22767"/>
                    <a:pt x="645842" y="11845"/>
                  </a:cubicBezTo>
                  <a:cubicBezTo>
                    <a:pt x="584292" y="5218"/>
                    <a:pt x="524835" y="22636"/>
                    <a:pt x="478430" y="61198"/>
                  </a:cubicBezTo>
                  <a:cubicBezTo>
                    <a:pt x="465940" y="71573"/>
                    <a:pt x="454776" y="83173"/>
                    <a:pt x="445047" y="95780"/>
                  </a:cubicBezTo>
                  <a:cubicBezTo>
                    <a:pt x="433503" y="81425"/>
                    <a:pt x="419967" y="68294"/>
                    <a:pt x="404657" y="56657"/>
                  </a:cubicBezTo>
                  <a:cubicBezTo>
                    <a:pt x="351294" y="16102"/>
                    <a:pt x="283367" y="0"/>
                    <a:pt x="218120" y="12523"/>
                  </a:cubicBezTo>
                  <a:cubicBezTo>
                    <a:pt x="156323" y="24461"/>
                    <a:pt x="100853" y="64323"/>
                    <a:pt x="65903" y="121927"/>
                  </a:cubicBezTo>
                  <a:close/>
                </a:path>
              </a:pathLst>
            </a:custGeom>
            <a:blipFill>
              <a:blip r:embed="rId3"/>
              <a:stretch>
                <a:fillRect l="-27777" r="-27777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1079384" y="478683"/>
            <a:ext cx="16129232" cy="1657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99"/>
              </a:lnSpc>
            </a:pPr>
            <a:r>
              <a:rPr lang="en-US" sz="6399" b="1" spc="-63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Building a Community to be part of something (Learning, Sharing and Safety Promotion)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999326" y="2466967"/>
            <a:ext cx="16129232" cy="4621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US" sz="7200" b="1" spc="-72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This is why we chose this topic of </a:t>
            </a:r>
          </a:p>
          <a:p>
            <a:pPr algn="ctr">
              <a:lnSpc>
                <a:spcPts val="7200"/>
              </a:lnSpc>
            </a:pPr>
            <a:r>
              <a:rPr lang="en-US" sz="7200" b="1" spc="-72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Off-Site Landings</a:t>
            </a:r>
          </a:p>
          <a:p>
            <a:pPr algn="ctr">
              <a:lnSpc>
                <a:spcPts val="7200"/>
              </a:lnSpc>
            </a:pPr>
            <a:endParaRPr lang="en-US" sz="7200" b="1" spc="-72" dirty="0">
              <a:solidFill>
                <a:srgbClr val="007F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>
              <a:lnSpc>
                <a:spcPts val="7200"/>
              </a:lnSpc>
            </a:pPr>
            <a:r>
              <a:rPr lang="en-US" sz="7200" b="1" spc="-72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Because the reports from the industry told us this a risk that we could manage better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3987802" y="1657251"/>
            <a:ext cx="10312396" cy="7901040"/>
          </a:xfrm>
          <a:custGeom>
            <a:avLst/>
            <a:gdLst/>
            <a:ahLst/>
            <a:cxnLst/>
            <a:rect l="l" t="t" r="r" b="b"/>
            <a:pathLst>
              <a:path w="10312396" h="7901040">
                <a:moveTo>
                  <a:pt x="0" y="0"/>
                </a:moveTo>
                <a:lnTo>
                  <a:pt x="10312396" y="0"/>
                </a:lnTo>
                <a:lnTo>
                  <a:pt x="10312396" y="7901040"/>
                </a:lnTo>
                <a:lnTo>
                  <a:pt x="0" y="7901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702766" y="488208"/>
            <a:ext cx="16882468" cy="84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99"/>
              </a:lnSpc>
            </a:pPr>
            <a:r>
              <a:rPr lang="en-US" sz="6399" b="1" spc="-63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Learning from Accidents - Mindful Decision Making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702766" y="114300"/>
            <a:ext cx="16882468" cy="84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99"/>
              </a:lnSpc>
            </a:pPr>
            <a:r>
              <a:rPr lang="en-GB" sz="6399" b="1" spc="-63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lang="en-US" sz="6399" b="1" spc="-63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ideo 1 of a Series of Four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89729E-9539-FACB-B553-A20BB0C22824}"/>
              </a:ext>
            </a:extLst>
          </p:cNvPr>
          <p:cNvSpPr txBox="1"/>
          <p:nvPr/>
        </p:nvSpPr>
        <p:spPr>
          <a:xfrm>
            <a:off x="2362200" y="9036903"/>
            <a:ext cx="13601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800" u="sng" kern="10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Video Offsite Landing 2024 - Planning and Preparation</a:t>
            </a:r>
            <a:endParaRPr lang="en-US" sz="4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4339346-777E-E0BB-835D-587F09AC1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2200" y="1104900"/>
            <a:ext cx="13984144" cy="775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04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932084"/>
            <a:ext cx="18288000" cy="354916"/>
            <a:chOff x="0" y="0"/>
            <a:chExt cx="4816593" cy="934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93476"/>
            </a:xfrm>
            <a:custGeom>
              <a:avLst/>
              <a:gdLst/>
              <a:ahLst/>
              <a:cxnLst/>
              <a:rect l="l" t="t" r="r" b="b"/>
              <a:pathLst>
                <a:path w="4816592" h="93476">
                  <a:moveTo>
                    <a:pt x="0" y="0"/>
                  </a:moveTo>
                  <a:lnTo>
                    <a:pt x="4816592" y="0"/>
                  </a:lnTo>
                  <a:lnTo>
                    <a:pt x="4816592" y="93476"/>
                  </a:lnTo>
                  <a:lnTo>
                    <a:pt x="0" y="93476"/>
                  </a:lnTo>
                  <a:close/>
                </a:path>
              </a:pathLst>
            </a:custGeom>
            <a:solidFill>
              <a:srgbClr val="FBBC3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9525"/>
              <a:ext cx="4816593" cy="1030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6600" y="9225645"/>
            <a:ext cx="1708013" cy="589265"/>
          </a:xfrm>
          <a:custGeom>
            <a:avLst/>
            <a:gdLst/>
            <a:ahLst/>
            <a:cxnLst/>
            <a:rect l="l" t="t" r="r" b="b"/>
            <a:pathLst>
              <a:path w="1708013" h="589265">
                <a:moveTo>
                  <a:pt x="0" y="0"/>
                </a:moveTo>
                <a:lnTo>
                  <a:pt x="1708014" y="0"/>
                </a:lnTo>
                <a:lnTo>
                  <a:pt x="1708014" y="589265"/>
                </a:lnTo>
                <a:lnTo>
                  <a:pt x="0" y="5892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6577931" y="9124285"/>
            <a:ext cx="4000500" cy="434006"/>
            <a:chOff x="0" y="0"/>
            <a:chExt cx="1053630" cy="11430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53630" cy="114306"/>
            </a:xfrm>
            <a:custGeom>
              <a:avLst/>
              <a:gdLst/>
              <a:ahLst/>
              <a:cxnLst/>
              <a:rect l="l" t="t" r="r" b="b"/>
              <a:pathLst>
                <a:path w="1053630" h="114306">
                  <a:moveTo>
                    <a:pt x="0" y="0"/>
                  </a:moveTo>
                  <a:lnTo>
                    <a:pt x="1053630" y="0"/>
                  </a:lnTo>
                  <a:lnTo>
                    <a:pt x="1053630" y="114306"/>
                  </a:lnTo>
                  <a:lnTo>
                    <a:pt x="0" y="114306"/>
                  </a:lnTo>
                  <a:close/>
                </a:path>
              </a:pathLst>
            </a:custGeom>
            <a:solidFill>
              <a:srgbClr val="177EC3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1053630" cy="12383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78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4791172" y="1870952"/>
            <a:ext cx="7624825" cy="4298273"/>
          </a:xfrm>
          <a:custGeom>
            <a:avLst/>
            <a:gdLst/>
            <a:ahLst/>
            <a:cxnLst/>
            <a:rect l="l" t="t" r="r" b="b"/>
            <a:pathLst>
              <a:path w="7624825" h="4298273">
                <a:moveTo>
                  <a:pt x="0" y="0"/>
                </a:moveTo>
                <a:lnTo>
                  <a:pt x="7624825" y="0"/>
                </a:lnTo>
                <a:lnTo>
                  <a:pt x="7624825" y="4298274"/>
                </a:lnTo>
                <a:lnTo>
                  <a:pt x="0" y="42982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9107" t="-34456" r="-40748" b="-25170"/>
            </a:stretch>
          </a:blipFill>
        </p:spPr>
      </p:sp>
      <p:sp>
        <p:nvSpPr>
          <p:cNvPr id="10" name="Freeform 10"/>
          <p:cNvSpPr/>
          <p:nvPr/>
        </p:nvSpPr>
        <p:spPr>
          <a:xfrm rot="-496938">
            <a:off x="2278612" y="5452306"/>
            <a:ext cx="6440822" cy="3622962"/>
          </a:xfrm>
          <a:custGeom>
            <a:avLst/>
            <a:gdLst/>
            <a:ahLst/>
            <a:cxnLst/>
            <a:rect l="l" t="t" r="r" b="b"/>
            <a:pathLst>
              <a:path w="6440822" h="3622962">
                <a:moveTo>
                  <a:pt x="0" y="0"/>
                </a:moveTo>
                <a:lnTo>
                  <a:pt x="6440822" y="0"/>
                </a:lnTo>
                <a:lnTo>
                  <a:pt x="6440822" y="3622962"/>
                </a:lnTo>
                <a:lnTo>
                  <a:pt x="0" y="3622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259167">
            <a:off x="648679" y="2602870"/>
            <a:ext cx="5028087" cy="2834438"/>
          </a:xfrm>
          <a:custGeom>
            <a:avLst/>
            <a:gdLst/>
            <a:ahLst/>
            <a:cxnLst/>
            <a:rect l="l" t="t" r="r" b="b"/>
            <a:pathLst>
              <a:path w="5028087" h="2834438">
                <a:moveTo>
                  <a:pt x="0" y="0"/>
                </a:moveTo>
                <a:lnTo>
                  <a:pt x="5028087" y="0"/>
                </a:lnTo>
                <a:lnTo>
                  <a:pt x="5028087" y="2834438"/>
                </a:lnTo>
                <a:lnTo>
                  <a:pt x="0" y="28344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743" t="-27751" r="-780" b="-52344"/>
            </a:stretch>
          </a:blipFill>
        </p:spPr>
      </p:sp>
      <p:sp>
        <p:nvSpPr>
          <p:cNvPr id="12" name="Freeform 12"/>
          <p:cNvSpPr/>
          <p:nvPr/>
        </p:nvSpPr>
        <p:spPr>
          <a:xfrm rot="520938">
            <a:off x="9871981" y="5238123"/>
            <a:ext cx="6468193" cy="3641054"/>
          </a:xfrm>
          <a:custGeom>
            <a:avLst/>
            <a:gdLst/>
            <a:ahLst/>
            <a:cxnLst/>
            <a:rect l="l" t="t" r="r" b="b"/>
            <a:pathLst>
              <a:path w="6468193" h="3641054">
                <a:moveTo>
                  <a:pt x="0" y="0"/>
                </a:moveTo>
                <a:lnTo>
                  <a:pt x="6468193" y="0"/>
                </a:lnTo>
                <a:lnTo>
                  <a:pt x="6468193" y="3641053"/>
                </a:lnTo>
                <a:lnTo>
                  <a:pt x="0" y="36410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3529" t="-93185" r="-86245" b="-36589"/>
            </a:stretch>
          </a:blipFill>
        </p:spPr>
      </p:sp>
      <p:sp>
        <p:nvSpPr>
          <p:cNvPr id="13" name="Freeform 13"/>
          <p:cNvSpPr/>
          <p:nvPr/>
        </p:nvSpPr>
        <p:spPr>
          <a:xfrm rot="-434793">
            <a:off x="11720071" y="2306046"/>
            <a:ext cx="5897141" cy="3284173"/>
          </a:xfrm>
          <a:custGeom>
            <a:avLst/>
            <a:gdLst/>
            <a:ahLst/>
            <a:cxnLst/>
            <a:rect l="l" t="t" r="r" b="b"/>
            <a:pathLst>
              <a:path w="5897141" h="3284173">
                <a:moveTo>
                  <a:pt x="0" y="0"/>
                </a:moveTo>
                <a:lnTo>
                  <a:pt x="5897141" y="0"/>
                </a:lnTo>
                <a:lnTo>
                  <a:pt x="5897141" y="3284172"/>
                </a:lnTo>
                <a:lnTo>
                  <a:pt x="0" y="32841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4267" r="-22941"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079384" y="478683"/>
            <a:ext cx="16129232" cy="84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99"/>
              </a:lnSpc>
            </a:pPr>
            <a:r>
              <a:rPr lang="en-US" sz="6399" b="1" spc="-63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In case you were wondering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6860592" y="9191896"/>
            <a:ext cx="535932" cy="36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99"/>
              </a:lnSpc>
            </a:pPr>
            <a:r>
              <a:rPr lang="en-US" sz="2799" b="1" spc="-2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E9C3305C-5DEE-0D6F-CD49-7A45EED48BBB}"/>
              </a:ext>
            </a:extLst>
          </p:cNvPr>
          <p:cNvSpPr txBox="1"/>
          <p:nvPr/>
        </p:nvSpPr>
        <p:spPr>
          <a:xfrm>
            <a:off x="702766" y="488208"/>
            <a:ext cx="16882468" cy="84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399"/>
              </a:lnSpc>
            </a:pPr>
            <a:r>
              <a:rPr lang="en-GB" sz="6399" b="1" spc="-63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6399" b="1" spc="-63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ASA Community Rotorcraft</a:t>
            </a:r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39866EB6-1C58-5352-60A3-86DA796412ED}"/>
              </a:ext>
            </a:extLst>
          </p:cNvPr>
          <p:cNvSpPr txBox="1"/>
          <p:nvPr/>
        </p:nvSpPr>
        <p:spPr>
          <a:xfrm>
            <a:off x="999326" y="2714833"/>
            <a:ext cx="16129232" cy="555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00"/>
              </a:lnSpc>
            </a:pPr>
            <a:r>
              <a:rPr lang="en-GB" sz="6600" b="1" spc="-72" dirty="0">
                <a:solidFill>
                  <a:srgbClr val="007FC2"/>
                </a:solidFill>
                <a:latin typeface="Calibri"/>
                <a:ea typeface="Calibri"/>
                <a:cs typeface="Calibri"/>
                <a:sym typeface="Calibri"/>
              </a:rPr>
              <a:t>The four videos and their accompanying articles are available in:</a:t>
            </a:r>
          </a:p>
          <a:p>
            <a:pPr algn="ctr">
              <a:lnSpc>
                <a:spcPts val="7200"/>
              </a:lnSpc>
            </a:pPr>
            <a:endParaRPr lang="en-GB" sz="6600" b="1" spc="-72" dirty="0">
              <a:solidFill>
                <a:srgbClr val="007F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ts val="7200"/>
              </a:lnSpc>
            </a:pPr>
            <a:r>
              <a:rPr lang="en-US" sz="6600" dirty="0">
                <a:hlinkClick r:id="rId2"/>
              </a:rPr>
              <a:t>Rotorcraft Group Topics | EASA Community</a:t>
            </a:r>
            <a:endParaRPr lang="en-GB" sz="6600" b="1" spc="-72" dirty="0">
              <a:solidFill>
                <a:srgbClr val="007F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ts val="7200"/>
              </a:lnSpc>
            </a:pPr>
            <a:endParaRPr lang="en-GB" sz="7200" b="1" spc="-72" dirty="0">
              <a:solidFill>
                <a:srgbClr val="007FC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lnSpc>
                <a:spcPts val="7200"/>
              </a:lnSpc>
            </a:pPr>
            <a:endParaRPr lang="en-US" sz="7200" b="1" spc="-72" dirty="0">
              <a:solidFill>
                <a:srgbClr val="007FC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205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152</Words>
  <Application>Microsoft Office PowerPoint</Application>
  <PresentationFormat>Custom</PresentationFormat>
  <Paragraphs>28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Reporting a Culture for IAM Hub</dc:title>
  <dc:creator>FRANKLIN John</dc:creator>
  <cp:lastModifiedBy>MASSON Michel</cp:lastModifiedBy>
  <cp:revision>3</cp:revision>
  <dcterms:created xsi:type="dcterms:W3CDTF">2006-08-16T00:00:00Z</dcterms:created>
  <dcterms:modified xsi:type="dcterms:W3CDTF">2024-12-13T10:06:11Z</dcterms:modified>
  <dc:identifier>DAGVsK1o1jQ</dc:identifier>
</cp:coreProperties>
</file>