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75"/>
  </p:notesMasterIdLst>
  <p:sldIdLst>
    <p:sldId id="256" r:id="rId7"/>
    <p:sldId id="288" r:id="rId8"/>
    <p:sldId id="261" r:id="rId9"/>
    <p:sldId id="530"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79" r:id="rId28"/>
    <p:sldId id="281" r:id="rId29"/>
    <p:sldId id="282" r:id="rId30"/>
    <p:sldId id="283" r:id="rId31"/>
    <p:sldId id="284" r:id="rId32"/>
    <p:sldId id="285" r:id="rId33"/>
    <p:sldId id="286" r:id="rId34"/>
    <p:sldId id="287" r:id="rId35"/>
    <p:sldId id="289" r:id="rId36"/>
    <p:sldId id="290" r:id="rId37"/>
    <p:sldId id="291" r:id="rId38"/>
    <p:sldId id="292" r:id="rId39"/>
    <p:sldId id="293" r:id="rId40"/>
    <p:sldId id="294" r:id="rId41"/>
    <p:sldId id="295" r:id="rId42"/>
    <p:sldId id="296" r:id="rId43"/>
    <p:sldId id="297" r:id="rId44"/>
    <p:sldId id="298"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4" r:id="rId208"/>
    <p:sldId id="465" r:id="rId209"/>
    <p:sldId id="466" r:id="rId210"/>
    <p:sldId id="467" r:id="rId211"/>
    <p:sldId id="468" r:id="rId212"/>
    <p:sldId id="469"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482" r:id="rId226"/>
    <p:sldId id="483" r:id="rId227"/>
    <p:sldId id="484"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498"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5" r:id="rId269"/>
    <p:sldId id="526" r:id="rId270"/>
    <p:sldId id="527" r:id="rId271"/>
    <p:sldId id="528" r:id="rId272"/>
    <p:sldId id="529" r:id="rId273"/>
    <p:sldId id="260" r:id="rId274"/>
  </p:sldIdLst>
  <p:sldSz cx="12192000" cy="6858000"/>
  <p:notesSz cx="6797675" cy="9872663"/>
  <p:defaultTextStyle>
    <a:defPPr>
      <a:defRPr lang="en-GB"/>
    </a:defPPr>
    <a:lvl1pPr algn="l" rtl="0" fontAlgn="base">
      <a:spcBef>
        <a:spcPct val="20000"/>
      </a:spcBef>
      <a:spcAft>
        <a:spcPct val="0"/>
      </a:spcAft>
      <a:buSzPct val="60000"/>
      <a:buChar char="•"/>
      <a:defRPr sz="3200" kern="1200">
        <a:solidFill>
          <a:srgbClr val="055685"/>
        </a:solidFill>
        <a:latin typeface="Calibri" pitchFamily="34" charset="0"/>
        <a:ea typeface="+mn-ea"/>
        <a:cs typeface="+mn-cs"/>
      </a:defRPr>
    </a:lvl1pPr>
    <a:lvl2pPr marL="457200" algn="l" rtl="0" fontAlgn="base">
      <a:spcBef>
        <a:spcPct val="20000"/>
      </a:spcBef>
      <a:spcAft>
        <a:spcPct val="0"/>
      </a:spcAft>
      <a:buSzPct val="60000"/>
      <a:buChar char="•"/>
      <a:defRPr sz="3200" kern="1200">
        <a:solidFill>
          <a:srgbClr val="055685"/>
        </a:solidFill>
        <a:latin typeface="Calibri" pitchFamily="34" charset="0"/>
        <a:ea typeface="+mn-ea"/>
        <a:cs typeface="+mn-cs"/>
      </a:defRPr>
    </a:lvl2pPr>
    <a:lvl3pPr marL="914400" algn="l" rtl="0" fontAlgn="base">
      <a:spcBef>
        <a:spcPct val="20000"/>
      </a:spcBef>
      <a:spcAft>
        <a:spcPct val="0"/>
      </a:spcAft>
      <a:buSzPct val="60000"/>
      <a:buChar char="•"/>
      <a:defRPr sz="3200" kern="1200">
        <a:solidFill>
          <a:srgbClr val="055685"/>
        </a:solidFill>
        <a:latin typeface="Calibri" pitchFamily="34" charset="0"/>
        <a:ea typeface="+mn-ea"/>
        <a:cs typeface="+mn-cs"/>
      </a:defRPr>
    </a:lvl3pPr>
    <a:lvl4pPr marL="1371600" algn="l" rtl="0" fontAlgn="base">
      <a:spcBef>
        <a:spcPct val="20000"/>
      </a:spcBef>
      <a:spcAft>
        <a:spcPct val="0"/>
      </a:spcAft>
      <a:buSzPct val="60000"/>
      <a:buChar char="•"/>
      <a:defRPr sz="3200" kern="1200">
        <a:solidFill>
          <a:srgbClr val="055685"/>
        </a:solidFill>
        <a:latin typeface="Calibri" pitchFamily="34" charset="0"/>
        <a:ea typeface="+mn-ea"/>
        <a:cs typeface="+mn-cs"/>
      </a:defRPr>
    </a:lvl4pPr>
    <a:lvl5pPr marL="1828800" algn="l" rtl="0" fontAlgn="base">
      <a:spcBef>
        <a:spcPct val="20000"/>
      </a:spcBef>
      <a:spcAft>
        <a:spcPct val="0"/>
      </a:spcAft>
      <a:buSzPct val="60000"/>
      <a:buChar char="•"/>
      <a:defRPr sz="3200" kern="1200">
        <a:solidFill>
          <a:srgbClr val="055685"/>
        </a:solidFill>
        <a:latin typeface="Calibri" pitchFamily="34" charset="0"/>
        <a:ea typeface="+mn-ea"/>
        <a:cs typeface="+mn-cs"/>
      </a:defRPr>
    </a:lvl5pPr>
    <a:lvl6pPr marL="2286000" algn="l" defTabSz="914400" rtl="0" eaLnBrk="1" latinLnBrk="0" hangingPunct="1">
      <a:defRPr sz="3200" kern="1200">
        <a:solidFill>
          <a:srgbClr val="055685"/>
        </a:solidFill>
        <a:latin typeface="Calibri" pitchFamily="34" charset="0"/>
        <a:ea typeface="+mn-ea"/>
        <a:cs typeface="+mn-cs"/>
      </a:defRPr>
    </a:lvl6pPr>
    <a:lvl7pPr marL="2743200" algn="l" defTabSz="914400" rtl="0" eaLnBrk="1" latinLnBrk="0" hangingPunct="1">
      <a:defRPr sz="3200" kern="1200">
        <a:solidFill>
          <a:srgbClr val="055685"/>
        </a:solidFill>
        <a:latin typeface="Calibri" pitchFamily="34" charset="0"/>
        <a:ea typeface="+mn-ea"/>
        <a:cs typeface="+mn-cs"/>
      </a:defRPr>
    </a:lvl7pPr>
    <a:lvl8pPr marL="3200400" algn="l" defTabSz="914400" rtl="0" eaLnBrk="1" latinLnBrk="0" hangingPunct="1">
      <a:defRPr sz="3200" kern="1200">
        <a:solidFill>
          <a:srgbClr val="055685"/>
        </a:solidFill>
        <a:latin typeface="Calibri" pitchFamily="34" charset="0"/>
        <a:ea typeface="+mn-ea"/>
        <a:cs typeface="+mn-cs"/>
      </a:defRPr>
    </a:lvl8pPr>
    <a:lvl9pPr marL="3657600" algn="l" defTabSz="914400" rtl="0" eaLnBrk="1" latinLnBrk="0" hangingPunct="1">
      <a:defRPr sz="3200" kern="1200">
        <a:solidFill>
          <a:srgbClr val="055685"/>
        </a:solidFill>
        <a:latin typeface="Calibri" pitchFamily="34" charset="0"/>
        <a:ea typeface="+mn-ea"/>
        <a:cs typeface="+mn-cs"/>
      </a:defRPr>
    </a:lvl9pPr>
  </p:defaultTextStyle>
  <p:extLst>
    <p:ext uri="{521415D9-36F7-43E2-AB2F-B90AF26B5E84}">
      <p14:sectionLst xmlns:p14="http://schemas.microsoft.com/office/powerpoint/2010/main">
        <p14:section name="Default Section" id="{626DE37A-4945-4667-9225-A2DAD7AB50EF}">
          <p14:sldIdLst>
            <p14:sldId id="256"/>
            <p14:sldId id="288"/>
            <p14:sldId id="261"/>
            <p14:sldId id="530"/>
            <p14:sldId id="263"/>
            <p14:sldId id="264"/>
            <p14:sldId id="265"/>
            <p14:sldId id="266"/>
            <p14:sldId id="267"/>
            <p14:sldId id="268"/>
            <p14:sldId id="269"/>
            <p14:sldId id="270"/>
            <p14:sldId id="271"/>
            <p14:sldId id="272"/>
            <p14:sldId id="273"/>
            <p14:sldId id="274"/>
            <p14:sldId id="275"/>
            <p14:sldId id="276"/>
            <p14:sldId id="277"/>
            <p14:sldId id="278"/>
            <p14:sldId id="280"/>
            <p14:sldId id="279"/>
            <p14:sldId id="281"/>
            <p14:sldId id="282"/>
            <p14:sldId id="283"/>
            <p14:sldId id="284"/>
            <p14:sldId id="285"/>
            <p14:sldId id="286"/>
            <p14:sldId id="287"/>
          </p14:sldIdLst>
        </p14:section>
        <p14:section name="ANSP (Pan-EU)" id="{D9AFE9F8-6110-464E-86A4-8F0B80181D6C}">
          <p14:sldIdLst>
            <p14:sldId id="289"/>
            <p14:sldId id="290"/>
            <p14:sldId id="291"/>
            <p14:sldId id="292"/>
            <p14:sldId id="293"/>
            <p14:sldId id="294"/>
          </p14:sldIdLst>
        </p14:section>
        <p14:section name="ANSP" id="{E98F8098-01DF-44EE-BF58-6A5B96AA9B62}">
          <p14:sldIdLst>
            <p14:sldId id="295"/>
            <p14:sldId id="296"/>
            <p14:sldId id="297"/>
            <p14:sldId id="298"/>
            <p14:sldId id="300"/>
            <p14:sldId id="301"/>
            <p14:sldId id="302"/>
          </p14:sldIdLst>
        </p14:section>
        <p14:section name="DAH" id="{6E31F5E4-256B-40A5-AEC2-DE2B8B2AD49B}">
          <p14:sldIdLst>
            <p14:sldId id="303"/>
            <p14:sldId id="304"/>
            <p14:sldId id="305"/>
            <p14:sldId id="306"/>
            <p14:sldId id="307"/>
            <p14:sldId id="308"/>
            <p14:sldId id="309"/>
            <p14:sldId id="310"/>
            <p14:sldId id="311"/>
            <p14:sldId id="312"/>
            <p14:sldId id="313"/>
            <p14:sldId id="314"/>
            <p14:sldId id="315"/>
            <p14:sldId id="316"/>
            <p14:sldId id="317"/>
            <p14:sldId id="318"/>
            <p14:sldId id="319"/>
          </p14:sldIdLst>
        </p14:section>
        <p14:section name="POA (Single European)" id="{6251755C-2FE7-40E7-8BC0-63DCFB9504A9}">
          <p14:sldIdLst>
            <p14:sldId id="320"/>
            <p14:sldId id="321"/>
            <p14:sldId id="322"/>
            <p14:sldId id="323"/>
            <p14:sldId id="324"/>
            <p14:sldId id="325"/>
            <p14:sldId id="326"/>
            <p14:sldId id="327"/>
            <p14:sldId id="328"/>
            <p14:sldId id="329"/>
            <p14:sldId id="330"/>
            <p14:sldId id="331"/>
            <p14:sldId id="332"/>
            <p14:sldId id="333"/>
            <p14:sldId id="334"/>
            <p14:sldId id="335"/>
            <p14:sldId id="336"/>
          </p14:sldIdLst>
        </p14:section>
        <p14:section name="POA" id="{A970BDB9-F02F-4FAB-BA84-01A6BE562B4E}">
          <p14:sldIdLst>
            <p14:sldId id="337"/>
            <p14:sldId id="338"/>
            <p14:sldId id="339"/>
            <p14:sldId id="340"/>
            <p14:sldId id="341"/>
            <p14:sldId id="342"/>
            <p14:sldId id="343"/>
            <p14:sldId id="344"/>
            <p14:sldId id="345"/>
            <p14:sldId id="346"/>
            <p14:sldId id="347"/>
            <p14:sldId id="348"/>
            <p14:sldId id="349"/>
          </p14:sldIdLst>
        </p14:section>
        <p14:section name="Part-M" id="{0A7BD323-8370-4B98-8C67-5C7A9990D697}">
          <p14:sldIdLst>
            <p14:sldId id="350"/>
            <p14:sldId id="351"/>
            <p14:sldId id="352"/>
            <p14:sldId id="353"/>
            <p14:sldId id="354"/>
            <p14:sldId id="355"/>
            <p14:sldId id="356"/>
            <p14:sldId id="357"/>
            <p14:sldId id="358"/>
            <p14:sldId id="359"/>
            <p14:sldId id="360"/>
            <p14:sldId id="361"/>
            <p14:sldId id="362"/>
            <p14:sldId id="363"/>
          </p14:sldIdLst>
        </p14:section>
        <p14:section name="Part-145" id="{8E1F6510-6F91-4FE8-A10F-CE2A07FD1E57}">
          <p14:sldIdLst>
            <p14:sldId id="364"/>
            <p14:sldId id="365"/>
            <p14:sldId id="366"/>
            <p14:sldId id="367"/>
            <p14:sldId id="368"/>
            <p14:sldId id="369"/>
            <p14:sldId id="370"/>
            <p14:sldId id="371"/>
            <p14:sldId id="372"/>
            <p14:sldId id="373"/>
            <p14:sldId id="374"/>
            <p14:sldId id="375"/>
            <p14:sldId id="376"/>
            <p14:sldId id="377"/>
            <p14:sldId id="378"/>
          </p14:sldIdLst>
        </p14:section>
        <p14:section name="AOC" id="{FBC3CB80-62F5-4707-9B12-C9A622BD5450}">
          <p14:sldIdLst>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Lst>
        </p14:section>
        <p14:section name="Aerodrome" id="{2DC02C96-DB78-4F0D-96D6-E0D0BFBB7A97}">
          <p14:sldIdLst>
            <p14:sldId id="409"/>
            <p14:sldId id="410"/>
            <p14:sldId id="411"/>
            <p14:sldId id="412"/>
            <p14:sldId id="413"/>
            <p14:sldId id="414"/>
            <p14:sldId id="415"/>
            <p14:sldId id="416"/>
          </p14:sldIdLst>
        </p14:section>
        <p14:section name="ATO" id="{972AAD42-2645-4108-BFDD-1C1C60ABFDBB}">
          <p14:sldIdLst>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Lst>
        </p14:section>
        <p14:section name="DAT provider/ DAT provider (Pan-EU)" id="{DB5F1D70-86E3-4E1E-9605-3957F53625FB}">
          <p14:sldIdLst>
            <p14:sldId id="446"/>
            <p14:sldId id="447"/>
            <p14:sldId id="448"/>
          </p14:sldIdLst>
        </p14:section>
        <p14:section name="SIA" id="{74CFE857-A869-4AC0-AB60-DD4A7C8FC975}">
          <p14:sldIdLst>
            <p14:sldId id="449"/>
            <p14:sldId id="450"/>
          </p14:sldIdLst>
        </p14:section>
        <p14:section name="NAA" id="{49713232-6C5E-4EA8-90ED-269F96A6D4B4}">
          <p14:sldIdLst>
            <p14:sldId id="451"/>
            <p14:sldId id="452"/>
            <p14:sldId id="453"/>
            <p14:sldId id="454"/>
            <p14:sldId id="455"/>
            <p14:sldId id="456"/>
            <p14:sldId id="457"/>
          </p14:sldIdLst>
        </p14:section>
        <p14:section name="EASA" id="{0B96A79F-8D70-41FA-9BFA-DD9259DE8F0A}">
          <p14:sldIdLst>
            <p14:sldId id="458"/>
            <p14:sldId id="459"/>
            <p14:sldId id="460"/>
          </p14:sldIdLst>
        </p14:section>
        <p14:section name="POA (non-EU)" id="{EB8250FB-1398-4348-8F4F-586D5EEEA2D0}">
          <p14:sldIdLst>
            <p14:sldId id="461"/>
            <p14:sldId id="464"/>
            <p14:sldId id="465"/>
            <p14:sldId id="466"/>
            <p14:sldId id="467"/>
            <p14:sldId id="468"/>
            <p14:sldId id="469"/>
            <p14:sldId id="470"/>
            <p14:sldId id="471"/>
            <p14:sldId id="472"/>
            <p14:sldId id="473"/>
          </p14:sldIdLst>
        </p14:section>
        <p14:section name="Part-M (non-EU)" id="{EE166279-ED9E-4780-9F2C-CC6530AF6578}">
          <p14:sldIdLst>
            <p14:sldId id="474"/>
            <p14:sldId id="475"/>
            <p14:sldId id="476"/>
            <p14:sldId id="477"/>
            <p14:sldId id="478"/>
            <p14:sldId id="479"/>
            <p14:sldId id="480"/>
            <p14:sldId id="481"/>
            <p14:sldId id="482"/>
            <p14:sldId id="483"/>
            <p14:sldId id="484"/>
          </p14:sldIdLst>
        </p14:section>
        <p14:section name="Part-145 (non-EU)" id="{0BDE49DE-0DEE-4125-92E7-E0E4DC48E9FA}">
          <p14:sldIdLst>
            <p14:sldId id="485"/>
            <p14:sldId id="486"/>
            <p14:sldId id="487"/>
            <p14:sldId id="488"/>
            <p14:sldId id="489"/>
            <p14:sldId id="490"/>
            <p14:sldId id="491"/>
            <p14:sldId id="492"/>
            <p14:sldId id="493"/>
            <p14:sldId id="494"/>
            <p14:sldId id="495"/>
          </p14:sldIdLst>
        </p14:section>
        <p14:section name="DAH (non-EU, without bilaterlal)" id="{919BD90B-D9E9-4FC3-9BC5-A3DD5A0D2063}">
          <p14:sldIdLst>
            <p14:sldId id="496"/>
            <p14:sldId id="497"/>
            <p14:sldId id="498"/>
            <p14:sldId id="499"/>
            <p14:sldId id="500"/>
            <p14:sldId id="501"/>
            <p14:sldId id="502"/>
            <p14:sldId id="503"/>
            <p14:sldId id="504"/>
            <p14:sldId id="505"/>
            <p14:sldId id="506"/>
            <p14:sldId id="507"/>
            <p14:sldId id="508"/>
            <p14:sldId id="509"/>
          </p14:sldIdLst>
        </p14:section>
        <p14:section name="AOC with EASA TCO authorisation" id="{B219D024-E153-4B98-A57B-D61867283C3D}">
          <p14:sldIdLst>
            <p14:sldId id="510"/>
          </p14:sldIdLst>
        </p14:section>
        <p14:section name="Foreign ATO" id="{235D79F0-4AB1-4AA4-B07D-172A02CFD452}">
          <p14:sldIdLst>
            <p14:sldId id="511"/>
            <p14:sldId id="512"/>
            <p14:sldId id="513"/>
            <p14:sldId id="514"/>
            <p14:sldId id="515"/>
            <p14:sldId id="516"/>
            <p14:sldId id="517"/>
            <p14:sldId id="518"/>
            <p14:sldId id="519"/>
            <p14:sldId id="520"/>
            <p14:sldId id="521"/>
            <p14:sldId id="522"/>
            <p14:sldId id="523"/>
            <p14:sldId id="524"/>
            <p14:sldId id="525"/>
            <p14:sldId id="526"/>
          </p14:sldIdLst>
        </p14:section>
        <p14:section name="ANSP (non-EU)" id="{6E155A6D-F69A-47A7-BCBB-323AF26CB041}">
          <p14:sldIdLst>
            <p14:sldId id="527"/>
            <p14:sldId id="528"/>
          </p14:sldIdLst>
        </p14:section>
        <p14:section name="DAT provider (non-EU)" id="{6ED18415-A4D5-4705-A7C6-DE39F1642E7A}">
          <p14:sldIdLst>
            <p14:sldId id="529"/>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ADFF"/>
    <a:srgbClr val="BDDEFF"/>
    <a:srgbClr val="6DB6FF"/>
    <a:srgbClr val="055685"/>
    <a:srgbClr val="29292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95" autoAdjust="0"/>
  </p:normalViewPr>
  <p:slideViewPr>
    <p:cSldViewPr>
      <p:cViewPr varScale="1">
        <p:scale>
          <a:sx n="96" d="100"/>
          <a:sy n="96" d="100"/>
        </p:scale>
        <p:origin x="78" y="6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0" d="100"/>
          <a:sy n="100" d="100"/>
        </p:scale>
        <p:origin x="-2022"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205" Type="http://schemas.openxmlformats.org/officeDocument/2006/relationships/slide" Target="slides/slide199.xml"/><Relationship Id="rId226" Type="http://schemas.openxmlformats.org/officeDocument/2006/relationships/slide" Target="slides/slide220.xml"/><Relationship Id="rId247" Type="http://schemas.openxmlformats.org/officeDocument/2006/relationships/slide" Target="slides/slide241.xml"/><Relationship Id="rId107" Type="http://schemas.openxmlformats.org/officeDocument/2006/relationships/slide" Target="slides/slide101.xml"/><Relationship Id="rId268" Type="http://schemas.openxmlformats.org/officeDocument/2006/relationships/slide" Target="slides/slide262.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customXml" Target="../customXml/item5.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16" Type="http://schemas.openxmlformats.org/officeDocument/2006/relationships/slide" Target="slides/slide210.xml"/><Relationship Id="rId237" Type="http://schemas.openxmlformats.org/officeDocument/2006/relationships/slide" Target="slides/slide231.xml"/><Relationship Id="rId258" Type="http://schemas.openxmlformats.org/officeDocument/2006/relationships/slide" Target="slides/slide252.xml"/><Relationship Id="rId279" Type="http://schemas.openxmlformats.org/officeDocument/2006/relationships/tableStyles" Target="tableStyles.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slide" Target="slides/slide186.xml"/><Relationship Id="rId206" Type="http://schemas.openxmlformats.org/officeDocument/2006/relationships/slide" Target="slides/slide200.xml"/><Relationship Id="rId227" Type="http://schemas.openxmlformats.org/officeDocument/2006/relationships/slide" Target="slides/slide221.xml"/><Relationship Id="rId248" Type="http://schemas.openxmlformats.org/officeDocument/2006/relationships/slide" Target="slides/slide242.xml"/><Relationship Id="rId269" Type="http://schemas.openxmlformats.org/officeDocument/2006/relationships/slide" Target="slides/slide263.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217" Type="http://schemas.openxmlformats.org/officeDocument/2006/relationships/slide" Target="slides/slide211.xml"/><Relationship Id="rId6" Type="http://schemas.openxmlformats.org/officeDocument/2006/relationships/slideMaster" Target="slideMasters/slideMaster1.xml"/><Relationship Id="rId238" Type="http://schemas.openxmlformats.org/officeDocument/2006/relationships/slide" Target="slides/slide232.xml"/><Relationship Id="rId259" Type="http://schemas.openxmlformats.org/officeDocument/2006/relationships/slide" Target="slides/slide253.xml"/><Relationship Id="rId23" Type="http://schemas.openxmlformats.org/officeDocument/2006/relationships/slide" Target="slides/slide17.xml"/><Relationship Id="rId119" Type="http://schemas.openxmlformats.org/officeDocument/2006/relationships/slide" Target="slides/slide113.xml"/><Relationship Id="rId270" Type="http://schemas.openxmlformats.org/officeDocument/2006/relationships/slide" Target="slides/slide264.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slide" Target="slides/slide187.xml"/><Relationship Id="rId202" Type="http://schemas.openxmlformats.org/officeDocument/2006/relationships/slide" Target="slides/slide196.xml"/><Relationship Id="rId207" Type="http://schemas.openxmlformats.org/officeDocument/2006/relationships/slide" Target="slides/slide201.xml"/><Relationship Id="rId223" Type="http://schemas.openxmlformats.org/officeDocument/2006/relationships/slide" Target="slides/slide217.xml"/><Relationship Id="rId228" Type="http://schemas.openxmlformats.org/officeDocument/2006/relationships/slide" Target="slides/slide222.xml"/><Relationship Id="rId244" Type="http://schemas.openxmlformats.org/officeDocument/2006/relationships/slide" Target="slides/slide238.xml"/><Relationship Id="rId249" Type="http://schemas.openxmlformats.org/officeDocument/2006/relationships/slide" Target="slides/slide24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260" Type="http://schemas.openxmlformats.org/officeDocument/2006/relationships/slide" Target="slides/slide254.xml"/><Relationship Id="rId265" Type="http://schemas.openxmlformats.org/officeDocument/2006/relationships/slide" Target="slides/slide259.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13" Type="http://schemas.openxmlformats.org/officeDocument/2006/relationships/slide" Target="slides/slide207.xml"/><Relationship Id="rId218" Type="http://schemas.openxmlformats.org/officeDocument/2006/relationships/slide" Target="slides/slide212.xml"/><Relationship Id="rId234" Type="http://schemas.openxmlformats.org/officeDocument/2006/relationships/slide" Target="slides/slide228.xml"/><Relationship Id="rId239" Type="http://schemas.openxmlformats.org/officeDocument/2006/relationships/slide" Target="slides/slide233.xml"/><Relationship Id="rId2" Type="http://schemas.openxmlformats.org/officeDocument/2006/relationships/customXml" Target="../customXml/item2.xml"/><Relationship Id="rId29" Type="http://schemas.openxmlformats.org/officeDocument/2006/relationships/slide" Target="slides/slide23.xml"/><Relationship Id="rId250" Type="http://schemas.openxmlformats.org/officeDocument/2006/relationships/slide" Target="slides/slide244.xml"/><Relationship Id="rId255" Type="http://schemas.openxmlformats.org/officeDocument/2006/relationships/slide" Target="slides/slide249.xml"/><Relationship Id="rId271" Type="http://schemas.openxmlformats.org/officeDocument/2006/relationships/slide" Target="slides/slide265.xml"/><Relationship Id="rId276" Type="http://schemas.openxmlformats.org/officeDocument/2006/relationships/presProps" Target="presProps.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199" Type="http://schemas.openxmlformats.org/officeDocument/2006/relationships/slide" Target="slides/slide193.xml"/><Relationship Id="rId203" Type="http://schemas.openxmlformats.org/officeDocument/2006/relationships/slide" Target="slides/slide197.xml"/><Relationship Id="rId208" Type="http://schemas.openxmlformats.org/officeDocument/2006/relationships/slide" Target="slides/slide202.xml"/><Relationship Id="rId229" Type="http://schemas.openxmlformats.org/officeDocument/2006/relationships/slide" Target="slides/slide223.xml"/><Relationship Id="rId19" Type="http://schemas.openxmlformats.org/officeDocument/2006/relationships/slide" Target="slides/slide13.xml"/><Relationship Id="rId224" Type="http://schemas.openxmlformats.org/officeDocument/2006/relationships/slide" Target="slides/slide218.xml"/><Relationship Id="rId240" Type="http://schemas.openxmlformats.org/officeDocument/2006/relationships/slide" Target="slides/slide234.xml"/><Relationship Id="rId245" Type="http://schemas.openxmlformats.org/officeDocument/2006/relationships/slide" Target="slides/slide239.xml"/><Relationship Id="rId261" Type="http://schemas.openxmlformats.org/officeDocument/2006/relationships/slide" Target="slides/slide255.xml"/><Relationship Id="rId266" Type="http://schemas.openxmlformats.org/officeDocument/2006/relationships/slide" Target="slides/slide260.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219" Type="http://schemas.openxmlformats.org/officeDocument/2006/relationships/slide" Target="slides/slide213.xml"/><Relationship Id="rId3" Type="http://schemas.openxmlformats.org/officeDocument/2006/relationships/customXml" Target="../customXml/item3.xml"/><Relationship Id="rId214" Type="http://schemas.openxmlformats.org/officeDocument/2006/relationships/slide" Target="slides/slide208.xml"/><Relationship Id="rId230" Type="http://schemas.openxmlformats.org/officeDocument/2006/relationships/slide" Target="slides/slide224.xml"/><Relationship Id="rId235" Type="http://schemas.openxmlformats.org/officeDocument/2006/relationships/slide" Target="slides/slide229.xml"/><Relationship Id="rId251" Type="http://schemas.openxmlformats.org/officeDocument/2006/relationships/slide" Target="slides/slide245.xml"/><Relationship Id="rId256" Type="http://schemas.openxmlformats.org/officeDocument/2006/relationships/slide" Target="slides/slide250.xml"/><Relationship Id="rId277" Type="http://schemas.openxmlformats.org/officeDocument/2006/relationships/viewProps" Target="viewProps.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72" Type="http://schemas.openxmlformats.org/officeDocument/2006/relationships/slide" Target="slides/slide266.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slide" Target="slides/slide189.xml"/><Relationship Id="rId209" Type="http://schemas.openxmlformats.org/officeDocument/2006/relationships/slide" Target="slides/slide203.xml"/><Relationship Id="rId190" Type="http://schemas.openxmlformats.org/officeDocument/2006/relationships/slide" Target="slides/slide184.xml"/><Relationship Id="rId204" Type="http://schemas.openxmlformats.org/officeDocument/2006/relationships/slide" Target="slides/slide198.xml"/><Relationship Id="rId220" Type="http://schemas.openxmlformats.org/officeDocument/2006/relationships/slide" Target="slides/slide214.xml"/><Relationship Id="rId225" Type="http://schemas.openxmlformats.org/officeDocument/2006/relationships/slide" Target="slides/slide219.xml"/><Relationship Id="rId241" Type="http://schemas.openxmlformats.org/officeDocument/2006/relationships/slide" Target="slides/slide235.xml"/><Relationship Id="rId246" Type="http://schemas.openxmlformats.org/officeDocument/2006/relationships/slide" Target="slides/slide240.xml"/><Relationship Id="rId267" Type="http://schemas.openxmlformats.org/officeDocument/2006/relationships/slide" Target="slides/slide261.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262" Type="http://schemas.openxmlformats.org/officeDocument/2006/relationships/slide" Target="slides/slide256.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customXml" Target="../customXml/item4.xml"/><Relationship Id="rId9" Type="http://schemas.openxmlformats.org/officeDocument/2006/relationships/slide" Target="slides/slide3.xml"/><Relationship Id="rId180" Type="http://schemas.openxmlformats.org/officeDocument/2006/relationships/slide" Target="slides/slide174.xml"/><Relationship Id="rId210" Type="http://schemas.openxmlformats.org/officeDocument/2006/relationships/slide" Target="slides/slide204.xml"/><Relationship Id="rId215" Type="http://schemas.openxmlformats.org/officeDocument/2006/relationships/slide" Target="slides/slide209.xml"/><Relationship Id="rId236" Type="http://schemas.openxmlformats.org/officeDocument/2006/relationships/slide" Target="slides/slide230.xml"/><Relationship Id="rId257" Type="http://schemas.openxmlformats.org/officeDocument/2006/relationships/slide" Target="slides/slide251.xml"/><Relationship Id="rId278" Type="http://schemas.openxmlformats.org/officeDocument/2006/relationships/theme" Target="theme/theme1.xml"/><Relationship Id="rId26" Type="http://schemas.openxmlformats.org/officeDocument/2006/relationships/slide" Target="slides/slide20.xml"/><Relationship Id="rId231" Type="http://schemas.openxmlformats.org/officeDocument/2006/relationships/slide" Target="slides/slide225.xml"/><Relationship Id="rId252" Type="http://schemas.openxmlformats.org/officeDocument/2006/relationships/slide" Target="slides/slide246.xml"/><Relationship Id="rId273" Type="http://schemas.openxmlformats.org/officeDocument/2006/relationships/slide" Target="slides/slide267.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openxmlformats.org/officeDocument/2006/relationships/slide" Target="slides/slide215.xml"/><Relationship Id="rId242" Type="http://schemas.openxmlformats.org/officeDocument/2006/relationships/slide" Target="slides/slide236.xml"/><Relationship Id="rId263" Type="http://schemas.openxmlformats.org/officeDocument/2006/relationships/slide" Target="slides/slide257.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11" Type="http://schemas.openxmlformats.org/officeDocument/2006/relationships/slide" Target="slides/slide205.xml"/><Relationship Id="rId232" Type="http://schemas.openxmlformats.org/officeDocument/2006/relationships/slide" Target="slides/slide226.xml"/><Relationship Id="rId253" Type="http://schemas.openxmlformats.org/officeDocument/2006/relationships/slide" Target="slides/slide247.xml"/><Relationship Id="rId274" Type="http://schemas.openxmlformats.org/officeDocument/2006/relationships/slide" Target="slides/slide268.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201" Type="http://schemas.openxmlformats.org/officeDocument/2006/relationships/slide" Target="slides/slide195.xml"/><Relationship Id="rId222" Type="http://schemas.openxmlformats.org/officeDocument/2006/relationships/slide" Target="slides/slide216.xml"/><Relationship Id="rId243" Type="http://schemas.openxmlformats.org/officeDocument/2006/relationships/slide" Target="slides/slide237.xml"/><Relationship Id="rId264" Type="http://schemas.openxmlformats.org/officeDocument/2006/relationships/slide" Target="slides/slide258.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customXml" Target="../customXml/item1.xml"/><Relationship Id="rId212" Type="http://schemas.openxmlformats.org/officeDocument/2006/relationships/slide" Target="slides/slide206.xml"/><Relationship Id="rId233" Type="http://schemas.openxmlformats.org/officeDocument/2006/relationships/slide" Target="slides/slide227.xml"/><Relationship Id="rId254" Type="http://schemas.openxmlformats.org/officeDocument/2006/relationships/slide" Target="slides/slide248.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275" Type="http://schemas.openxmlformats.org/officeDocument/2006/relationships/notesMaster" Target="notesMasters/notesMaster1.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solidFill>
                  <a:schemeClr val="tx1"/>
                </a:solidFill>
                <a:latin typeface="Arial" charset="0"/>
              </a:defRPr>
            </a:lvl1pPr>
          </a:lstStyle>
          <a:p>
            <a:pPr>
              <a:defRPr/>
            </a:pPr>
            <a:endParaRPr lang="en-GB" altLang="en-US"/>
          </a:p>
        </p:txBody>
      </p:sp>
      <p:sp>
        <p:nvSpPr>
          <p:cNvPr id="9219" name="Rectangle 3"/>
          <p:cNvSpPr>
            <a:spLocks noGrp="1" noChangeArrowheads="1"/>
          </p:cNvSpPr>
          <p:nvPr>
            <p:ph type="dt" idx="1"/>
          </p:nvPr>
        </p:nvSpPr>
        <p:spPr bwMode="auto">
          <a:xfrm>
            <a:off x="3850443"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solidFill>
                  <a:schemeClr val="tx1"/>
                </a:solidFill>
                <a:latin typeface="Arial" charset="0"/>
              </a:defRPr>
            </a:lvl1pPr>
          </a:lstStyle>
          <a:p>
            <a:pPr>
              <a:defRPr/>
            </a:pPr>
            <a:endParaRPr lang="en-GB" altLang="en-US"/>
          </a:p>
        </p:txBody>
      </p:sp>
      <p:sp>
        <p:nvSpPr>
          <p:cNvPr id="7172" name="Rectangle 4"/>
          <p:cNvSpPr>
            <a:spLocks noGrp="1" noRot="1" noChangeAspect="1" noChangeArrowheads="1" noTextEdit="1"/>
          </p:cNvSpPr>
          <p:nvPr>
            <p:ph type="sldImg" idx="2"/>
          </p:nvPr>
        </p:nvSpPr>
        <p:spPr bwMode="auto">
          <a:xfrm>
            <a:off x="107950" y="739775"/>
            <a:ext cx="658177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768" y="4689515"/>
            <a:ext cx="543814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9222" name="Rectangle 6"/>
          <p:cNvSpPr>
            <a:spLocks noGrp="1" noChangeArrowheads="1"/>
          </p:cNvSpPr>
          <p:nvPr>
            <p:ph type="ftr" sz="quarter" idx="4"/>
          </p:nvPr>
        </p:nvSpPr>
        <p:spPr bwMode="auto">
          <a:xfrm>
            <a:off x="0"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solidFill>
                  <a:schemeClr val="tx1"/>
                </a:solidFill>
                <a:latin typeface="Arial" charset="0"/>
              </a:defRPr>
            </a:lvl1pPr>
          </a:lstStyle>
          <a:p>
            <a:pPr>
              <a:defRPr/>
            </a:pPr>
            <a:endParaRPr lang="en-GB" altLang="en-US"/>
          </a:p>
        </p:txBody>
      </p:sp>
      <p:sp>
        <p:nvSpPr>
          <p:cNvPr id="9223" name="Rectangle 7"/>
          <p:cNvSpPr>
            <a:spLocks noGrp="1" noChangeArrowheads="1"/>
          </p:cNvSpPr>
          <p:nvPr>
            <p:ph type="sldNum" sz="quarter" idx="5"/>
          </p:nvPr>
        </p:nvSpPr>
        <p:spPr bwMode="auto">
          <a:xfrm>
            <a:off x="3850443"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solidFill>
                  <a:schemeClr val="tx1"/>
                </a:solidFill>
                <a:latin typeface="Arial" charset="0"/>
              </a:defRPr>
            </a:lvl1pPr>
          </a:lstStyle>
          <a:p>
            <a:pPr>
              <a:defRPr/>
            </a:pPr>
            <a:fld id="{145A795D-4BD3-4DFE-93AE-7C1CC64FD045}" type="slidenum">
              <a:rPr lang="en-GB" altLang="en-US"/>
              <a:pPr>
                <a:defRPr/>
              </a:pPr>
              <a:t>‹#›</a:t>
            </a:fld>
            <a:endParaRPr lang="en-GB" altLang="en-US"/>
          </a:p>
        </p:txBody>
      </p:sp>
    </p:spTree>
    <p:extLst>
      <p:ext uri="{BB962C8B-B14F-4D97-AF65-F5344CB8AC3E}">
        <p14:creationId xmlns:p14="http://schemas.microsoft.com/office/powerpoint/2010/main" val="707583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a:t>
            </a:fld>
            <a:endParaRPr lang="en-GB" altLang="en-US"/>
          </a:p>
        </p:txBody>
      </p:sp>
    </p:spTree>
    <p:extLst>
      <p:ext uri="{BB962C8B-B14F-4D97-AF65-F5344CB8AC3E}">
        <p14:creationId xmlns:p14="http://schemas.microsoft.com/office/powerpoint/2010/main" val="132697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38</a:t>
            </a:fld>
            <a:endParaRPr lang="en-GB" altLang="en-US"/>
          </a:p>
        </p:txBody>
      </p:sp>
    </p:spTree>
    <p:extLst>
      <p:ext uri="{BB962C8B-B14F-4D97-AF65-F5344CB8AC3E}">
        <p14:creationId xmlns:p14="http://schemas.microsoft.com/office/powerpoint/2010/main" val="31722011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128</a:t>
            </a:fld>
            <a:endParaRPr lang="en-GB" altLang="en-US"/>
          </a:p>
        </p:txBody>
      </p:sp>
    </p:spTree>
    <p:extLst>
      <p:ext uri="{BB962C8B-B14F-4D97-AF65-F5344CB8AC3E}">
        <p14:creationId xmlns:p14="http://schemas.microsoft.com/office/powerpoint/2010/main" val="31988883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129</a:t>
            </a:fld>
            <a:endParaRPr lang="en-GB" altLang="en-US"/>
          </a:p>
        </p:txBody>
      </p:sp>
    </p:spTree>
    <p:extLst>
      <p:ext uri="{BB962C8B-B14F-4D97-AF65-F5344CB8AC3E}">
        <p14:creationId xmlns:p14="http://schemas.microsoft.com/office/powerpoint/2010/main" val="13381783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130</a:t>
            </a:fld>
            <a:endParaRPr lang="en-GB" altLang="en-US"/>
          </a:p>
        </p:txBody>
      </p:sp>
    </p:spTree>
    <p:extLst>
      <p:ext uri="{BB962C8B-B14F-4D97-AF65-F5344CB8AC3E}">
        <p14:creationId xmlns:p14="http://schemas.microsoft.com/office/powerpoint/2010/main" val="24647807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131</a:t>
            </a:fld>
            <a:endParaRPr lang="en-GB" altLang="en-US"/>
          </a:p>
        </p:txBody>
      </p:sp>
    </p:spTree>
    <p:extLst>
      <p:ext uri="{BB962C8B-B14F-4D97-AF65-F5344CB8AC3E}">
        <p14:creationId xmlns:p14="http://schemas.microsoft.com/office/powerpoint/2010/main" val="32583677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132</a:t>
            </a:fld>
            <a:endParaRPr lang="en-GB" altLang="en-US"/>
          </a:p>
        </p:txBody>
      </p:sp>
    </p:spTree>
    <p:extLst>
      <p:ext uri="{BB962C8B-B14F-4D97-AF65-F5344CB8AC3E}">
        <p14:creationId xmlns:p14="http://schemas.microsoft.com/office/powerpoint/2010/main" val="30187170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133</a:t>
            </a:fld>
            <a:endParaRPr lang="en-GB" altLang="en-US"/>
          </a:p>
        </p:txBody>
      </p:sp>
    </p:spTree>
    <p:extLst>
      <p:ext uri="{BB962C8B-B14F-4D97-AF65-F5344CB8AC3E}">
        <p14:creationId xmlns:p14="http://schemas.microsoft.com/office/powerpoint/2010/main" val="41866396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134</a:t>
            </a:fld>
            <a:endParaRPr lang="en-GB" altLang="en-US"/>
          </a:p>
        </p:txBody>
      </p:sp>
    </p:spTree>
    <p:extLst>
      <p:ext uri="{BB962C8B-B14F-4D97-AF65-F5344CB8AC3E}">
        <p14:creationId xmlns:p14="http://schemas.microsoft.com/office/powerpoint/2010/main" val="261489245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135</a:t>
            </a:fld>
            <a:endParaRPr lang="en-GB" altLang="en-US"/>
          </a:p>
        </p:txBody>
      </p:sp>
    </p:spTree>
    <p:extLst>
      <p:ext uri="{BB962C8B-B14F-4D97-AF65-F5344CB8AC3E}">
        <p14:creationId xmlns:p14="http://schemas.microsoft.com/office/powerpoint/2010/main" val="42151545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136</a:t>
            </a:fld>
            <a:endParaRPr lang="en-GB" altLang="en-US"/>
          </a:p>
        </p:txBody>
      </p:sp>
    </p:spTree>
    <p:extLst>
      <p:ext uri="{BB962C8B-B14F-4D97-AF65-F5344CB8AC3E}">
        <p14:creationId xmlns:p14="http://schemas.microsoft.com/office/powerpoint/2010/main" val="254541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137</a:t>
            </a:fld>
            <a:endParaRPr lang="en-GB" altLang="en-US"/>
          </a:p>
        </p:txBody>
      </p:sp>
    </p:spTree>
    <p:extLst>
      <p:ext uri="{BB962C8B-B14F-4D97-AF65-F5344CB8AC3E}">
        <p14:creationId xmlns:p14="http://schemas.microsoft.com/office/powerpoint/2010/main" val="208689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39</a:t>
            </a:fld>
            <a:endParaRPr lang="en-GB" altLang="en-US"/>
          </a:p>
        </p:txBody>
      </p:sp>
    </p:spTree>
    <p:extLst>
      <p:ext uri="{BB962C8B-B14F-4D97-AF65-F5344CB8AC3E}">
        <p14:creationId xmlns:p14="http://schemas.microsoft.com/office/powerpoint/2010/main" val="30401329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138</a:t>
            </a:fld>
            <a:endParaRPr lang="en-GB" altLang="en-US"/>
          </a:p>
        </p:txBody>
      </p:sp>
    </p:spTree>
    <p:extLst>
      <p:ext uri="{BB962C8B-B14F-4D97-AF65-F5344CB8AC3E}">
        <p14:creationId xmlns:p14="http://schemas.microsoft.com/office/powerpoint/2010/main" val="43546454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139</a:t>
            </a:fld>
            <a:endParaRPr lang="en-GB" altLang="en-US"/>
          </a:p>
        </p:txBody>
      </p:sp>
    </p:spTree>
    <p:extLst>
      <p:ext uri="{BB962C8B-B14F-4D97-AF65-F5344CB8AC3E}">
        <p14:creationId xmlns:p14="http://schemas.microsoft.com/office/powerpoint/2010/main" val="133532395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140</a:t>
            </a:fld>
            <a:endParaRPr lang="en-GB" altLang="en-US"/>
          </a:p>
        </p:txBody>
      </p:sp>
    </p:spTree>
    <p:extLst>
      <p:ext uri="{BB962C8B-B14F-4D97-AF65-F5344CB8AC3E}">
        <p14:creationId xmlns:p14="http://schemas.microsoft.com/office/powerpoint/2010/main" val="362365886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141</a:t>
            </a:fld>
            <a:endParaRPr lang="en-GB" altLang="en-US"/>
          </a:p>
        </p:txBody>
      </p:sp>
    </p:spTree>
    <p:extLst>
      <p:ext uri="{BB962C8B-B14F-4D97-AF65-F5344CB8AC3E}">
        <p14:creationId xmlns:p14="http://schemas.microsoft.com/office/powerpoint/2010/main" val="20660300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142</a:t>
            </a:fld>
            <a:endParaRPr lang="en-GB" altLang="en-US"/>
          </a:p>
        </p:txBody>
      </p:sp>
    </p:spTree>
    <p:extLst>
      <p:ext uri="{BB962C8B-B14F-4D97-AF65-F5344CB8AC3E}">
        <p14:creationId xmlns:p14="http://schemas.microsoft.com/office/powerpoint/2010/main" val="134931401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143</a:t>
            </a:fld>
            <a:endParaRPr lang="en-GB" altLang="en-US"/>
          </a:p>
        </p:txBody>
      </p:sp>
    </p:spTree>
    <p:extLst>
      <p:ext uri="{BB962C8B-B14F-4D97-AF65-F5344CB8AC3E}">
        <p14:creationId xmlns:p14="http://schemas.microsoft.com/office/powerpoint/2010/main" val="167437509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144</a:t>
            </a:fld>
            <a:endParaRPr lang="en-GB" altLang="en-US"/>
          </a:p>
        </p:txBody>
      </p:sp>
    </p:spTree>
    <p:extLst>
      <p:ext uri="{BB962C8B-B14F-4D97-AF65-F5344CB8AC3E}">
        <p14:creationId xmlns:p14="http://schemas.microsoft.com/office/powerpoint/2010/main" val="63218057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145</a:t>
            </a:fld>
            <a:endParaRPr lang="en-GB" altLang="en-US"/>
          </a:p>
        </p:txBody>
      </p:sp>
    </p:spTree>
    <p:extLst>
      <p:ext uri="{BB962C8B-B14F-4D97-AF65-F5344CB8AC3E}">
        <p14:creationId xmlns:p14="http://schemas.microsoft.com/office/powerpoint/2010/main" val="331724949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146</a:t>
            </a:fld>
            <a:endParaRPr lang="en-GB" altLang="en-US"/>
          </a:p>
        </p:txBody>
      </p:sp>
    </p:spTree>
    <p:extLst>
      <p:ext uri="{BB962C8B-B14F-4D97-AF65-F5344CB8AC3E}">
        <p14:creationId xmlns:p14="http://schemas.microsoft.com/office/powerpoint/2010/main" val="341214339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147</a:t>
            </a:fld>
            <a:endParaRPr lang="en-GB" altLang="en-US"/>
          </a:p>
        </p:txBody>
      </p:sp>
    </p:spTree>
    <p:extLst>
      <p:ext uri="{BB962C8B-B14F-4D97-AF65-F5344CB8AC3E}">
        <p14:creationId xmlns:p14="http://schemas.microsoft.com/office/powerpoint/2010/main" val="319665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40</a:t>
            </a:fld>
            <a:endParaRPr lang="en-GB" altLang="en-US"/>
          </a:p>
        </p:txBody>
      </p:sp>
    </p:spTree>
    <p:extLst>
      <p:ext uri="{BB962C8B-B14F-4D97-AF65-F5344CB8AC3E}">
        <p14:creationId xmlns:p14="http://schemas.microsoft.com/office/powerpoint/2010/main" val="289972466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148</a:t>
            </a:fld>
            <a:endParaRPr lang="en-GB" altLang="en-US"/>
          </a:p>
        </p:txBody>
      </p:sp>
    </p:spTree>
    <p:extLst>
      <p:ext uri="{BB962C8B-B14F-4D97-AF65-F5344CB8AC3E}">
        <p14:creationId xmlns:p14="http://schemas.microsoft.com/office/powerpoint/2010/main" val="342001962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149</a:t>
            </a:fld>
            <a:endParaRPr lang="en-GB" altLang="en-US"/>
          </a:p>
        </p:txBody>
      </p:sp>
    </p:spTree>
    <p:extLst>
      <p:ext uri="{BB962C8B-B14F-4D97-AF65-F5344CB8AC3E}">
        <p14:creationId xmlns:p14="http://schemas.microsoft.com/office/powerpoint/2010/main" val="12547239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150</a:t>
            </a:fld>
            <a:endParaRPr lang="en-GB" altLang="en-US"/>
          </a:p>
        </p:txBody>
      </p:sp>
    </p:spTree>
    <p:extLst>
      <p:ext uri="{BB962C8B-B14F-4D97-AF65-F5344CB8AC3E}">
        <p14:creationId xmlns:p14="http://schemas.microsoft.com/office/powerpoint/2010/main" val="7812766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151</a:t>
            </a:fld>
            <a:endParaRPr lang="en-GB" altLang="en-US"/>
          </a:p>
        </p:txBody>
      </p:sp>
    </p:spTree>
    <p:extLst>
      <p:ext uri="{BB962C8B-B14F-4D97-AF65-F5344CB8AC3E}">
        <p14:creationId xmlns:p14="http://schemas.microsoft.com/office/powerpoint/2010/main" val="5456476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152</a:t>
            </a:fld>
            <a:endParaRPr lang="en-GB" altLang="en-US"/>
          </a:p>
        </p:txBody>
      </p:sp>
    </p:spTree>
    <p:extLst>
      <p:ext uri="{BB962C8B-B14F-4D97-AF65-F5344CB8AC3E}">
        <p14:creationId xmlns:p14="http://schemas.microsoft.com/office/powerpoint/2010/main" val="404780015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153</a:t>
            </a:fld>
            <a:endParaRPr lang="en-GB" altLang="en-US"/>
          </a:p>
        </p:txBody>
      </p:sp>
    </p:spTree>
    <p:extLst>
      <p:ext uri="{BB962C8B-B14F-4D97-AF65-F5344CB8AC3E}">
        <p14:creationId xmlns:p14="http://schemas.microsoft.com/office/powerpoint/2010/main" val="96164158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154</a:t>
            </a:fld>
            <a:endParaRPr lang="en-GB" altLang="en-US"/>
          </a:p>
        </p:txBody>
      </p:sp>
    </p:spTree>
    <p:extLst>
      <p:ext uri="{BB962C8B-B14F-4D97-AF65-F5344CB8AC3E}">
        <p14:creationId xmlns:p14="http://schemas.microsoft.com/office/powerpoint/2010/main" val="82441179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155</a:t>
            </a:fld>
            <a:endParaRPr lang="en-GB" altLang="en-US"/>
          </a:p>
        </p:txBody>
      </p:sp>
    </p:spTree>
    <p:extLst>
      <p:ext uri="{BB962C8B-B14F-4D97-AF65-F5344CB8AC3E}">
        <p14:creationId xmlns:p14="http://schemas.microsoft.com/office/powerpoint/2010/main" val="205046089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156</a:t>
            </a:fld>
            <a:endParaRPr lang="en-GB" altLang="en-US"/>
          </a:p>
        </p:txBody>
      </p:sp>
    </p:spTree>
    <p:extLst>
      <p:ext uri="{BB962C8B-B14F-4D97-AF65-F5344CB8AC3E}">
        <p14:creationId xmlns:p14="http://schemas.microsoft.com/office/powerpoint/2010/main" val="180979778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157</a:t>
            </a:fld>
            <a:endParaRPr lang="en-GB" altLang="en-US"/>
          </a:p>
        </p:txBody>
      </p:sp>
    </p:spTree>
    <p:extLst>
      <p:ext uri="{BB962C8B-B14F-4D97-AF65-F5344CB8AC3E}">
        <p14:creationId xmlns:p14="http://schemas.microsoft.com/office/powerpoint/2010/main" val="765761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41</a:t>
            </a:fld>
            <a:endParaRPr lang="en-GB" altLang="en-US"/>
          </a:p>
        </p:txBody>
      </p:sp>
    </p:spTree>
    <p:extLst>
      <p:ext uri="{BB962C8B-B14F-4D97-AF65-F5344CB8AC3E}">
        <p14:creationId xmlns:p14="http://schemas.microsoft.com/office/powerpoint/2010/main" val="395861552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158</a:t>
            </a:fld>
            <a:endParaRPr lang="en-GB" altLang="en-US"/>
          </a:p>
        </p:txBody>
      </p:sp>
    </p:spTree>
    <p:extLst>
      <p:ext uri="{BB962C8B-B14F-4D97-AF65-F5344CB8AC3E}">
        <p14:creationId xmlns:p14="http://schemas.microsoft.com/office/powerpoint/2010/main" val="273393234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159</a:t>
            </a:fld>
            <a:endParaRPr lang="en-GB" altLang="en-US"/>
          </a:p>
        </p:txBody>
      </p:sp>
    </p:spTree>
    <p:extLst>
      <p:ext uri="{BB962C8B-B14F-4D97-AF65-F5344CB8AC3E}">
        <p14:creationId xmlns:p14="http://schemas.microsoft.com/office/powerpoint/2010/main" val="200177438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160</a:t>
            </a:fld>
            <a:endParaRPr lang="en-GB" altLang="en-US"/>
          </a:p>
        </p:txBody>
      </p:sp>
    </p:spTree>
    <p:extLst>
      <p:ext uri="{BB962C8B-B14F-4D97-AF65-F5344CB8AC3E}">
        <p14:creationId xmlns:p14="http://schemas.microsoft.com/office/powerpoint/2010/main" val="272049345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161</a:t>
            </a:fld>
            <a:endParaRPr lang="en-GB" altLang="en-US"/>
          </a:p>
        </p:txBody>
      </p:sp>
    </p:spTree>
    <p:extLst>
      <p:ext uri="{BB962C8B-B14F-4D97-AF65-F5344CB8AC3E}">
        <p14:creationId xmlns:p14="http://schemas.microsoft.com/office/powerpoint/2010/main" val="257893536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162</a:t>
            </a:fld>
            <a:endParaRPr lang="en-GB" altLang="en-US"/>
          </a:p>
        </p:txBody>
      </p:sp>
    </p:spTree>
    <p:extLst>
      <p:ext uri="{BB962C8B-B14F-4D97-AF65-F5344CB8AC3E}">
        <p14:creationId xmlns:p14="http://schemas.microsoft.com/office/powerpoint/2010/main" val="201504182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163</a:t>
            </a:fld>
            <a:endParaRPr lang="en-GB" altLang="en-US"/>
          </a:p>
        </p:txBody>
      </p:sp>
    </p:spTree>
    <p:extLst>
      <p:ext uri="{BB962C8B-B14F-4D97-AF65-F5344CB8AC3E}">
        <p14:creationId xmlns:p14="http://schemas.microsoft.com/office/powerpoint/2010/main" val="248642860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164</a:t>
            </a:fld>
            <a:endParaRPr lang="en-GB" altLang="en-US"/>
          </a:p>
        </p:txBody>
      </p:sp>
    </p:spTree>
    <p:extLst>
      <p:ext uri="{BB962C8B-B14F-4D97-AF65-F5344CB8AC3E}">
        <p14:creationId xmlns:p14="http://schemas.microsoft.com/office/powerpoint/2010/main" val="352924148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165</a:t>
            </a:fld>
            <a:endParaRPr lang="en-GB" altLang="en-US"/>
          </a:p>
        </p:txBody>
      </p:sp>
    </p:spTree>
    <p:extLst>
      <p:ext uri="{BB962C8B-B14F-4D97-AF65-F5344CB8AC3E}">
        <p14:creationId xmlns:p14="http://schemas.microsoft.com/office/powerpoint/2010/main" val="256352704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166</a:t>
            </a:fld>
            <a:endParaRPr lang="en-GB" altLang="en-US"/>
          </a:p>
        </p:txBody>
      </p:sp>
    </p:spTree>
    <p:extLst>
      <p:ext uri="{BB962C8B-B14F-4D97-AF65-F5344CB8AC3E}">
        <p14:creationId xmlns:p14="http://schemas.microsoft.com/office/powerpoint/2010/main" val="301189376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167</a:t>
            </a:fld>
            <a:endParaRPr lang="en-GB" altLang="en-US"/>
          </a:p>
        </p:txBody>
      </p:sp>
    </p:spTree>
    <p:extLst>
      <p:ext uri="{BB962C8B-B14F-4D97-AF65-F5344CB8AC3E}">
        <p14:creationId xmlns:p14="http://schemas.microsoft.com/office/powerpoint/2010/main" val="365817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42</a:t>
            </a:fld>
            <a:endParaRPr lang="en-GB" altLang="en-US"/>
          </a:p>
        </p:txBody>
      </p:sp>
    </p:spTree>
    <p:extLst>
      <p:ext uri="{BB962C8B-B14F-4D97-AF65-F5344CB8AC3E}">
        <p14:creationId xmlns:p14="http://schemas.microsoft.com/office/powerpoint/2010/main" val="262998847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168</a:t>
            </a:fld>
            <a:endParaRPr lang="en-GB" altLang="en-US"/>
          </a:p>
        </p:txBody>
      </p:sp>
    </p:spTree>
    <p:extLst>
      <p:ext uri="{BB962C8B-B14F-4D97-AF65-F5344CB8AC3E}">
        <p14:creationId xmlns:p14="http://schemas.microsoft.com/office/powerpoint/2010/main" val="357039309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169</a:t>
            </a:fld>
            <a:endParaRPr lang="en-GB" altLang="en-US"/>
          </a:p>
        </p:txBody>
      </p:sp>
    </p:spTree>
    <p:extLst>
      <p:ext uri="{BB962C8B-B14F-4D97-AF65-F5344CB8AC3E}">
        <p14:creationId xmlns:p14="http://schemas.microsoft.com/office/powerpoint/2010/main" val="257459255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170</a:t>
            </a:fld>
            <a:endParaRPr lang="en-GB" altLang="en-US"/>
          </a:p>
        </p:txBody>
      </p:sp>
    </p:spTree>
    <p:extLst>
      <p:ext uri="{BB962C8B-B14F-4D97-AF65-F5344CB8AC3E}">
        <p14:creationId xmlns:p14="http://schemas.microsoft.com/office/powerpoint/2010/main" val="371345269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171</a:t>
            </a:fld>
            <a:endParaRPr lang="en-GB" altLang="en-US"/>
          </a:p>
        </p:txBody>
      </p:sp>
    </p:spTree>
    <p:extLst>
      <p:ext uri="{BB962C8B-B14F-4D97-AF65-F5344CB8AC3E}">
        <p14:creationId xmlns:p14="http://schemas.microsoft.com/office/powerpoint/2010/main" val="144141296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172</a:t>
            </a:fld>
            <a:endParaRPr lang="en-GB" altLang="en-US"/>
          </a:p>
        </p:txBody>
      </p:sp>
    </p:spTree>
    <p:extLst>
      <p:ext uri="{BB962C8B-B14F-4D97-AF65-F5344CB8AC3E}">
        <p14:creationId xmlns:p14="http://schemas.microsoft.com/office/powerpoint/2010/main" val="9042849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173</a:t>
            </a:fld>
            <a:endParaRPr lang="en-GB" altLang="en-US"/>
          </a:p>
        </p:txBody>
      </p:sp>
    </p:spTree>
    <p:extLst>
      <p:ext uri="{BB962C8B-B14F-4D97-AF65-F5344CB8AC3E}">
        <p14:creationId xmlns:p14="http://schemas.microsoft.com/office/powerpoint/2010/main" val="405808201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174</a:t>
            </a:fld>
            <a:endParaRPr lang="en-GB" altLang="en-US"/>
          </a:p>
        </p:txBody>
      </p:sp>
    </p:spTree>
    <p:extLst>
      <p:ext uri="{BB962C8B-B14F-4D97-AF65-F5344CB8AC3E}">
        <p14:creationId xmlns:p14="http://schemas.microsoft.com/office/powerpoint/2010/main" val="244484769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175</a:t>
            </a:fld>
            <a:endParaRPr lang="en-GB" altLang="en-US"/>
          </a:p>
        </p:txBody>
      </p:sp>
    </p:spTree>
    <p:extLst>
      <p:ext uri="{BB962C8B-B14F-4D97-AF65-F5344CB8AC3E}">
        <p14:creationId xmlns:p14="http://schemas.microsoft.com/office/powerpoint/2010/main" val="202725947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176</a:t>
            </a:fld>
            <a:endParaRPr lang="en-GB" altLang="en-US"/>
          </a:p>
        </p:txBody>
      </p:sp>
    </p:spTree>
    <p:extLst>
      <p:ext uri="{BB962C8B-B14F-4D97-AF65-F5344CB8AC3E}">
        <p14:creationId xmlns:p14="http://schemas.microsoft.com/office/powerpoint/2010/main" val="133713881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177</a:t>
            </a:fld>
            <a:endParaRPr lang="en-GB" altLang="en-US"/>
          </a:p>
        </p:txBody>
      </p:sp>
    </p:spTree>
    <p:extLst>
      <p:ext uri="{BB962C8B-B14F-4D97-AF65-F5344CB8AC3E}">
        <p14:creationId xmlns:p14="http://schemas.microsoft.com/office/powerpoint/2010/main" val="127716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43</a:t>
            </a:fld>
            <a:endParaRPr lang="en-GB" altLang="en-US"/>
          </a:p>
        </p:txBody>
      </p:sp>
    </p:spTree>
    <p:extLst>
      <p:ext uri="{BB962C8B-B14F-4D97-AF65-F5344CB8AC3E}">
        <p14:creationId xmlns:p14="http://schemas.microsoft.com/office/powerpoint/2010/main" val="47110396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178</a:t>
            </a:fld>
            <a:endParaRPr lang="en-GB" altLang="en-US"/>
          </a:p>
        </p:txBody>
      </p:sp>
    </p:spTree>
    <p:extLst>
      <p:ext uri="{BB962C8B-B14F-4D97-AF65-F5344CB8AC3E}">
        <p14:creationId xmlns:p14="http://schemas.microsoft.com/office/powerpoint/2010/main" val="326560772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179</a:t>
            </a:fld>
            <a:endParaRPr lang="en-GB" altLang="en-US"/>
          </a:p>
        </p:txBody>
      </p:sp>
    </p:spTree>
    <p:extLst>
      <p:ext uri="{BB962C8B-B14F-4D97-AF65-F5344CB8AC3E}">
        <p14:creationId xmlns:p14="http://schemas.microsoft.com/office/powerpoint/2010/main" val="248327817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180</a:t>
            </a:fld>
            <a:endParaRPr lang="en-GB" altLang="en-US"/>
          </a:p>
        </p:txBody>
      </p:sp>
    </p:spTree>
    <p:extLst>
      <p:ext uri="{BB962C8B-B14F-4D97-AF65-F5344CB8AC3E}">
        <p14:creationId xmlns:p14="http://schemas.microsoft.com/office/powerpoint/2010/main" val="112183994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181</a:t>
            </a:fld>
            <a:endParaRPr lang="en-GB" altLang="en-US"/>
          </a:p>
        </p:txBody>
      </p:sp>
    </p:spTree>
    <p:extLst>
      <p:ext uri="{BB962C8B-B14F-4D97-AF65-F5344CB8AC3E}">
        <p14:creationId xmlns:p14="http://schemas.microsoft.com/office/powerpoint/2010/main" val="276345802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182</a:t>
            </a:fld>
            <a:endParaRPr lang="en-GB" altLang="en-US"/>
          </a:p>
        </p:txBody>
      </p:sp>
    </p:spTree>
    <p:extLst>
      <p:ext uri="{BB962C8B-B14F-4D97-AF65-F5344CB8AC3E}">
        <p14:creationId xmlns:p14="http://schemas.microsoft.com/office/powerpoint/2010/main" val="327008156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183</a:t>
            </a:fld>
            <a:endParaRPr lang="en-GB" altLang="en-US"/>
          </a:p>
        </p:txBody>
      </p:sp>
    </p:spTree>
    <p:extLst>
      <p:ext uri="{BB962C8B-B14F-4D97-AF65-F5344CB8AC3E}">
        <p14:creationId xmlns:p14="http://schemas.microsoft.com/office/powerpoint/2010/main" val="358496111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184</a:t>
            </a:fld>
            <a:endParaRPr lang="en-GB" altLang="en-US"/>
          </a:p>
        </p:txBody>
      </p:sp>
    </p:spTree>
    <p:extLst>
      <p:ext uri="{BB962C8B-B14F-4D97-AF65-F5344CB8AC3E}">
        <p14:creationId xmlns:p14="http://schemas.microsoft.com/office/powerpoint/2010/main" val="224667090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185</a:t>
            </a:fld>
            <a:endParaRPr lang="en-GB" altLang="en-US"/>
          </a:p>
        </p:txBody>
      </p:sp>
    </p:spTree>
    <p:extLst>
      <p:ext uri="{BB962C8B-B14F-4D97-AF65-F5344CB8AC3E}">
        <p14:creationId xmlns:p14="http://schemas.microsoft.com/office/powerpoint/2010/main" val="98679622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186</a:t>
            </a:fld>
            <a:endParaRPr lang="en-GB" altLang="en-US"/>
          </a:p>
        </p:txBody>
      </p:sp>
    </p:spTree>
    <p:extLst>
      <p:ext uri="{BB962C8B-B14F-4D97-AF65-F5344CB8AC3E}">
        <p14:creationId xmlns:p14="http://schemas.microsoft.com/office/powerpoint/2010/main" val="337169455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187</a:t>
            </a:fld>
            <a:endParaRPr lang="en-GB" altLang="en-US"/>
          </a:p>
        </p:txBody>
      </p:sp>
    </p:spTree>
    <p:extLst>
      <p:ext uri="{BB962C8B-B14F-4D97-AF65-F5344CB8AC3E}">
        <p14:creationId xmlns:p14="http://schemas.microsoft.com/office/powerpoint/2010/main" val="474148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44</a:t>
            </a:fld>
            <a:endParaRPr lang="en-GB" altLang="en-US"/>
          </a:p>
        </p:txBody>
      </p:sp>
    </p:spTree>
    <p:extLst>
      <p:ext uri="{BB962C8B-B14F-4D97-AF65-F5344CB8AC3E}">
        <p14:creationId xmlns:p14="http://schemas.microsoft.com/office/powerpoint/2010/main" val="366308775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188</a:t>
            </a:fld>
            <a:endParaRPr lang="en-GB" altLang="en-US"/>
          </a:p>
        </p:txBody>
      </p:sp>
    </p:spTree>
    <p:extLst>
      <p:ext uri="{BB962C8B-B14F-4D97-AF65-F5344CB8AC3E}">
        <p14:creationId xmlns:p14="http://schemas.microsoft.com/office/powerpoint/2010/main" val="242878688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189</a:t>
            </a:fld>
            <a:endParaRPr lang="en-GB" altLang="en-US"/>
          </a:p>
        </p:txBody>
      </p:sp>
    </p:spTree>
    <p:extLst>
      <p:ext uri="{BB962C8B-B14F-4D97-AF65-F5344CB8AC3E}">
        <p14:creationId xmlns:p14="http://schemas.microsoft.com/office/powerpoint/2010/main" val="228787546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190</a:t>
            </a:fld>
            <a:endParaRPr lang="en-GB" altLang="en-US"/>
          </a:p>
        </p:txBody>
      </p:sp>
    </p:spTree>
    <p:extLst>
      <p:ext uri="{BB962C8B-B14F-4D97-AF65-F5344CB8AC3E}">
        <p14:creationId xmlns:p14="http://schemas.microsoft.com/office/powerpoint/2010/main" val="227468867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191</a:t>
            </a:fld>
            <a:endParaRPr lang="en-GB" altLang="en-US"/>
          </a:p>
        </p:txBody>
      </p:sp>
    </p:spTree>
    <p:extLst>
      <p:ext uri="{BB962C8B-B14F-4D97-AF65-F5344CB8AC3E}">
        <p14:creationId xmlns:p14="http://schemas.microsoft.com/office/powerpoint/2010/main" val="385634377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192</a:t>
            </a:fld>
            <a:endParaRPr lang="en-GB" altLang="en-US"/>
          </a:p>
        </p:txBody>
      </p:sp>
    </p:spTree>
    <p:extLst>
      <p:ext uri="{BB962C8B-B14F-4D97-AF65-F5344CB8AC3E}">
        <p14:creationId xmlns:p14="http://schemas.microsoft.com/office/powerpoint/2010/main" val="113723554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193</a:t>
            </a:fld>
            <a:endParaRPr lang="en-GB" altLang="en-US"/>
          </a:p>
        </p:txBody>
      </p:sp>
    </p:spTree>
    <p:extLst>
      <p:ext uri="{BB962C8B-B14F-4D97-AF65-F5344CB8AC3E}">
        <p14:creationId xmlns:p14="http://schemas.microsoft.com/office/powerpoint/2010/main" val="6579144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194</a:t>
            </a:fld>
            <a:endParaRPr lang="en-GB" altLang="en-US"/>
          </a:p>
        </p:txBody>
      </p:sp>
    </p:spTree>
    <p:extLst>
      <p:ext uri="{BB962C8B-B14F-4D97-AF65-F5344CB8AC3E}">
        <p14:creationId xmlns:p14="http://schemas.microsoft.com/office/powerpoint/2010/main" val="131348734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195</a:t>
            </a:fld>
            <a:endParaRPr lang="en-GB" altLang="en-US"/>
          </a:p>
        </p:txBody>
      </p:sp>
    </p:spTree>
    <p:extLst>
      <p:ext uri="{BB962C8B-B14F-4D97-AF65-F5344CB8AC3E}">
        <p14:creationId xmlns:p14="http://schemas.microsoft.com/office/powerpoint/2010/main" val="118894809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196</a:t>
            </a:fld>
            <a:endParaRPr lang="en-GB" altLang="en-US"/>
          </a:p>
        </p:txBody>
      </p:sp>
    </p:spTree>
    <p:extLst>
      <p:ext uri="{BB962C8B-B14F-4D97-AF65-F5344CB8AC3E}">
        <p14:creationId xmlns:p14="http://schemas.microsoft.com/office/powerpoint/2010/main" val="20727786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197</a:t>
            </a:fld>
            <a:endParaRPr lang="en-GB" altLang="en-US"/>
          </a:p>
        </p:txBody>
      </p:sp>
    </p:spTree>
    <p:extLst>
      <p:ext uri="{BB962C8B-B14F-4D97-AF65-F5344CB8AC3E}">
        <p14:creationId xmlns:p14="http://schemas.microsoft.com/office/powerpoint/2010/main" val="256043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45</a:t>
            </a:fld>
            <a:endParaRPr lang="en-GB" altLang="en-US"/>
          </a:p>
        </p:txBody>
      </p:sp>
    </p:spTree>
    <p:extLst>
      <p:ext uri="{BB962C8B-B14F-4D97-AF65-F5344CB8AC3E}">
        <p14:creationId xmlns:p14="http://schemas.microsoft.com/office/powerpoint/2010/main" val="27326513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198</a:t>
            </a:fld>
            <a:endParaRPr lang="en-GB" altLang="en-US"/>
          </a:p>
        </p:txBody>
      </p:sp>
    </p:spTree>
    <p:extLst>
      <p:ext uri="{BB962C8B-B14F-4D97-AF65-F5344CB8AC3E}">
        <p14:creationId xmlns:p14="http://schemas.microsoft.com/office/powerpoint/2010/main" val="6961427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199</a:t>
            </a:fld>
            <a:endParaRPr lang="en-GB" altLang="en-US"/>
          </a:p>
        </p:txBody>
      </p:sp>
    </p:spTree>
    <p:extLst>
      <p:ext uri="{BB962C8B-B14F-4D97-AF65-F5344CB8AC3E}">
        <p14:creationId xmlns:p14="http://schemas.microsoft.com/office/powerpoint/2010/main" val="212287158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200</a:t>
            </a:fld>
            <a:endParaRPr lang="en-GB" altLang="en-US"/>
          </a:p>
        </p:txBody>
      </p:sp>
    </p:spTree>
    <p:extLst>
      <p:ext uri="{BB962C8B-B14F-4D97-AF65-F5344CB8AC3E}">
        <p14:creationId xmlns:p14="http://schemas.microsoft.com/office/powerpoint/2010/main" val="24712163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201</a:t>
            </a:fld>
            <a:endParaRPr lang="en-GB" altLang="en-US"/>
          </a:p>
        </p:txBody>
      </p:sp>
    </p:spTree>
    <p:extLst>
      <p:ext uri="{BB962C8B-B14F-4D97-AF65-F5344CB8AC3E}">
        <p14:creationId xmlns:p14="http://schemas.microsoft.com/office/powerpoint/2010/main" val="294508819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202</a:t>
            </a:fld>
            <a:endParaRPr lang="en-GB" altLang="en-US"/>
          </a:p>
        </p:txBody>
      </p:sp>
    </p:spTree>
    <p:extLst>
      <p:ext uri="{BB962C8B-B14F-4D97-AF65-F5344CB8AC3E}">
        <p14:creationId xmlns:p14="http://schemas.microsoft.com/office/powerpoint/2010/main" val="89733636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203</a:t>
            </a:fld>
            <a:endParaRPr lang="en-GB" altLang="en-US"/>
          </a:p>
        </p:txBody>
      </p:sp>
    </p:spTree>
    <p:extLst>
      <p:ext uri="{BB962C8B-B14F-4D97-AF65-F5344CB8AC3E}">
        <p14:creationId xmlns:p14="http://schemas.microsoft.com/office/powerpoint/2010/main" val="52285334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204</a:t>
            </a:fld>
            <a:endParaRPr lang="en-GB" altLang="en-US"/>
          </a:p>
        </p:txBody>
      </p:sp>
    </p:spTree>
    <p:extLst>
      <p:ext uri="{BB962C8B-B14F-4D97-AF65-F5344CB8AC3E}">
        <p14:creationId xmlns:p14="http://schemas.microsoft.com/office/powerpoint/2010/main" val="74490873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205</a:t>
            </a:fld>
            <a:endParaRPr lang="en-GB" altLang="en-US"/>
          </a:p>
        </p:txBody>
      </p:sp>
    </p:spTree>
    <p:extLst>
      <p:ext uri="{BB962C8B-B14F-4D97-AF65-F5344CB8AC3E}">
        <p14:creationId xmlns:p14="http://schemas.microsoft.com/office/powerpoint/2010/main" val="21678073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206</a:t>
            </a:fld>
            <a:endParaRPr lang="en-GB" altLang="en-US"/>
          </a:p>
        </p:txBody>
      </p:sp>
    </p:spTree>
    <p:extLst>
      <p:ext uri="{BB962C8B-B14F-4D97-AF65-F5344CB8AC3E}">
        <p14:creationId xmlns:p14="http://schemas.microsoft.com/office/powerpoint/2010/main" val="429039449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207</a:t>
            </a:fld>
            <a:endParaRPr lang="en-GB" altLang="en-US"/>
          </a:p>
        </p:txBody>
      </p:sp>
    </p:spTree>
    <p:extLst>
      <p:ext uri="{BB962C8B-B14F-4D97-AF65-F5344CB8AC3E}">
        <p14:creationId xmlns:p14="http://schemas.microsoft.com/office/powerpoint/2010/main" val="1246933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46</a:t>
            </a:fld>
            <a:endParaRPr lang="en-GB" altLang="en-US"/>
          </a:p>
        </p:txBody>
      </p:sp>
    </p:spTree>
    <p:extLst>
      <p:ext uri="{BB962C8B-B14F-4D97-AF65-F5344CB8AC3E}">
        <p14:creationId xmlns:p14="http://schemas.microsoft.com/office/powerpoint/2010/main" val="227824367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208</a:t>
            </a:fld>
            <a:endParaRPr lang="en-GB" altLang="en-US"/>
          </a:p>
        </p:txBody>
      </p:sp>
    </p:spTree>
    <p:extLst>
      <p:ext uri="{BB962C8B-B14F-4D97-AF65-F5344CB8AC3E}">
        <p14:creationId xmlns:p14="http://schemas.microsoft.com/office/powerpoint/2010/main" val="415783904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209</a:t>
            </a:fld>
            <a:endParaRPr lang="en-GB" altLang="en-US"/>
          </a:p>
        </p:txBody>
      </p:sp>
    </p:spTree>
    <p:extLst>
      <p:ext uri="{BB962C8B-B14F-4D97-AF65-F5344CB8AC3E}">
        <p14:creationId xmlns:p14="http://schemas.microsoft.com/office/powerpoint/2010/main" val="398629121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210</a:t>
            </a:fld>
            <a:endParaRPr lang="en-GB" altLang="en-US"/>
          </a:p>
        </p:txBody>
      </p:sp>
    </p:spTree>
    <p:extLst>
      <p:ext uri="{BB962C8B-B14F-4D97-AF65-F5344CB8AC3E}">
        <p14:creationId xmlns:p14="http://schemas.microsoft.com/office/powerpoint/2010/main" val="233148303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211</a:t>
            </a:fld>
            <a:endParaRPr lang="en-GB" altLang="en-US"/>
          </a:p>
        </p:txBody>
      </p:sp>
    </p:spTree>
    <p:extLst>
      <p:ext uri="{BB962C8B-B14F-4D97-AF65-F5344CB8AC3E}">
        <p14:creationId xmlns:p14="http://schemas.microsoft.com/office/powerpoint/2010/main" val="39866036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212</a:t>
            </a:fld>
            <a:endParaRPr lang="en-GB" altLang="en-US"/>
          </a:p>
        </p:txBody>
      </p:sp>
    </p:spTree>
    <p:extLst>
      <p:ext uri="{BB962C8B-B14F-4D97-AF65-F5344CB8AC3E}">
        <p14:creationId xmlns:p14="http://schemas.microsoft.com/office/powerpoint/2010/main" val="65004491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213</a:t>
            </a:fld>
            <a:endParaRPr lang="en-GB" altLang="en-US"/>
          </a:p>
        </p:txBody>
      </p:sp>
    </p:spTree>
    <p:extLst>
      <p:ext uri="{BB962C8B-B14F-4D97-AF65-F5344CB8AC3E}">
        <p14:creationId xmlns:p14="http://schemas.microsoft.com/office/powerpoint/2010/main" val="337087026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214</a:t>
            </a:fld>
            <a:endParaRPr lang="en-GB" altLang="en-US"/>
          </a:p>
        </p:txBody>
      </p:sp>
    </p:spTree>
    <p:extLst>
      <p:ext uri="{BB962C8B-B14F-4D97-AF65-F5344CB8AC3E}">
        <p14:creationId xmlns:p14="http://schemas.microsoft.com/office/powerpoint/2010/main" val="94428002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215</a:t>
            </a:fld>
            <a:endParaRPr lang="en-GB" altLang="en-US"/>
          </a:p>
        </p:txBody>
      </p:sp>
    </p:spTree>
    <p:extLst>
      <p:ext uri="{BB962C8B-B14F-4D97-AF65-F5344CB8AC3E}">
        <p14:creationId xmlns:p14="http://schemas.microsoft.com/office/powerpoint/2010/main" val="39796501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216</a:t>
            </a:fld>
            <a:endParaRPr lang="en-GB" altLang="en-US"/>
          </a:p>
        </p:txBody>
      </p:sp>
    </p:spTree>
    <p:extLst>
      <p:ext uri="{BB962C8B-B14F-4D97-AF65-F5344CB8AC3E}">
        <p14:creationId xmlns:p14="http://schemas.microsoft.com/office/powerpoint/2010/main" val="260670920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217</a:t>
            </a:fld>
            <a:endParaRPr lang="en-GB" altLang="en-US"/>
          </a:p>
        </p:txBody>
      </p:sp>
    </p:spTree>
    <p:extLst>
      <p:ext uri="{BB962C8B-B14F-4D97-AF65-F5344CB8AC3E}">
        <p14:creationId xmlns:p14="http://schemas.microsoft.com/office/powerpoint/2010/main" val="1796860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47</a:t>
            </a:fld>
            <a:endParaRPr lang="en-GB" altLang="en-US"/>
          </a:p>
        </p:txBody>
      </p:sp>
    </p:spTree>
    <p:extLst>
      <p:ext uri="{BB962C8B-B14F-4D97-AF65-F5344CB8AC3E}">
        <p14:creationId xmlns:p14="http://schemas.microsoft.com/office/powerpoint/2010/main" val="52953990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218</a:t>
            </a:fld>
            <a:endParaRPr lang="en-GB" altLang="en-US"/>
          </a:p>
        </p:txBody>
      </p:sp>
    </p:spTree>
    <p:extLst>
      <p:ext uri="{BB962C8B-B14F-4D97-AF65-F5344CB8AC3E}">
        <p14:creationId xmlns:p14="http://schemas.microsoft.com/office/powerpoint/2010/main" val="322297698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219</a:t>
            </a:fld>
            <a:endParaRPr lang="en-GB" altLang="en-US"/>
          </a:p>
        </p:txBody>
      </p:sp>
    </p:spTree>
    <p:extLst>
      <p:ext uri="{BB962C8B-B14F-4D97-AF65-F5344CB8AC3E}">
        <p14:creationId xmlns:p14="http://schemas.microsoft.com/office/powerpoint/2010/main" val="3074628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220</a:t>
            </a:fld>
            <a:endParaRPr lang="en-GB" altLang="en-US"/>
          </a:p>
        </p:txBody>
      </p:sp>
    </p:spTree>
    <p:extLst>
      <p:ext uri="{BB962C8B-B14F-4D97-AF65-F5344CB8AC3E}">
        <p14:creationId xmlns:p14="http://schemas.microsoft.com/office/powerpoint/2010/main" val="285051282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221</a:t>
            </a:fld>
            <a:endParaRPr lang="en-GB" altLang="en-US"/>
          </a:p>
        </p:txBody>
      </p:sp>
    </p:spTree>
    <p:extLst>
      <p:ext uri="{BB962C8B-B14F-4D97-AF65-F5344CB8AC3E}">
        <p14:creationId xmlns:p14="http://schemas.microsoft.com/office/powerpoint/2010/main" val="53557022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222</a:t>
            </a:fld>
            <a:endParaRPr lang="en-GB" altLang="en-US"/>
          </a:p>
        </p:txBody>
      </p:sp>
    </p:spTree>
    <p:extLst>
      <p:ext uri="{BB962C8B-B14F-4D97-AF65-F5344CB8AC3E}">
        <p14:creationId xmlns:p14="http://schemas.microsoft.com/office/powerpoint/2010/main" val="138542024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223</a:t>
            </a:fld>
            <a:endParaRPr lang="en-GB" altLang="en-US"/>
          </a:p>
        </p:txBody>
      </p:sp>
    </p:spTree>
    <p:extLst>
      <p:ext uri="{BB962C8B-B14F-4D97-AF65-F5344CB8AC3E}">
        <p14:creationId xmlns:p14="http://schemas.microsoft.com/office/powerpoint/2010/main" val="242518484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224</a:t>
            </a:fld>
            <a:endParaRPr lang="en-GB" altLang="en-US"/>
          </a:p>
        </p:txBody>
      </p:sp>
    </p:spTree>
    <p:extLst>
      <p:ext uri="{BB962C8B-B14F-4D97-AF65-F5344CB8AC3E}">
        <p14:creationId xmlns:p14="http://schemas.microsoft.com/office/powerpoint/2010/main" val="344900635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225</a:t>
            </a:fld>
            <a:endParaRPr lang="en-GB" altLang="en-US"/>
          </a:p>
        </p:txBody>
      </p:sp>
    </p:spTree>
    <p:extLst>
      <p:ext uri="{BB962C8B-B14F-4D97-AF65-F5344CB8AC3E}">
        <p14:creationId xmlns:p14="http://schemas.microsoft.com/office/powerpoint/2010/main" val="293855323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226</a:t>
            </a:fld>
            <a:endParaRPr lang="en-GB" altLang="en-US"/>
          </a:p>
        </p:txBody>
      </p:sp>
    </p:spTree>
    <p:extLst>
      <p:ext uri="{BB962C8B-B14F-4D97-AF65-F5344CB8AC3E}">
        <p14:creationId xmlns:p14="http://schemas.microsoft.com/office/powerpoint/2010/main" val="391436923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227</a:t>
            </a:fld>
            <a:endParaRPr lang="en-GB" altLang="en-US"/>
          </a:p>
        </p:txBody>
      </p:sp>
    </p:spTree>
    <p:extLst>
      <p:ext uri="{BB962C8B-B14F-4D97-AF65-F5344CB8AC3E}">
        <p14:creationId xmlns:p14="http://schemas.microsoft.com/office/powerpoint/2010/main" val="353766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30</a:t>
            </a:fld>
            <a:endParaRPr lang="en-GB" altLang="en-US"/>
          </a:p>
        </p:txBody>
      </p:sp>
    </p:spTree>
    <p:extLst>
      <p:ext uri="{BB962C8B-B14F-4D97-AF65-F5344CB8AC3E}">
        <p14:creationId xmlns:p14="http://schemas.microsoft.com/office/powerpoint/2010/main" val="4150143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48</a:t>
            </a:fld>
            <a:endParaRPr lang="en-GB" altLang="en-US"/>
          </a:p>
        </p:txBody>
      </p:sp>
    </p:spTree>
    <p:extLst>
      <p:ext uri="{BB962C8B-B14F-4D97-AF65-F5344CB8AC3E}">
        <p14:creationId xmlns:p14="http://schemas.microsoft.com/office/powerpoint/2010/main" val="238378700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228</a:t>
            </a:fld>
            <a:endParaRPr lang="en-GB" altLang="en-US"/>
          </a:p>
        </p:txBody>
      </p:sp>
    </p:spTree>
    <p:extLst>
      <p:ext uri="{BB962C8B-B14F-4D97-AF65-F5344CB8AC3E}">
        <p14:creationId xmlns:p14="http://schemas.microsoft.com/office/powerpoint/2010/main" val="230083926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229</a:t>
            </a:fld>
            <a:endParaRPr lang="en-GB" altLang="en-US"/>
          </a:p>
        </p:txBody>
      </p:sp>
    </p:spTree>
    <p:extLst>
      <p:ext uri="{BB962C8B-B14F-4D97-AF65-F5344CB8AC3E}">
        <p14:creationId xmlns:p14="http://schemas.microsoft.com/office/powerpoint/2010/main" val="386997278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230</a:t>
            </a:fld>
            <a:endParaRPr lang="en-GB" altLang="en-US"/>
          </a:p>
        </p:txBody>
      </p:sp>
    </p:spTree>
    <p:extLst>
      <p:ext uri="{BB962C8B-B14F-4D97-AF65-F5344CB8AC3E}">
        <p14:creationId xmlns:p14="http://schemas.microsoft.com/office/powerpoint/2010/main" val="213903411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231</a:t>
            </a:fld>
            <a:endParaRPr lang="en-GB" altLang="en-US"/>
          </a:p>
        </p:txBody>
      </p:sp>
    </p:spTree>
    <p:extLst>
      <p:ext uri="{BB962C8B-B14F-4D97-AF65-F5344CB8AC3E}">
        <p14:creationId xmlns:p14="http://schemas.microsoft.com/office/powerpoint/2010/main" val="142360080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232</a:t>
            </a:fld>
            <a:endParaRPr lang="en-GB" altLang="en-US"/>
          </a:p>
        </p:txBody>
      </p:sp>
    </p:spTree>
    <p:extLst>
      <p:ext uri="{BB962C8B-B14F-4D97-AF65-F5344CB8AC3E}">
        <p14:creationId xmlns:p14="http://schemas.microsoft.com/office/powerpoint/2010/main" val="63850051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233</a:t>
            </a:fld>
            <a:endParaRPr lang="en-GB" altLang="en-US"/>
          </a:p>
        </p:txBody>
      </p:sp>
    </p:spTree>
    <p:extLst>
      <p:ext uri="{BB962C8B-B14F-4D97-AF65-F5344CB8AC3E}">
        <p14:creationId xmlns:p14="http://schemas.microsoft.com/office/powerpoint/2010/main" val="258527095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234</a:t>
            </a:fld>
            <a:endParaRPr lang="en-GB" altLang="en-US"/>
          </a:p>
        </p:txBody>
      </p:sp>
    </p:spTree>
    <p:extLst>
      <p:ext uri="{BB962C8B-B14F-4D97-AF65-F5344CB8AC3E}">
        <p14:creationId xmlns:p14="http://schemas.microsoft.com/office/powerpoint/2010/main" val="47806010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235</a:t>
            </a:fld>
            <a:endParaRPr lang="en-GB" altLang="en-US"/>
          </a:p>
        </p:txBody>
      </p:sp>
    </p:spTree>
    <p:extLst>
      <p:ext uri="{BB962C8B-B14F-4D97-AF65-F5344CB8AC3E}">
        <p14:creationId xmlns:p14="http://schemas.microsoft.com/office/powerpoint/2010/main" val="1878994671"/>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236</a:t>
            </a:fld>
            <a:endParaRPr lang="en-GB" altLang="en-US"/>
          </a:p>
        </p:txBody>
      </p:sp>
    </p:spTree>
    <p:extLst>
      <p:ext uri="{BB962C8B-B14F-4D97-AF65-F5344CB8AC3E}">
        <p14:creationId xmlns:p14="http://schemas.microsoft.com/office/powerpoint/2010/main" val="16805043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237</a:t>
            </a:fld>
            <a:endParaRPr lang="en-GB" altLang="en-US"/>
          </a:p>
        </p:txBody>
      </p:sp>
    </p:spTree>
    <p:extLst>
      <p:ext uri="{BB962C8B-B14F-4D97-AF65-F5344CB8AC3E}">
        <p14:creationId xmlns:p14="http://schemas.microsoft.com/office/powerpoint/2010/main" val="652683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49</a:t>
            </a:fld>
            <a:endParaRPr lang="en-GB" altLang="en-US"/>
          </a:p>
        </p:txBody>
      </p:sp>
    </p:spTree>
    <p:extLst>
      <p:ext uri="{BB962C8B-B14F-4D97-AF65-F5344CB8AC3E}">
        <p14:creationId xmlns:p14="http://schemas.microsoft.com/office/powerpoint/2010/main" val="28806016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238</a:t>
            </a:fld>
            <a:endParaRPr lang="en-GB" altLang="en-US"/>
          </a:p>
        </p:txBody>
      </p:sp>
    </p:spTree>
    <p:extLst>
      <p:ext uri="{BB962C8B-B14F-4D97-AF65-F5344CB8AC3E}">
        <p14:creationId xmlns:p14="http://schemas.microsoft.com/office/powerpoint/2010/main" val="120136677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239</a:t>
            </a:fld>
            <a:endParaRPr lang="en-GB" altLang="en-US"/>
          </a:p>
        </p:txBody>
      </p:sp>
    </p:spTree>
    <p:extLst>
      <p:ext uri="{BB962C8B-B14F-4D97-AF65-F5344CB8AC3E}">
        <p14:creationId xmlns:p14="http://schemas.microsoft.com/office/powerpoint/2010/main" val="402057582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240</a:t>
            </a:fld>
            <a:endParaRPr lang="en-GB" altLang="en-US"/>
          </a:p>
        </p:txBody>
      </p:sp>
    </p:spTree>
    <p:extLst>
      <p:ext uri="{BB962C8B-B14F-4D97-AF65-F5344CB8AC3E}">
        <p14:creationId xmlns:p14="http://schemas.microsoft.com/office/powerpoint/2010/main" val="185344083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241</a:t>
            </a:fld>
            <a:endParaRPr lang="en-GB" altLang="en-US"/>
          </a:p>
        </p:txBody>
      </p:sp>
    </p:spTree>
    <p:extLst>
      <p:ext uri="{BB962C8B-B14F-4D97-AF65-F5344CB8AC3E}">
        <p14:creationId xmlns:p14="http://schemas.microsoft.com/office/powerpoint/2010/main" val="256355119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242</a:t>
            </a:fld>
            <a:endParaRPr lang="en-GB" altLang="en-US"/>
          </a:p>
        </p:txBody>
      </p:sp>
    </p:spTree>
    <p:extLst>
      <p:ext uri="{BB962C8B-B14F-4D97-AF65-F5344CB8AC3E}">
        <p14:creationId xmlns:p14="http://schemas.microsoft.com/office/powerpoint/2010/main" val="260954374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243</a:t>
            </a:fld>
            <a:endParaRPr lang="en-GB" altLang="en-US"/>
          </a:p>
        </p:txBody>
      </p:sp>
    </p:spTree>
    <p:extLst>
      <p:ext uri="{BB962C8B-B14F-4D97-AF65-F5344CB8AC3E}">
        <p14:creationId xmlns:p14="http://schemas.microsoft.com/office/powerpoint/2010/main" val="2333793472"/>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244</a:t>
            </a:fld>
            <a:endParaRPr lang="en-GB" altLang="en-US"/>
          </a:p>
        </p:txBody>
      </p:sp>
    </p:spTree>
    <p:extLst>
      <p:ext uri="{BB962C8B-B14F-4D97-AF65-F5344CB8AC3E}">
        <p14:creationId xmlns:p14="http://schemas.microsoft.com/office/powerpoint/2010/main" val="181456009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245</a:t>
            </a:fld>
            <a:endParaRPr lang="en-GB" altLang="en-US"/>
          </a:p>
        </p:txBody>
      </p:sp>
    </p:spTree>
    <p:extLst>
      <p:ext uri="{BB962C8B-B14F-4D97-AF65-F5344CB8AC3E}">
        <p14:creationId xmlns:p14="http://schemas.microsoft.com/office/powerpoint/2010/main" val="436779547"/>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246</a:t>
            </a:fld>
            <a:endParaRPr lang="en-GB" altLang="en-US"/>
          </a:p>
        </p:txBody>
      </p:sp>
    </p:spTree>
    <p:extLst>
      <p:ext uri="{BB962C8B-B14F-4D97-AF65-F5344CB8AC3E}">
        <p14:creationId xmlns:p14="http://schemas.microsoft.com/office/powerpoint/2010/main" val="261026775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247</a:t>
            </a:fld>
            <a:endParaRPr lang="en-GB" altLang="en-US"/>
          </a:p>
        </p:txBody>
      </p:sp>
    </p:spTree>
    <p:extLst>
      <p:ext uri="{BB962C8B-B14F-4D97-AF65-F5344CB8AC3E}">
        <p14:creationId xmlns:p14="http://schemas.microsoft.com/office/powerpoint/2010/main" val="1663127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50</a:t>
            </a:fld>
            <a:endParaRPr lang="en-GB" altLang="en-US"/>
          </a:p>
        </p:txBody>
      </p:sp>
    </p:spTree>
    <p:extLst>
      <p:ext uri="{BB962C8B-B14F-4D97-AF65-F5344CB8AC3E}">
        <p14:creationId xmlns:p14="http://schemas.microsoft.com/office/powerpoint/2010/main" val="106889626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248</a:t>
            </a:fld>
            <a:endParaRPr lang="en-GB" altLang="en-US"/>
          </a:p>
        </p:txBody>
      </p:sp>
    </p:spTree>
    <p:extLst>
      <p:ext uri="{BB962C8B-B14F-4D97-AF65-F5344CB8AC3E}">
        <p14:creationId xmlns:p14="http://schemas.microsoft.com/office/powerpoint/2010/main" val="8142471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249</a:t>
            </a:fld>
            <a:endParaRPr lang="en-GB" altLang="en-US"/>
          </a:p>
        </p:txBody>
      </p:sp>
    </p:spTree>
    <p:extLst>
      <p:ext uri="{BB962C8B-B14F-4D97-AF65-F5344CB8AC3E}">
        <p14:creationId xmlns:p14="http://schemas.microsoft.com/office/powerpoint/2010/main" val="223828737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250</a:t>
            </a:fld>
            <a:endParaRPr lang="en-GB" altLang="en-US"/>
          </a:p>
        </p:txBody>
      </p:sp>
    </p:spTree>
    <p:extLst>
      <p:ext uri="{BB962C8B-B14F-4D97-AF65-F5344CB8AC3E}">
        <p14:creationId xmlns:p14="http://schemas.microsoft.com/office/powerpoint/2010/main" val="5717454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251</a:t>
            </a:fld>
            <a:endParaRPr lang="en-GB" altLang="en-US"/>
          </a:p>
        </p:txBody>
      </p:sp>
    </p:spTree>
    <p:extLst>
      <p:ext uri="{BB962C8B-B14F-4D97-AF65-F5344CB8AC3E}">
        <p14:creationId xmlns:p14="http://schemas.microsoft.com/office/powerpoint/2010/main" val="265618838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252</a:t>
            </a:fld>
            <a:endParaRPr lang="en-GB" altLang="en-US"/>
          </a:p>
        </p:txBody>
      </p:sp>
    </p:spTree>
    <p:extLst>
      <p:ext uri="{BB962C8B-B14F-4D97-AF65-F5344CB8AC3E}">
        <p14:creationId xmlns:p14="http://schemas.microsoft.com/office/powerpoint/2010/main" val="108142515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253</a:t>
            </a:fld>
            <a:endParaRPr lang="en-GB" altLang="en-US"/>
          </a:p>
        </p:txBody>
      </p:sp>
    </p:spTree>
    <p:extLst>
      <p:ext uri="{BB962C8B-B14F-4D97-AF65-F5344CB8AC3E}">
        <p14:creationId xmlns:p14="http://schemas.microsoft.com/office/powerpoint/2010/main" val="407582705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254</a:t>
            </a:fld>
            <a:endParaRPr lang="en-GB" altLang="en-US"/>
          </a:p>
        </p:txBody>
      </p:sp>
    </p:spTree>
    <p:extLst>
      <p:ext uri="{BB962C8B-B14F-4D97-AF65-F5344CB8AC3E}">
        <p14:creationId xmlns:p14="http://schemas.microsoft.com/office/powerpoint/2010/main" val="239687286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255</a:t>
            </a:fld>
            <a:endParaRPr lang="en-GB" altLang="en-US"/>
          </a:p>
        </p:txBody>
      </p:sp>
    </p:spTree>
    <p:extLst>
      <p:ext uri="{BB962C8B-B14F-4D97-AF65-F5344CB8AC3E}">
        <p14:creationId xmlns:p14="http://schemas.microsoft.com/office/powerpoint/2010/main" val="356218447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256</a:t>
            </a:fld>
            <a:endParaRPr lang="en-GB" altLang="en-US"/>
          </a:p>
        </p:txBody>
      </p:sp>
    </p:spTree>
    <p:extLst>
      <p:ext uri="{BB962C8B-B14F-4D97-AF65-F5344CB8AC3E}">
        <p14:creationId xmlns:p14="http://schemas.microsoft.com/office/powerpoint/2010/main" val="54007218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257</a:t>
            </a:fld>
            <a:endParaRPr lang="en-GB" altLang="en-US"/>
          </a:p>
        </p:txBody>
      </p:sp>
    </p:spTree>
    <p:extLst>
      <p:ext uri="{BB962C8B-B14F-4D97-AF65-F5344CB8AC3E}">
        <p14:creationId xmlns:p14="http://schemas.microsoft.com/office/powerpoint/2010/main" val="172328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51</a:t>
            </a:fld>
            <a:endParaRPr lang="en-GB" altLang="en-US"/>
          </a:p>
        </p:txBody>
      </p:sp>
    </p:spTree>
    <p:extLst>
      <p:ext uri="{BB962C8B-B14F-4D97-AF65-F5344CB8AC3E}">
        <p14:creationId xmlns:p14="http://schemas.microsoft.com/office/powerpoint/2010/main" val="143937036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258</a:t>
            </a:fld>
            <a:endParaRPr lang="en-GB" altLang="en-US"/>
          </a:p>
        </p:txBody>
      </p:sp>
    </p:spTree>
    <p:extLst>
      <p:ext uri="{BB962C8B-B14F-4D97-AF65-F5344CB8AC3E}">
        <p14:creationId xmlns:p14="http://schemas.microsoft.com/office/powerpoint/2010/main" val="204616937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259</a:t>
            </a:fld>
            <a:endParaRPr lang="en-GB" altLang="en-US"/>
          </a:p>
        </p:txBody>
      </p:sp>
    </p:spTree>
    <p:extLst>
      <p:ext uri="{BB962C8B-B14F-4D97-AF65-F5344CB8AC3E}">
        <p14:creationId xmlns:p14="http://schemas.microsoft.com/office/powerpoint/2010/main" val="394441133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260</a:t>
            </a:fld>
            <a:endParaRPr lang="en-GB" altLang="en-US"/>
          </a:p>
        </p:txBody>
      </p:sp>
    </p:spTree>
    <p:extLst>
      <p:ext uri="{BB962C8B-B14F-4D97-AF65-F5344CB8AC3E}">
        <p14:creationId xmlns:p14="http://schemas.microsoft.com/office/powerpoint/2010/main" val="408919977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261</a:t>
            </a:fld>
            <a:endParaRPr lang="en-GB" altLang="en-US"/>
          </a:p>
        </p:txBody>
      </p:sp>
    </p:spTree>
    <p:extLst>
      <p:ext uri="{BB962C8B-B14F-4D97-AF65-F5344CB8AC3E}">
        <p14:creationId xmlns:p14="http://schemas.microsoft.com/office/powerpoint/2010/main" val="3691060707"/>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262</a:t>
            </a:fld>
            <a:endParaRPr lang="en-GB" altLang="en-US"/>
          </a:p>
        </p:txBody>
      </p:sp>
    </p:spTree>
    <p:extLst>
      <p:ext uri="{BB962C8B-B14F-4D97-AF65-F5344CB8AC3E}">
        <p14:creationId xmlns:p14="http://schemas.microsoft.com/office/powerpoint/2010/main" val="407958849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263</a:t>
            </a:fld>
            <a:endParaRPr lang="en-GB" altLang="en-US"/>
          </a:p>
        </p:txBody>
      </p:sp>
    </p:spTree>
    <p:extLst>
      <p:ext uri="{BB962C8B-B14F-4D97-AF65-F5344CB8AC3E}">
        <p14:creationId xmlns:p14="http://schemas.microsoft.com/office/powerpoint/2010/main" val="396783000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264</a:t>
            </a:fld>
            <a:endParaRPr lang="en-GB" altLang="en-US"/>
          </a:p>
        </p:txBody>
      </p:sp>
    </p:spTree>
    <p:extLst>
      <p:ext uri="{BB962C8B-B14F-4D97-AF65-F5344CB8AC3E}">
        <p14:creationId xmlns:p14="http://schemas.microsoft.com/office/powerpoint/2010/main" val="119695379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265</a:t>
            </a:fld>
            <a:endParaRPr lang="en-GB" altLang="en-US"/>
          </a:p>
        </p:txBody>
      </p:sp>
    </p:spTree>
    <p:extLst>
      <p:ext uri="{BB962C8B-B14F-4D97-AF65-F5344CB8AC3E}">
        <p14:creationId xmlns:p14="http://schemas.microsoft.com/office/powerpoint/2010/main" val="330284774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266</a:t>
            </a:fld>
            <a:endParaRPr lang="en-GB" altLang="en-US"/>
          </a:p>
        </p:txBody>
      </p:sp>
    </p:spTree>
    <p:extLst>
      <p:ext uri="{BB962C8B-B14F-4D97-AF65-F5344CB8AC3E}">
        <p14:creationId xmlns:p14="http://schemas.microsoft.com/office/powerpoint/2010/main" val="330843456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267</a:t>
            </a:fld>
            <a:endParaRPr lang="en-GB" altLang="en-US"/>
          </a:p>
        </p:txBody>
      </p:sp>
    </p:spTree>
    <p:extLst>
      <p:ext uri="{BB962C8B-B14F-4D97-AF65-F5344CB8AC3E}">
        <p14:creationId xmlns:p14="http://schemas.microsoft.com/office/powerpoint/2010/main" val="160773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52</a:t>
            </a:fld>
            <a:endParaRPr lang="en-GB" altLang="en-US"/>
          </a:p>
        </p:txBody>
      </p:sp>
    </p:spTree>
    <p:extLst>
      <p:ext uri="{BB962C8B-B14F-4D97-AF65-F5344CB8AC3E}">
        <p14:creationId xmlns:p14="http://schemas.microsoft.com/office/powerpoint/2010/main" val="71100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53</a:t>
            </a:fld>
            <a:endParaRPr lang="en-GB" altLang="en-US"/>
          </a:p>
        </p:txBody>
      </p:sp>
    </p:spTree>
    <p:extLst>
      <p:ext uri="{BB962C8B-B14F-4D97-AF65-F5344CB8AC3E}">
        <p14:creationId xmlns:p14="http://schemas.microsoft.com/office/powerpoint/2010/main" val="1960907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54</a:t>
            </a:fld>
            <a:endParaRPr lang="en-GB" altLang="en-US"/>
          </a:p>
        </p:txBody>
      </p:sp>
    </p:spTree>
    <p:extLst>
      <p:ext uri="{BB962C8B-B14F-4D97-AF65-F5344CB8AC3E}">
        <p14:creationId xmlns:p14="http://schemas.microsoft.com/office/powerpoint/2010/main" val="2101496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55</a:t>
            </a:fld>
            <a:endParaRPr lang="en-GB" altLang="en-US"/>
          </a:p>
        </p:txBody>
      </p:sp>
    </p:spTree>
    <p:extLst>
      <p:ext uri="{BB962C8B-B14F-4D97-AF65-F5344CB8AC3E}">
        <p14:creationId xmlns:p14="http://schemas.microsoft.com/office/powerpoint/2010/main" val="1180589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56</a:t>
            </a:fld>
            <a:endParaRPr lang="en-GB" altLang="en-US"/>
          </a:p>
        </p:txBody>
      </p:sp>
    </p:spTree>
    <p:extLst>
      <p:ext uri="{BB962C8B-B14F-4D97-AF65-F5344CB8AC3E}">
        <p14:creationId xmlns:p14="http://schemas.microsoft.com/office/powerpoint/2010/main" val="523004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57</a:t>
            </a:fld>
            <a:endParaRPr lang="en-GB" altLang="en-US"/>
          </a:p>
        </p:txBody>
      </p:sp>
    </p:spTree>
    <p:extLst>
      <p:ext uri="{BB962C8B-B14F-4D97-AF65-F5344CB8AC3E}">
        <p14:creationId xmlns:p14="http://schemas.microsoft.com/office/powerpoint/2010/main" val="162866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31</a:t>
            </a:fld>
            <a:endParaRPr lang="en-GB" altLang="en-US"/>
          </a:p>
        </p:txBody>
      </p:sp>
    </p:spTree>
    <p:extLst>
      <p:ext uri="{BB962C8B-B14F-4D97-AF65-F5344CB8AC3E}">
        <p14:creationId xmlns:p14="http://schemas.microsoft.com/office/powerpoint/2010/main" val="375709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58</a:t>
            </a:fld>
            <a:endParaRPr lang="en-GB" altLang="en-US"/>
          </a:p>
        </p:txBody>
      </p:sp>
    </p:spTree>
    <p:extLst>
      <p:ext uri="{BB962C8B-B14F-4D97-AF65-F5344CB8AC3E}">
        <p14:creationId xmlns:p14="http://schemas.microsoft.com/office/powerpoint/2010/main" val="342667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59</a:t>
            </a:fld>
            <a:endParaRPr lang="en-GB" altLang="en-US"/>
          </a:p>
        </p:txBody>
      </p:sp>
    </p:spTree>
    <p:extLst>
      <p:ext uri="{BB962C8B-B14F-4D97-AF65-F5344CB8AC3E}">
        <p14:creationId xmlns:p14="http://schemas.microsoft.com/office/powerpoint/2010/main" val="2463936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60</a:t>
            </a:fld>
            <a:endParaRPr lang="en-GB" altLang="en-US"/>
          </a:p>
        </p:txBody>
      </p:sp>
    </p:spTree>
    <p:extLst>
      <p:ext uri="{BB962C8B-B14F-4D97-AF65-F5344CB8AC3E}">
        <p14:creationId xmlns:p14="http://schemas.microsoft.com/office/powerpoint/2010/main" val="3252708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61</a:t>
            </a:fld>
            <a:endParaRPr lang="en-GB" altLang="en-US"/>
          </a:p>
        </p:txBody>
      </p:sp>
    </p:spTree>
    <p:extLst>
      <p:ext uri="{BB962C8B-B14F-4D97-AF65-F5344CB8AC3E}">
        <p14:creationId xmlns:p14="http://schemas.microsoft.com/office/powerpoint/2010/main" val="1330653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62</a:t>
            </a:fld>
            <a:endParaRPr lang="en-GB" altLang="en-US"/>
          </a:p>
        </p:txBody>
      </p:sp>
    </p:spTree>
    <p:extLst>
      <p:ext uri="{BB962C8B-B14F-4D97-AF65-F5344CB8AC3E}">
        <p14:creationId xmlns:p14="http://schemas.microsoft.com/office/powerpoint/2010/main" val="2444384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63</a:t>
            </a:fld>
            <a:endParaRPr lang="en-GB" altLang="en-US"/>
          </a:p>
        </p:txBody>
      </p:sp>
    </p:spTree>
    <p:extLst>
      <p:ext uri="{BB962C8B-B14F-4D97-AF65-F5344CB8AC3E}">
        <p14:creationId xmlns:p14="http://schemas.microsoft.com/office/powerpoint/2010/main" val="3656620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64</a:t>
            </a:fld>
            <a:endParaRPr lang="en-GB" altLang="en-US"/>
          </a:p>
        </p:txBody>
      </p:sp>
    </p:spTree>
    <p:extLst>
      <p:ext uri="{BB962C8B-B14F-4D97-AF65-F5344CB8AC3E}">
        <p14:creationId xmlns:p14="http://schemas.microsoft.com/office/powerpoint/2010/main" val="1605045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65</a:t>
            </a:fld>
            <a:endParaRPr lang="en-GB" altLang="en-US"/>
          </a:p>
        </p:txBody>
      </p:sp>
    </p:spTree>
    <p:extLst>
      <p:ext uri="{BB962C8B-B14F-4D97-AF65-F5344CB8AC3E}">
        <p14:creationId xmlns:p14="http://schemas.microsoft.com/office/powerpoint/2010/main" val="1468090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66</a:t>
            </a:fld>
            <a:endParaRPr lang="en-GB" altLang="en-US"/>
          </a:p>
        </p:txBody>
      </p:sp>
    </p:spTree>
    <p:extLst>
      <p:ext uri="{BB962C8B-B14F-4D97-AF65-F5344CB8AC3E}">
        <p14:creationId xmlns:p14="http://schemas.microsoft.com/office/powerpoint/2010/main" val="3715195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67</a:t>
            </a:fld>
            <a:endParaRPr lang="en-GB" altLang="en-US"/>
          </a:p>
        </p:txBody>
      </p:sp>
    </p:spTree>
    <p:extLst>
      <p:ext uri="{BB962C8B-B14F-4D97-AF65-F5344CB8AC3E}">
        <p14:creationId xmlns:p14="http://schemas.microsoft.com/office/powerpoint/2010/main" val="97076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32</a:t>
            </a:fld>
            <a:endParaRPr lang="en-GB" altLang="en-US"/>
          </a:p>
        </p:txBody>
      </p:sp>
    </p:spTree>
    <p:extLst>
      <p:ext uri="{BB962C8B-B14F-4D97-AF65-F5344CB8AC3E}">
        <p14:creationId xmlns:p14="http://schemas.microsoft.com/office/powerpoint/2010/main" val="1169507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68</a:t>
            </a:fld>
            <a:endParaRPr lang="en-GB" altLang="en-US"/>
          </a:p>
        </p:txBody>
      </p:sp>
    </p:spTree>
    <p:extLst>
      <p:ext uri="{BB962C8B-B14F-4D97-AF65-F5344CB8AC3E}">
        <p14:creationId xmlns:p14="http://schemas.microsoft.com/office/powerpoint/2010/main" val="1444164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69</a:t>
            </a:fld>
            <a:endParaRPr lang="en-GB" altLang="en-US"/>
          </a:p>
        </p:txBody>
      </p:sp>
    </p:spTree>
    <p:extLst>
      <p:ext uri="{BB962C8B-B14F-4D97-AF65-F5344CB8AC3E}">
        <p14:creationId xmlns:p14="http://schemas.microsoft.com/office/powerpoint/2010/main" val="3808790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70</a:t>
            </a:fld>
            <a:endParaRPr lang="en-GB" altLang="en-US"/>
          </a:p>
        </p:txBody>
      </p:sp>
    </p:spTree>
    <p:extLst>
      <p:ext uri="{BB962C8B-B14F-4D97-AF65-F5344CB8AC3E}">
        <p14:creationId xmlns:p14="http://schemas.microsoft.com/office/powerpoint/2010/main" val="2080139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71</a:t>
            </a:fld>
            <a:endParaRPr lang="en-GB" altLang="en-US"/>
          </a:p>
        </p:txBody>
      </p:sp>
    </p:spTree>
    <p:extLst>
      <p:ext uri="{BB962C8B-B14F-4D97-AF65-F5344CB8AC3E}">
        <p14:creationId xmlns:p14="http://schemas.microsoft.com/office/powerpoint/2010/main" val="1350630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72</a:t>
            </a:fld>
            <a:endParaRPr lang="en-GB" altLang="en-US"/>
          </a:p>
        </p:txBody>
      </p:sp>
    </p:spTree>
    <p:extLst>
      <p:ext uri="{BB962C8B-B14F-4D97-AF65-F5344CB8AC3E}">
        <p14:creationId xmlns:p14="http://schemas.microsoft.com/office/powerpoint/2010/main" val="101877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73</a:t>
            </a:fld>
            <a:endParaRPr lang="en-GB" altLang="en-US"/>
          </a:p>
        </p:txBody>
      </p:sp>
    </p:spTree>
    <p:extLst>
      <p:ext uri="{BB962C8B-B14F-4D97-AF65-F5344CB8AC3E}">
        <p14:creationId xmlns:p14="http://schemas.microsoft.com/office/powerpoint/2010/main" val="1487805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74</a:t>
            </a:fld>
            <a:endParaRPr lang="en-GB" altLang="en-US"/>
          </a:p>
        </p:txBody>
      </p:sp>
    </p:spTree>
    <p:extLst>
      <p:ext uri="{BB962C8B-B14F-4D97-AF65-F5344CB8AC3E}">
        <p14:creationId xmlns:p14="http://schemas.microsoft.com/office/powerpoint/2010/main" val="1707140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75</a:t>
            </a:fld>
            <a:endParaRPr lang="en-GB" altLang="en-US"/>
          </a:p>
        </p:txBody>
      </p:sp>
    </p:spTree>
    <p:extLst>
      <p:ext uri="{BB962C8B-B14F-4D97-AF65-F5344CB8AC3E}">
        <p14:creationId xmlns:p14="http://schemas.microsoft.com/office/powerpoint/2010/main" val="256983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76</a:t>
            </a:fld>
            <a:endParaRPr lang="en-GB" altLang="en-US"/>
          </a:p>
        </p:txBody>
      </p:sp>
    </p:spTree>
    <p:extLst>
      <p:ext uri="{BB962C8B-B14F-4D97-AF65-F5344CB8AC3E}">
        <p14:creationId xmlns:p14="http://schemas.microsoft.com/office/powerpoint/2010/main" val="2243875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77</a:t>
            </a:fld>
            <a:endParaRPr lang="en-GB" altLang="en-US"/>
          </a:p>
        </p:txBody>
      </p:sp>
    </p:spTree>
    <p:extLst>
      <p:ext uri="{BB962C8B-B14F-4D97-AF65-F5344CB8AC3E}">
        <p14:creationId xmlns:p14="http://schemas.microsoft.com/office/powerpoint/2010/main" val="199637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33</a:t>
            </a:fld>
            <a:endParaRPr lang="en-GB" altLang="en-US"/>
          </a:p>
        </p:txBody>
      </p:sp>
    </p:spTree>
    <p:extLst>
      <p:ext uri="{BB962C8B-B14F-4D97-AF65-F5344CB8AC3E}">
        <p14:creationId xmlns:p14="http://schemas.microsoft.com/office/powerpoint/2010/main" val="1357585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78</a:t>
            </a:fld>
            <a:endParaRPr lang="en-GB" altLang="en-US"/>
          </a:p>
        </p:txBody>
      </p:sp>
    </p:spTree>
    <p:extLst>
      <p:ext uri="{BB962C8B-B14F-4D97-AF65-F5344CB8AC3E}">
        <p14:creationId xmlns:p14="http://schemas.microsoft.com/office/powerpoint/2010/main" val="2457594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79</a:t>
            </a:fld>
            <a:endParaRPr lang="en-GB" altLang="en-US"/>
          </a:p>
        </p:txBody>
      </p:sp>
    </p:spTree>
    <p:extLst>
      <p:ext uri="{BB962C8B-B14F-4D97-AF65-F5344CB8AC3E}">
        <p14:creationId xmlns:p14="http://schemas.microsoft.com/office/powerpoint/2010/main" val="1699628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80</a:t>
            </a:fld>
            <a:endParaRPr lang="en-GB" altLang="en-US"/>
          </a:p>
        </p:txBody>
      </p:sp>
    </p:spTree>
    <p:extLst>
      <p:ext uri="{BB962C8B-B14F-4D97-AF65-F5344CB8AC3E}">
        <p14:creationId xmlns:p14="http://schemas.microsoft.com/office/powerpoint/2010/main" val="2977942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81</a:t>
            </a:fld>
            <a:endParaRPr lang="en-GB" altLang="en-US"/>
          </a:p>
        </p:txBody>
      </p:sp>
    </p:spTree>
    <p:extLst>
      <p:ext uri="{BB962C8B-B14F-4D97-AF65-F5344CB8AC3E}">
        <p14:creationId xmlns:p14="http://schemas.microsoft.com/office/powerpoint/2010/main" val="25301375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82</a:t>
            </a:fld>
            <a:endParaRPr lang="en-GB" altLang="en-US"/>
          </a:p>
        </p:txBody>
      </p:sp>
    </p:spTree>
    <p:extLst>
      <p:ext uri="{BB962C8B-B14F-4D97-AF65-F5344CB8AC3E}">
        <p14:creationId xmlns:p14="http://schemas.microsoft.com/office/powerpoint/2010/main" val="16157007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83</a:t>
            </a:fld>
            <a:endParaRPr lang="en-GB" altLang="en-US"/>
          </a:p>
        </p:txBody>
      </p:sp>
    </p:spTree>
    <p:extLst>
      <p:ext uri="{BB962C8B-B14F-4D97-AF65-F5344CB8AC3E}">
        <p14:creationId xmlns:p14="http://schemas.microsoft.com/office/powerpoint/2010/main" val="3911218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84</a:t>
            </a:fld>
            <a:endParaRPr lang="en-GB" altLang="en-US"/>
          </a:p>
        </p:txBody>
      </p:sp>
    </p:spTree>
    <p:extLst>
      <p:ext uri="{BB962C8B-B14F-4D97-AF65-F5344CB8AC3E}">
        <p14:creationId xmlns:p14="http://schemas.microsoft.com/office/powerpoint/2010/main" val="4231141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85</a:t>
            </a:fld>
            <a:endParaRPr lang="en-GB" altLang="en-US"/>
          </a:p>
        </p:txBody>
      </p:sp>
    </p:spTree>
    <p:extLst>
      <p:ext uri="{BB962C8B-B14F-4D97-AF65-F5344CB8AC3E}">
        <p14:creationId xmlns:p14="http://schemas.microsoft.com/office/powerpoint/2010/main" val="3751229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86</a:t>
            </a:fld>
            <a:endParaRPr lang="en-GB" altLang="en-US"/>
          </a:p>
        </p:txBody>
      </p:sp>
    </p:spTree>
    <p:extLst>
      <p:ext uri="{BB962C8B-B14F-4D97-AF65-F5344CB8AC3E}">
        <p14:creationId xmlns:p14="http://schemas.microsoft.com/office/powerpoint/2010/main" val="1527465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87</a:t>
            </a:fld>
            <a:endParaRPr lang="en-GB" altLang="en-US"/>
          </a:p>
        </p:txBody>
      </p:sp>
    </p:spTree>
    <p:extLst>
      <p:ext uri="{BB962C8B-B14F-4D97-AF65-F5344CB8AC3E}">
        <p14:creationId xmlns:p14="http://schemas.microsoft.com/office/powerpoint/2010/main" val="346847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34</a:t>
            </a:fld>
            <a:endParaRPr lang="en-GB" altLang="en-US"/>
          </a:p>
        </p:txBody>
      </p:sp>
    </p:spTree>
    <p:extLst>
      <p:ext uri="{BB962C8B-B14F-4D97-AF65-F5344CB8AC3E}">
        <p14:creationId xmlns:p14="http://schemas.microsoft.com/office/powerpoint/2010/main" val="5155140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88</a:t>
            </a:fld>
            <a:endParaRPr lang="en-GB" altLang="en-US"/>
          </a:p>
        </p:txBody>
      </p:sp>
    </p:spTree>
    <p:extLst>
      <p:ext uri="{BB962C8B-B14F-4D97-AF65-F5344CB8AC3E}">
        <p14:creationId xmlns:p14="http://schemas.microsoft.com/office/powerpoint/2010/main" val="29575156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89</a:t>
            </a:fld>
            <a:endParaRPr lang="en-GB" altLang="en-US"/>
          </a:p>
        </p:txBody>
      </p:sp>
    </p:spTree>
    <p:extLst>
      <p:ext uri="{BB962C8B-B14F-4D97-AF65-F5344CB8AC3E}">
        <p14:creationId xmlns:p14="http://schemas.microsoft.com/office/powerpoint/2010/main" val="35424895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90</a:t>
            </a:fld>
            <a:endParaRPr lang="en-GB" altLang="en-US"/>
          </a:p>
        </p:txBody>
      </p:sp>
    </p:spTree>
    <p:extLst>
      <p:ext uri="{BB962C8B-B14F-4D97-AF65-F5344CB8AC3E}">
        <p14:creationId xmlns:p14="http://schemas.microsoft.com/office/powerpoint/2010/main" val="29937452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91</a:t>
            </a:fld>
            <a:endParaRPr lang="en-GB" altLang="en-US"/>
          </a:p>
        </p:txBody>
      </p:sp>
    </p:spTree>
    <p:extLst>
      <p:ext uri="{BB962C8B-B14F-4D97-AF65-F5344CB8AC3E}">
        <p14:creationId xmlns:p14="http://schemas.microsoft.com/office/powerpoint/2010/main" val="20749985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92</a:t>
            </a:fld>
            <a:endParaRPr lang="en-GB" altLang="en-US"/>
          </a:p>
        </p:txBody>
      </p:sp>
    </p:spTree>
    <p:extLst>
      <p:ext uri="{BB962C8B-B14F-4D97-AF65-F5344CB8AC3E}">
        <p14:creationId xmlns:p14="http://schemas.microsoft.com/office/powerpoint/2010/main" val="37860422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93</a:t>
            </a:fld>
            <a:endParaRPr lang="en-GB" altLang="en-US"/>
          </a:p>
        </p:txBody>
      </p:sp>
    </p:spTree>
    <p:extLst>
      <p:ext uri="{BB962C8B-B14F-4D97-AF65-F5344CB8AC3E}">
        <p14:creationId xmlns:p14="http://schemas.microsoft.com/office/powerpoint/2010/main" val="34685547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94</a:t>
            </a:fld>
            <a:endParaRPr lang="en-GB" altLang="en-US"/>
          </a:p>
        </p:txBody>
      </p:sp>
    </p:spTree>
    <p:extLst>
      <p:ext uri="{BB962C8B-B14F-4D97-AF65-F5344CB8AC3E}">
        <p14:creationId xmlns:p14="http://schemas.microsoft.com/office/powerpoint/2010/main" val="31282899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95</a:t>
            </a:fld>
            <a:endParaRPr lang="en-GB" altLang="en-US"/>
          </a:p>
        </p:txBody>
      </p:sp>
    </p:spTree>
    <p:extLst>
      <p:ext uri="{BB962C8B-B14F-4D97-AF65-F5344CB8AC3E}">
        <p14:creationId xmlns:p14="http://schemas.microsoft.com/office/powerpoint/2010/main" val="18817452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96</a:t>
            </a:fld>
            <a:endParaRPr lang="en-GB" altLang="en-US"/>
          </a:p>
        </p:txBody>
      </p:sp>
    </p:spTree>
    <p:extLst>
      <p:ext uri="{BB962C8B-B14F-4D97-AF65-F5344CB8AC3E}">
        <p14:creationId xmlns:p14="http://schemas.microsoft.com/office/powerpoint/2010/main" val="42666084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97</a:t>
            </a:fld>
            <a:endParaRPr lang="en-GB" altLang="en-US"/>
          </a:p>
        </p:txBody>
      </p:sp>
    </p:spTree>
    <p:extLst>
      <p:ext uri="{BB962C8B-B14F-4D97-AF65-F5344CB8AC3E}">
        <p14:creationId xmlns:p14="http://schemas.microsoft.com/office/powerpoint/2010/main" val="4050947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35</a:t>
            </a:fld>
            <a:endParaRPr lang="en-GB" altLang="en-US"/>
          </a:p>
        </p:txBody>
      </p:sp>
    </p:spTree>
    <p:extLst>
      <p:ext uri="{BB962C8B-B14F-4D97-AF65-F5344CB8AC3E}">
        <p14:creationId xmlns:p14="http://schemas.microsoft.com/office/powerpoint/2010/main" val="13748754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98</a:t>
            </a:fld>
            <a:endParaRPr lang="en-GB" altLang="en-US"/>
          </a:p>
        </p:txBody>
      </p:sp>
    </p:spTree>
    <p:extLst>
      <p:ext uri="{BB962C8B-B14F-4D97-AF65-F5344CB8AC3E}">
        <p14:creationId xmlns:p14="http://schemas.microsoft.com/office/powerpoint/2010/main" val="36713853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99</a:t>
            </a:fld>
            <a:endParaRPr lang="en-GB" altLang="en-US"/>
          </a:p>
        </p:txBody>
      </p:sp>
    </p:spTree>
    <p:extLst>
      <p:ext uri="{BB962C8B-B14F-4D97-AF65-F5344CB8AC3E}">
        <p14:creationId xmlns:p14="http://schemas.microsoft.com/office/powerpoint/2010/main" val="14214351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100</a:t>
            </a:fld>
            <a:endParaRPr lang="en-GB" altLang="en-US"/>
          </a:p>
        </p:txBody>
      </p:sp>
    </p:spTree>
    <p:extLst>
      <p:ext uri="{BB962C8B-B14F-4D97-AF65-F5344CB8AC3E}">
        <p14:creationId xmlns:p14="http://schemas.microsoft.com/office/powerpoint/2010/main" val="31316694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101</a:t>
            </a:fld>
            <a:endParaRPr lang="en-GB" altLang="en-US"/>
          </a:p>
        </p:txBody>
      </p:sp>
    </p:spTree>
    <p:extLst>
      <p:ext uri="{BB962C8B-B14F-4D97-AF65-F5344CB8AC3E}">
        <p14:creationId xmlns:p14="http://schemas.microsoft.com/office/powerpoint/2010/main" val="26726017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102</a:t>
            </a:fld>
            <a:endParaRPr lang="en-GB" altLang="en-US"/>
          </a:p>
        </p:txBody>
      </p:sp>
    </p:spTree>
    <p:extLst>
      <p:ext uri="{BB962C8B-B14F-4D97-AF65-F5344CB8AC3E}">
        <p14:creationId xmlns:p14="http://schemas.microsoft.com/office/powerpoint/2010/main" val="37359299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103</a:t>
            </a:fld>
            <a:endParaRPr lang="en-GB" altLang="en-US"/>
          </a:p>
        </p:txBody>
      </p:sp>
    </p:spTree>
    <p:extLst>
      <p:ext uri="{BB962C8B-B14F-4D97-AF65-F5344CB8AC3E}">
        <p14:creationId xmlns:p14="http://schemas.microsoft.com/office/powerpoint/2010/main" val="6794425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104</a:t>
            </a:fld>
            <a:endParaRPr lang="en-GB" altLang="en-US"/>
          </a:p>
        </p:txBody>
      </p:sp>
    </p:spTree>
    <p:extLst>
      <p:ext uri="{BB962C8B-B14F-4D97-AF65-F5344CB8AC3E}">
        <p14:creationId xmlns:p14="http://schemas.microsoft.com/office/powerpoint/2010/main" val="9486371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105</a:t>
            </a:fld>
            <a:endParaRPr lang="en-GB" altLang="en-US"/>
          </a:p>
        </p:txBody>
      </p:sp>
    </p:spTree>
    <p:extLst>
      <p:ext uri="{BB962C8B-B14F-4D97-AF65-F5344CB8AC3E}">
        <p14:creationId xmlns:p14="http://schemas.microsoft.com/office/powerpoint/2010/main" val="19753580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106</a:t>
            </a:fld>
            <a:endParaRPr lang="en-GB" altLang="en-US"/>
          </a:p>
        </p:txBody>
      </p:sp>
    </p:spTree>
    <p:extLst>
      <p:ext uri="{BB962C8B-B14F-4D97-AF65-F5344CB8AC3E}">
        <p14:creationId xmlns:p14="http://schemas.microsoft.com/office/powerpoint/2010/main" val="23087311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107</a:t>
            </a:fld>
            <a:endParaRPr lang="en-GB" altLang="en-US"/>
          </a:p>
        </p:txBody>
      </p:sp>
    </p:spTree>
    <p:extLst>
      <p:ext uri="{BB962C8B-B14F-4D97-AF65-F5344CB8AC3E}">
        <p14:creationId xmlns:p14="http://schemas.microsoft.com/office/powerpoint/2010/main" val="31140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36</a:t>
            </a:fld>
            <a:endParaRPr lang="en-GB" altLang="en-US"/>
          </a:p>
        </p:txBody>
      </p:sp>
    </p:spTree>
    <p:extLst>
      <p:ext uri="{BB962C8B-B14F-4D97-AF65-F5344CB8AC3E}">
        <p14:creationId xmlns:p14="http://schemas.microsoft.com/office/powerpoint/2010/main" val="39935554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108</a:t>
            </a:fld>
            <a:endParaRPr lang="en-GB" altLang="en-US"/>
          </a:p>
        </p:txBody>
      </p:sp>
    </p:spTree>
    <p:extLst>
      <p:ext uri="{BB962C8B-B14F-4D97-AF65-F5344CB8AC3E}">
        <p14:creationId xmlns:p14="http://schemas.microsoft.com/office/powerpoint/2010/main" val="4483254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109</a:t>
            </a:fld>
            <a:endParaRPr lang="en-GB" altLang="en-US"/>
          </a:p>
        </p:txBody>
      </p:sp>
    </p:spTree>
    <p:extLst>
      <p:ext uri="{BB962C8B-B14F-4D97-AF65-F5344CB8AC3E}">
        <p14:creationId xmlns:p14="http://schemas.microsoft.com/office/powerpoint/2010/main" val="35861833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110</a:t>
            </a:fld>
            <a:endParaRPr lang="en-GB" altLang="en-US"/>
          </a:p>
        </p:txBody>
      </p:sp>
    </p:spTree>
    <p:extLst>
      <p:ext uri="{BB962C8B-B14F-4D97-AF65-F5344CB8AC3E}">
        <p14:creationId xmlns:p14="http://schemas.microsoft.com/office/powerpoint/2010/main" val="18136523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111</a:t>
            </a:fld>
            <a:endParaRPr lang="en-GB" altLang="en-US"/>
          </a:p>
        </p:txBody>
      </p:sp>
    </p:spTree>
    <p:extLst>
      <p:ext uri="{BB962C8B-B14F-4D97-AF65-F5344CB8AC3E}">
        <p14:creationId xmlns:p14="http://schemas.microsoft.com/office/powerpoint/2010/main" val="1648474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112</a:t>
            </a:fld>
            <a:endParaRPr lang="en-GB" altLang="en-US"/>
          </a:p>
        </p:txBody>
      </p:sp>
    </p:spTree>
    <p:extLst>
      <p:ext uri="{BB962C8B-B14F-4D97-AF65-F5344CB8AC3E}">
        <p14:creationId xmlns:p14="http://schemas.microsoft.com/office/powerpoint/2010/main" val="5862032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113</a:t>
            </a:fld>
            <a:endParaRPr lang="en-GB" altLang="en-US"/>
          </a:p>
        </p:txBody>
      </p:sp>
    </p:spTree>
    <p:extLst>
      <p:ext uri="{BB962C8B-B14F-4D97-AF65-F5344CB8AC3E}">
        <p14:creationId xmlns:p14="http://schemas.microsoft.com/office/powerpoint/2010/main" val="9024070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114</a:t>
            </a:fld>
            <a:endParaRPr lang="en-GB" altLang="en-US"/>
          </a:p>
        </p:txBody>
      </p:sp>
    </p:spTree>
    <p:extLst>
      <p:ext uri="{BB962C8B-B14F-4D97-AF65-F5344CB8AC3E}">
        <p14:creationId xmlns:p14="http://schemas.microsoft.com/office/powerpoint/2010/main" val="40366543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115</a:t>
            </a:fld>
            <a:endParaRPr lang="en-GB" altLang="en-US"/>
          </a:p>
        </p:txBody>
      </p:sp>
    </p:spTree>
    <p:extLst>
      <p:ext uri="{BB962C8B-B14F-4D97-AF65-F5344CB8AC3E}">
        <p14:creationId xmlns:p14="http://schemas.microsoft.com/office/powerpoint/2010/main" val="39504125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116</a:t>
            </a:fld>
            <a:endParaRPr lang="en-GB" altLang="en-US"/>
          </a:p>
        </p:txBody>
      </p:sp>
    </p:spTree>
    <p:extLst>
      <p:ext uri="{BB962C8B-B14F-4D97-AF65-F5344CB8AC3E}">
        <p14:creationId xmlns:p14="http://schemas.microsoft.com/office/powerpoint/2010/main" val="21776483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117</a:t>
            </a:fld>
            <a:endParaRPr lang="en-GB" altLang="en-US"/>
          </a:p>
        </p:txBody>
      </p:sp>
    </p:spTree>
    <p:extLst>
      <p:ext uri="{BB962C8B-B14F-4D97-AF65-F5344CB8AC3E}">
        <p14:creationId xmlns:p14="http://schemas.microsoft.com/office/powerpoint/2010/main" val="153871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37</a:t>
            </a:fld>
            <a:endParaRPr lang="en-GB" altLang="en-US"/>
          </a:p>
        </p:txBody>
      </p:sp>
    </p:spTree>
    <p:extLst>
      <p:ext uri="{BB962C8B-B14F-4D97-AF65-F5344CB8AC3E}">
        <p14:creationId xmlns:p14="http://schemas.microsoft.com/office/powerpoint/2010/main" val="30945530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118</a:t>
            </a:fld>
            <a:endParaRPr lang="en-GB" altLang="en-US"/>
          </a:p>
        </p:txBody>
      </p:sp>
    </p:spTree>
    <p:extLst>
      <p:ext uri="{BB962C8B-B14F-4D97-AF65-F5344CB8AC3E}">
        <p14:creationId xmlns:p14="http://schemas.microsoft.com/office/powerpoint/2010/main" val="28928578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119</a:t>
            </a:fld>
            <a:endParaRPr lang="en-GB" altLang="en-US"/>
          </a:p>
        </p:txBody>
      </p:sp>
    </p:spTree>
    <p:extLst>
      <p:ext uri="{BB962C8B-B14F-4D97-AF65-F5344CB8AC3E}">
        <p14:creationId xmlns:p14="http://schemas.microsoft.com/office/powerpoint/2010/main" val="30613539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120</a:t>
            </a:fld>
            <a:endParaRPr lang="en-GB" altLang="en-US"/>
          </a:p>
        </p:txBody>
      </p:sp>
    </p:spTree>
    <p:extLst>
      <p:ext uri="{BB962C8B-B14F-4D97-AF65-F5344CB8AC3E}">
        <p14:creationId xmlns:p14="http://schemas.microsoft.com/office/powerpoint/2010/main" val="8629167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121</a:t>
            </a:fld>
            <a:endParaRPr lang="en-GB" altLang="en-US"/>
          </a:p>
        </p:txBody>
      </p:sp>
    </p:spTree>
    <p:extLst>
      <p:ext uri="{BB962C8B-B14F-4D97-AF65-F5344CB8AC3E}">
        <p14:creationId xmlns:p14="http://schemas.microsoft.com/office/powerpoint/2010/main" val="25967500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122</a:t>
            </a:fld>
            <a:endParaRPr lang="en-GB" altLang="en-US"/>
          </a:p>
        </p:txBody>
      </p:sp>
    </p:spTree>
    <p:extLst>
      <p:ext uri="{BB962C8B-B14F-4D97-AF65-F5344CB8AC3E}">
        <p14:creationId xmlns:p14="http://schemas.microsoft.com/office/powerpoint/2010/main" val="31952472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123</a:t>
            </a:fld>
            <a:endParaRPr lang="en-GB" altLang="en-US"/>
          </a:p>
        </p:txBody>
      </p:sp>
    </p:spTree>
    <p:extLst>
      <p:ext uri="{BB962C8B-B14F-4D97-AF65-F5344CB8AC3E}">
        <p14:creationId xmlns:p14="http://schemas.microsoft.com/office/powerpoint/2010/main" val="39950583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124</a:t>
            </a:fld>
            <a:endParaRPr lang="en-GB" altLang="en-US"/>
          </a:p>
        </p:txBody>
      </p:sp>
    </p:spTree>
    <p:extLst>
      <p:ext uri="{BB962C8B-B14F-4D97-AF65-F5344CB8AC3E}">
        <p14:creationId xmlns:p14="http://schemas.microsoft.com/office/powerpoint/2010/main" val="15100914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125</a:t>
            </a:fld>
            <a:endParaRPr lang="en-GB" altLang="en-US"/>
          </a:p>
        </p:txBody>
      </p:sp>
    </p:spTree>
    <p:extLst>
      <p:ext uri="{BB962C8B-B14F-4D97-AF65-F5344CB8AC3E}">
        <p14:creationId xmlns:p14="http://schemas.microsoft.com/office/powerpoint/2010/main" val="2513797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126</a:t>
            </a:fld>
            <a:endParaRPr lang="en-GB" altLang="en-US"/>
          </a:p>
        </p:txBody>
      </p:sp>
    </p:spTree>
    <p:extLst>
      <p:ext uri="{BB962C8B-B14F-4D97-AF65-F5344CB8AC3E}">
        <p14:creationId xmlns:p14="http://schemas.microsoft.com/office/powerpoint/2010/main" val="23995827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127</a:t>
            </a:fld>
            <a:endParaRPr lang="en-GB" altLang="en-US"/>
          </a:p>
        </p:txBody>
      </p:sp>
    </p:spTree>
    <p:extLst>
      <p:ext uri="{BB962C8B-B14F-4D97-AF65-F5344CB8AC3E}">
        <p14:creationId xmlns:p14="http://schemas.microsoft.com/office/powerpoint/2010/main" val="2944595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54" y="0"/>
            <a:ext cx="1223997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390652" y="1628776"/>
            <a:ext cx="9122833" cy="2016125"/>
          </a:xfrm>
        </p:spPr>
        <p:txBody>
          <a:bodyPr/>
          <a:lstStyle>
            <a:lvl1pPr>
              <a:defRPr b="1"/>
            </a:lvl1pPr>
          </a:lstStyle>
          <a:p>
            <a:pPr lvl="0"/>
            <a:r>
              <a:rPr lang="nl-BE" altLang="en-US" noProof="0" smtClean="0"/>
              <a:t>Title presentation</a:t>
            </a:r>
            <a:endParaRPr lang="en-GB" altLang="en-US" noProof="0" smtClean="0"/>
          </a:p>
        </p:txBody>
      </p:sp>
      <p:sp>
        <p:nvSpPr>
          <p:cNvPr id="8195" name="Rectangle 3"/>
          <p:cNvSpPr>
            <a:spLocks noGrp="1" noChangeArrowheads="1"/>
          </p:cNvSpPr>
          <p:nvPr>
            <p:ph type="subTitle" idx="1"/>
          </p:nvPr>
        </p:nvSpPr>
        <p:spPr>
          <a:xfrm>
            <a:off x="1401233" y="3716338"/>
            <a:ext cx="8534400" cy="1752600"/>
          </a:xfrm>
        </p:spPr>
        <p:txBody>
          <a:bodyPr tIns="46800"/>
          <a:lstStyle>
            <a:lvl1pPr marL="0" indent="0">
              <a:lnSpc>
                <a:spcPct val="70000"/>
              </a:lnSpc>
              <a:buFontTx/>
              <a:buNone/>
              <a:defRPr sz="2200">
                <a:solidFill>
                  <a:schemeClr val="bg1"/>
                </a:solidFill>
              </a:defRPr>
            </a:lvl1pPr>
          </a:lstStyle>
          <a:p>
            <a:pPr lvl="0"/>
            <a:r>
              <a:rPr lang="pt-BR" altLang="en-US" noProof="0" smtClean="0"/>
              <a:t>Name</a:t>
            </a:r>
          </a:p>
          <a:p>
            <a:pPr lvl="0"/>
            <a:r>
              <a:rPr lang="pt-BR" altLang="en-US" noProof="0" smtClean="0"/>
              <a:t>Title</a:t>
            </a:r>
          </a:p>
          <a:p>
            <a:pPr lvl="0"/>
            <a:r>
              <a:rPr lang="pt-BR" altLang="en-US" noProof="0" smtClean="0"/>
              <a:t>Date</a:t>
            </a:r>
            <a:endParaRPr lang="en-GB" altLang="en-US" noProof="0" smtClean="0"/>
          </a:p>
        </p:txBody>
      </p:sp>
    </p:spTree>
    <p:extLst>
      <p:ext uri="{BB962C8B-B14F-4D97-AF65-F5344CB8AC3E}">
        <p14:creationId xmlns:p14="http://schemas.microsoft.com/office/powerpoint/2010/main" val="41487202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02784" y="188566"/>
            <a:ext cx="10877549" cy="792162"/>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C3C04214-9756-477A-8BF7-A41BFADC63EE}" type="slidenum">
              <a:rPr lang="en-GB" altLang="en-US"/>
              <a:pPr>
                <a:defRPr/>
              </a:pPr>
              <a:t>‹#›</a:t>
            </a:fld>
            <a:endParaRPr lang="en-GB" altLang="en-US"/>
          </a:p>
        </p:txBody>
      </p:sp>
    </p:spTree>
    <p:extLst>
      <p:ext uri="{BB962C8B-B14F-4D97-AF65-F5344CB8AC3E}">
        <p14:creationId xmlns:p14="http://schemas.microsoft.com/office/powerpoint/2010/main" val="39457730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7651" y="1124744"/>
            <a:ext cx="2842683" cy="525700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124744"/>
            <a:ext cx="8324851" cy="52570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7E3D0B-330B-4877-BC6C-837313720952}" type="slidenum">
              <a:rPr lang="en-GB" altLang="en-US"/>
              <a:pPr>
                <a:defRPr/>
              </a:pPr>
              <a:t>‹#›</a:t>
            </a:fld>
            <a:endParaRPr lang="en-GB" altLang="en-US"/>
          </a:p>
        </p:txBody>
      </p:sp>
    </p:spTree>
    <p:extLst>
      <p:ext uri="{BB962C8B-B14F-4D97-AF65-F5344CB8AC3E}">
        <p14:creationId xmlns:p14="http://schemas.microsoft.com/office/powerpoint/2010/main" val="30163241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68760"/>
            <a:ext cx="11370733" cy="5112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7F0379F9-83CF-45D8-BE9C-49F132E78FC2}" type="slidenum">
              <a:rPr lang="en-GB" altLang="en-US"/>
              <a:pPr>
                <a:defRPr/>
              </a:pPr>
              <a:t>‹#›</a:t>
            </a:fld>
            <a:endParaRPr lang="en-GB" altLang="en-US"/>
          </a:p>
        </p:txBody>
      </p:sp>
    </p:spTree>
    <p:extLst>
      <p:ext uri="{BB962C8B-B14F-4D97-AF65-F5344CB8AC3E}">
        <p14:creationId xmlns:p14="http://schemas.microsoft.com/office/powerpoint/2010/main" val="1862443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2784" y="188566"/>
            <a:ext cx="10877549" cy="792162"/>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1B3B6C-817B-4B01-8ADA-CA09357B7D74}" type="slidenum">
              <a:rPr lang="en-GB" altLang="en-US"/>
              <a:pPr>
                <a:defRPr/>
              </a:pPr>
              <a:t>‹#›</a:t>
            </a:fld>
            <a:endParaRPr lang="en-GB" altLang="en-US"/>
          </a:p>
        </p:txBody>
      </p:sp>
    </p:spTree>
    <p:extLst>
      <p:ext uri="{BB962C8B-B14F-4D97-AF65-F5344CB8AC3E}">
        <p14:creationId xmlns:p14="http://schemas.microsoft.com/office/powerpoint/2010/main" val="5646380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36ADB8-6DA8-4E69-A539-B6624B149871}" type="slidenum">
              <a:rPr lang="en-GB" altLang="en-US"/>
              <a:pPr>
                <a:defRPr/>
              </a:pPr>
              <a:t>‹#›</a:t>
            </a:fld>
            <a:endParaRPr lang="en-GB" altLang="en-US"/>
          </a:p>
        </p:txBody>
      </p:sp>
    </p:spTree>
    <p:extLst>
      <p:ext uri="{BB962C8B-B14F-4D97-AF65-F5344CB8AC3E}">
        <p14:creationId xmlns:p14="http://schemas.microsoft.com/office/powerpoint/2010/main" val="7552368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2784" y="188566"/>
            <a:ext cx="10877549" cy="79216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1" y="1279526"/>
            <a:ext cx="5568951"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81751" y="1279526"/>
            <a:ext cx="5571067"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B7999E-D0BF-40C3-BD98-17857E5A3D3A}" type="slidenum">
              <a:rPr lang="en-GB" altLang="en-US"/>
              <a:pPr>
                <a:defRPr/>
              </a:pPr>
              <a:t>‹#›</a:t>
            </a:fld>
            <a:endParaRPr lang="en-GB" altLang="en-US"/>
          </a:p>
        </p:txBody>
      </p:sp>
    </p:spTree>
    <p:extLst>
      <p:ext uri="{BB962C8B-B14F-4D97-AF65-F5344CB8AC3E}">
        <p14:creationId xmlns:p14="http://schemas.microsoft.com/office/powerpoint/2010/main" val="27707722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03445" y="188640"/>
            <a:ext cx="10945216" cy="79208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23392" y="126876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060849"/>
            <a:ext cx="5386917" cy="40653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012" y="126876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060849"/>
            <a:ext cx="5389033" cy="40653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563D8139-6B2B-498F-9146-AF5457712317}" type="slidenum">
              <a:rPr lang="en-GB" altLang="en-US"/>
              <a:pPr>
                <a:defRPr/>
              </a:pPr>
              <a:t>‹#›</a:t>
            </a:fld>
            <a:endParaRPr lang="en-GB" altLang="en-US"/>
          </a:p>
        </p:txBody>
      </p:sp>
    </p:spTree>
    <p:extLst>
      <p:ext uri="{BB962C8B-B14F-4D97-AF65-F5344CB8AC3E}">
        <p14:creationId xmlns:p14="http://schemas.microsoft.com/office/powerpoint/2010/main" val="22009455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2784" y="188566"/>
            <a:ext cx="10877549" cy="792162"/>
          </a:xfrm>
        </p:spPr>
        <p:txBody>
          <a:body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1BC3A58D-0414-43F7-9A2D-BCEE9C47F019}" type="slidenum">
              <a:rPr lang="en-GB" altLang="en-US"/>
              <a:pPr>
                <a:defRPr/>
              </a:pPr>
              <a:t>‹#›</a:t>
            </a:fld>
            <a:endParaRPr lang="en-GB" altLang="en-US"/>
          </a:p>
        </p:txBody>
      </p:sp>
    </p:spTree>
    <p:extLst>
      <p:ext uri="{BB962C8B-B14F-4D97-AF65-F5344CB8AC3E}">
        <p14:creationId xmlns:p14="http://schemas.microsoft.com/office/powerpoint/2010/main" val="41342893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78B73E27-8537-4068-9D4F-F0353DED32D5}" type="slidenum">
              <a:rPr lang="en-GB" altLang="en-US"/>
              <a:pPr>
                <a:defRPr/>
              </a:pPr>
              <a:t>‹#›</a:t>
            </a:fld>
            <a:endParaRPr lang="en-GB" altLang="en-US"/>
          </a:p>
        </p:txBody>
      </p:sp>
    </p:spTree>
    <p:extLst>
      <p:ext uri="{BB962C8B-B14F-4D97-AF65-F5344CB8AC3E}">
        <p14:creationId xmlns:p14="http://schemas.microsoft.com/office/powerpoint/2010/main" val="9786410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9456" y="188640"/>
            <a:ext cx="7488832" cy="648072"/>
          </a:xfrm>
        </p:spPr>
        <p:txBody>
          <a:bodyPr anchor="b"/>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4766733" y="1196753"/>
            <a:ext cx="6815667"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FA3F5E-4D21-4D2F-8FE7-C834F8C51B33}" type="slidenum">
              <a:rPr lang="en-GB" altLang="en-US"/>
              <a:pPr>
                <a:defRPr/>
              </a:pPr>
              <a:t>‹#›</a:t>
            </a:fld>
            <a:endParaRPr lang="en-GB" altLang="en-US"/>
          </a:p>
        </p:txBody>
      </p:sp>
    </p:spTree>
    <p:extLst>
      <p:ext uri="{BB962C8B-B14F-4D97-AF65-F5344CB8AC3E}">
        <p14:creationId xmlns:p14="http://schemas.microsoft.com/office/powerpoint/2010/main" val="179646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1196752"/>
            <a:ext cx="73152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ltLang="en-US" smtClean="0"/>
              <a:t>06/02/2019</a:t>
            </a: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Version 1.0</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E243A0-F22E-431E-BB1B-A102BA614066}" type="slidenum">
              <a:rPr lang="en-GB" altLang="en-US"/>
              <a:pPr>
                <a:defRPr/>
              </a:pPr>
              <a:t>‹#›</a:t>
            </a:fld>
            <a:endParaRPr lang="en-GB" altLang="en-US"/>
          </a:p>
        </p:txBody>
      </p:sp>
    </p:spTree>
    <p:extLst>
      <p:ext uri="{BB962C8B-B14F-4D97-AF65-F5344CB8AC3E}">
        <p14:creationId xmlns:p14="http://schemas.microsoft.com/office/powerpoint/2010/main" val="20674596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102784" y="188566"/>
            <a:ext cx="10877549"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 presentation</a:t>
            </a:r>
          </a:p>
        </p:txBody>
      </p:sp>
      <p:sp>
        <p:nvSpPr>
          <p:cNvPr id="1028" name="Rectangle 3"/>
          <p:cNvSpPr>
            <a:spLocks noGrp="1" noChangeArrowheads="1"/>
          </p:cNvSpPr>
          <p:nvPr>
            <p:ph type="body" idx="1"/>
          </p:nvPr>
        </p:nvSpPr>
        <p:spPr bwMode="auto">
          <a:xfrm>
            <a:off x="609601" y="1279526"/>
            <a:ext cx="11343217"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a:p>
            <a:pPr lvl="4"/>
            <a:endParaRPr lang="en-GB" altLang="en-US" smtClean="0"/>
          </a:p>
        </p:txBody>
      </p:sp>
      <p:sp>
        <p:nvSpPr>
          <p:cNvPr id="2" name="Rectangle 4"/>
          <p:cNvSpPr>
            <a:spLocks noGrp="1" noChangeArrowheads="1"/>
          </p:cNvSpPr>
          <p:nvPr>
            <p:ph type="dt" sz="half" idx="2"/>
          </p:nvPr>
        </p:nvSpPr>
        <p:spPr bwMode="auto">
          <a:xfrm>
            <a:off x="46567" y="6524626"/>
            <a:ext cx="249555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400">
                <a:solidFill>
                  <a:schemeClr val="bg1"/>
                </a:solidFill>
                <a:latin typeface="+mn-lt"/>
              </a:defRPr>
            </a:lvl1pPr>
          </a:lstStyle>
          <a:p>
            <a:pPr>
              <a:defRPr/>
            </a:pPr>
            <a:r>
              <a:rPr lang="en-GB" altLang="en-US" smtClean="0"/>
              <a:t>06/02/2019</a:t>
            </a:r>
            <a:endParaRPr lang="en-GB" altLang="en-US"/>
          </a:p>
        </p:txBody>
      </p:sp>
      <p:sp>
        <p:nvSpPr>
          <p:cNvPr id="1029" name="Rectangle 5"/>
          <p:cNvSpPr>
            <a:spLocks noGrp="1" noChangeArrowheads="1"/>
          </p:cNvSpPr>
          <p:nvPr>
            <p:ph type="ftr" sz="quarter" idx="3"/>
          </p:nvPr>
        </p:nvSpPr>
        <p:spPr bwMode="auto">
          <a:xfrm>
            <a:off x="2639484" y="6524626"/>
            <a:ext cx="7296149"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SzTx/>
              <a:buFontTx/>
              <a:buNone/>
              <a:defRPr sz="1400">
                <a:solidFill>
                  <a:schemeClr val="bg1"/>
                </a:solidFill>
                <a:latin typeface="+mn-lt"/>
              </a:defRPr>
            </a:lvl1pPr>
          </a:lstStyle>
          <a:p>
            <a:pPr>
              <a:defRPr/>
            </a:pPr>
            <a:r>
              <a:rPr lang="en-GB" altLang="en-US" smtClean="0"/>
              <a:t>Version 1.0</a:t>
            </a:r>
            <a:endParaRPr lang="en-GB" altLang="en-US"/>
          </a:p>
        </p:txBody>
      </p:sp>
      <p:sp>
        <p:nvSpPr>
          <p:cNvPr id="1030" name="Rectangle 6"/>
          <p:cNvSpPr>
            <a:spLocks noGrp="1" noChangeArrowheads="1"/>
          </p:cNvSpPr>
          <p:nvPr>
            <p:ph type="sldNum" sz="quarter" idx="4"/>
          </p:nvPr>
        </p:nvSpPr>
        <p:spPr bwMode="auto">
          <a:xfrm>
            <a:off x="9935634" y="6524626"/>
            <a:ext cx="225636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400">
                <a:solidFill>
                  <a:schemeClr val="bg1"/>
                </a:solidFill>
                <a:latin typeface="+mn-lt"/>
              </a:defRPr>
            </a:lvl1pPr>
          </a:lstStyle>
          <a:p>
            <a:pPr>
              <a:defRPr/>
            </a:pPr>
            <a:fld id="{BAE34B6E-EDFD-4A98-87F4-88FB03E53DF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hf hdr="0"/>
  <p:txStyles>
    <p:titleStyle>
      <a:lvl1pPr algn="l" rtl="0" eaLnBrk="0" fontAlgn="base" hangingPunct="0">
        <a:lnSpc>
          <a:spcPct val="75000"/>
        </a:lnSpc>
        <a:spcBef>
          <a:spcPct val="0"/>
        </a:spcBef>
        <a:spcAft>
          <a:spcPct val="0"/>
        </a:spcAft>
        <a:defRPr sz="3600">
          <a:solidFill>
            <a:schemeClr val="bg1"/>
          </a:solidFill>
          <a:latin typeface="+mj-lt"/>
          <a:ea typeface="+mj-ea"/>
          <a:cs typeface="+mj-cs"/>
        </a:defRPr>
      </a:lvl1pPr>
      <a:lvl2pPr algn="l" rtl="0" eaLnBrk="0" fontAlgn="base" hangingPunct="0">
        <a:lnSpc>
          <a:spcPct val="75000"/>
        </a:lnSpc>
        <a:spcBef>
          <a:spcPct val="0"/>
        </a:spcBef>
        <a:spcAft>
          <a:spcPct val="0"/>
        </a:spcAft>
        <a:defRPr sz="3600">
          <a:solidFill>
            <a:schemeClr val="bg1"/>
          </a:solidFill>
          <a:latin typeface="Calibri" pitchFamily="34" charset="0"/>
        </a:defRPr>
      </a:lvl2pPr>
      <a:lvl3pPr algn="l" rtl="0" eaLnBrk="0" fontAlgn="base" hangingPunct="0">
        <a:lnSpc>
          <a:spcPct val="75000"/>
        </a:lnSpc>
        <a:spcBef>
          <a:spcPct val="0"/>
        </a:spcBef>
        <a:spcAft>
          <a:spcPct val="0"/>
        </a:spcAft>
        <a:defRPr sz="3600">
          <a:solidFill>
            <a:schemeClr val="bg1"/>
          </a:solidFill>
          <a:latin typeface="Calibri" pitchFamily="34" charset="0"/>
        </a:defRPr>
      </a:lvl3pPr>
      <a:lvl4pPr algn="l" rtl="0" eaLnBrk="0" fontAlgn="base" hangingPunct="0">
        <a:lnSpc>
          <a:spcPct val="75000"/>
        </a:lnSpc>
        <a:spcBef>
          <a:spcPct val="0"/>
        </a:spcBef>
        <a:spcAft>
          <a:spcPct val="0"/>
        </a:spcAft>
        <a:defRPr sz="3600">
          <a:solidFill>
            <a:schemeClr val="bg1"/>
          </a:solidFill>
          <a:latin typeface="Calibri" pitchFamily="34" charset="0"/>
        </a:defRPr>
      </a:lvl4pPr>
      <a:lvl5pPr algn="l" rtl="0" eaLnBrk="0" fontAlgn="base" hangingPunct="0">
        <a:lnSpc>
          <a:spcPct val="75000"/>
        </a:lnSpc>
        <a:spcBef>
          <a:spcPct val="0"/>
        </a:spcBef>
        <a:spcAft>
          <a:spcPct val="0"/>
        </a:spcAft>
        <a:defRPr sz="3600">
          <a:solidFill>
            <a:schemeClr val="bg1"/>
          </a:solidFill>
          <a:latin typeface="Calibri" pitchFamily="34" charset="0"/>
        </a:defRPr>
      </a:lvl5pPr>
      <a:lvl6pPr marL="457200" algn="l" rtl="0" fontAlgn="base">
        <a:lnSpc>
          <a:spcPct val="75000"/>
        </a:lnSpc>
        <a:spcBef>
          <a:spcPct val="0"/>
        </a:spcBef>
        <a:spcAft>
          <a:spcPct val="0"/>
        </a:spcAft>
        <a:defRPr sz="3600">
          <a:solidFill>
            <a:schemeClr val="bg1"/>
          </a:solidFill>
          <a:latin typeface="Verdana" pitchFamily="34" charset="0"/>
        </a:defRPr>
      </a:lvl6pPr>
      <a:lvl7pPr marL="914400" algn="l" rtl="0" fontAlgn="base">
        <a:lnSpc>
          <a:spcPct val="75000"/>
        </a:lnSpc>
        <a:spcBef>
          <a:spcPct val="0"/>
        </a:spcBef>
        <a:spcAft>
          <a:spcPct val="0"/>
        </a:spcAft>
        <a:defRPr sz="3600">
          <a:solidFill>
            <a:schemeClr val="bg1"/>
          </a:solidFill>
          <a:latin typeface="Verdana" pitchFamily="34" charset="0"/>
        </a:defRPr>
      </a:lvl7pPr>
      <a:lvl8pPr marL="1371600" algn="l" rtl="0" fontAlgn="base">
        <a:lnSpc>
          <a:spcPct val="75000"/>
        </a:lnSpc>
        <a:spcBef>
          <a:spcPct val="0"/>
        </a:spcBef>
        <a:spcAft>
          <a:spcPct val="0"/>
        </a:spcAft>
        <a:defRPr sz="3600">
          <a:solidFill>
            <a:schemeClr val="bg1"/>
          </a:solidFill>
          <a:latin typeface="Verdana" pitchFamily="34" charset="0"/>
        </a:defRPr>
      </a:lvl8pPr>
      <a:lvl9pPr marL="1828800" algn="l" rtl="0" fontAlgn="base">
        <a:lnSpc>
          <a:spcPct val="75000"/>
        </a:lnSpc>
        <a:spcBef>
          <a:spcPct val="0"/>
        </a:spcBef>
        <a:spcAft>
          <a:spcPct val="0"/>
        </a:spcAft>
        <a:defRPr sz="3600">
          <a:solidFill>
            <a:schemeClr val="bg1"/>
          </a:solidFill>
          <a:latin typeface="Verdana" pitchFamily="34" charset="0"/>
        </a:defRPr>
      </a:lvl9pPr>
    </p:titleStyle>
    <p:bodyStyle>
      <a:lvl1pPr marL="342900" indent="-342900" algn="l" rtl="0" eaLnBrk="0" fontAlgn="base" hangingPunct="0">
        <a:spcBef>
          <a:spcPct val="20000"/>
        </a:spcBef>
        <a:spcAft>
          <a:spcPct val="0"/>
        </a:spcAft>
        <a:buSzPct val="80000"/>
        <a:buBlip>
          <a:blip r:embed="rId15"/>
        </a:buBlip>
        <a:defRPr sz="3200">
          <a:solidFill>
            <a:srgbClr val="055685"/>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rgbClr val="055685"/>
          </a:solidFill>
          <a:latin typeface="+mn-lt"/>
        </a:defRPr>
      </a:lvl2pPr>
      <a:lvl3pPr marL="1143000" indent="-228600" algn="l" rtl="0" eaLnBrk="0" fontAlgn="base" hangingPunct="0">
        <a:spcBef>
          <a:spcPct val="20000"/>
        </a:spcBef>
        <a:spcAft>
          <a:spcPct val="0"/>
        </a:spcAft>
        <a:buSzPct val="80000"/>
        <a:buBlip>
          <a:blip r:embed="rId17"/>
        </a:buBlip>
        <a:defRPr sz="2400">
          <a:solidFill>
            <a:srgbClr val="055685"/>
          </a:solidFill>
          <a:latin typeface="+mn-lt"/>
        </a:defRPr>
      </a:lvl3pPr>
      <a:lvl4pPr marL="1600200" indent="-228600" algn="l" rtl="0" eaLnBrk="0" fontAlgn="base" hangingPunct="0">
        <a:spcBef>
          <a:spcPct val="20000"/>
        </a:spcBef>
        <a:spcAft>
          <a:spcPct val="0"/>
        </a:spcAft>
        <a:buSzPct val="80000"/>
        <a:buBlip>
          <a:blip r:embed="rId18"/>
        </a:buBlip>
        <a:defRPr sz="2000">
          <a:solidFill>
            <a:srgbClr val="055685"/>
          </a:solidFill>
          <a:latin typeface="+mn-lt"/>
        </a:defRPr>
      </a:lvl4pPr>
      <a:lvl5pPr marL="2057400" indent="-228600" algn="l" rtl="0" eaLnBrk="0" fontAlgn="base" hangingPunct="0">
        <a:spcBef>
          <a:spcPct val="20000"/>
        </a:spcBef>
        <a:spcAft>
          <a:spcPct val="0"/>
        </a:spcAft>
        <a:buSzPct val="80000"/>
        <a:buBlip>
          <a:blip r:embed="rId19"/>
        </a:buBlip>
        <a:defRPr sz="2000">
          <a:solidFill>
            <a:srgbClr val="055685"/>
          </a:solidFill>
          <a:latin typeface="+mn-lt"/>
        </a:defRPr>
      </a:lvl5pPr>
      <a:lvl6pPr marL="2514600" indent="-228600" algn="l" rtl="0" fontAlgn="base">
        <a:spcBef>
          <a:spcPct val="20000"/>
        </a:spcBef>
        <a:spcAft>
          <a:spcPct val="0"/>
        </a:spcAft>
        <a:buSzPct val="80000"/>
        <a:buBlip>
          <a:blip r:embed="rId19"/>
        </a:buBlip>
        <a:defRPr sz="2000">
          <a:solidFill>
            <a:srgbClr val="055685"/>
          </a:solidFill>
          <a:latin typeface="+mn-lt"/>
        </a:defRPr>
      </a:lvl6pPr>
      <a:lvl7pPr marL="2971800" indent="-228600" algn="l" rtl="0" fontAlgn="base">
        <a:spcBef>
          <a:spcPct val="20000"/>
        </a:spcBef>
        <a:spcAft>
          <a:spcPct val="0"/>
        </a:spcAft>
        <a:buSzPct val="80000"/>
        <a:buBlip>
          <a:blip r:embed="rId19"/>
        </a:buBlip>
        <a:defRPr sz="2000">
          <a:solidFill>
            <a:srgbClr val="055685"/>
          </a:solidFill>
          <a:latin typeface="+mn-lt"/>
        </a:defRPr>
      </a:lvl7pPr>
      <a:lvl8pPr marL="3429000" indent="-228600" algn="l" rtl="0" fontAlgn="base">
        <a:spcBef>
          <a:spcPct val="20000"/>
        </a:spcBef>
        <a:spcAft>
          <a:spcPct val="0"/>
        </a:spcAft>
        <a:buSzPct val="80000"/>
        <a:buBlip>
          <a:blip r:embed="rId19"/>
        </a:buBlip>
        <a:defRPr sz="2000">
          <a:solidFill>
            <a:srgbClr val="055685"/>
          </a:solidFill>
          <a:latin typeface="+mn-lt"/>
        </a:defRPr>
      </a:lvl8pPr>
      <a:lvl9pPr marL="3886200" indent="-228600" algn="l" rtl="0" fontAlgn="base">
        <a:spcBef>
          <a:spcPct val="20000"/>
        </a:spcBef>
        <a:spcAft>
          <a:spcPct val="0"/>
        </a:spcAft>
        <a:buSzPct val="80000"/>
        <a:buBlip>
          <a:blip r:embed="rId19"/>
        </a:buBlip>
        <a:defRPr sz="2000">
          <a:solidFill>
            <a:srgbClr val="05568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90.xml"/><Relationship Id="rId5" Type="http://schemas.openxmlformats.org/officeDocument/2006/relationships/slide" Target="slide91.xml"/><Relationship Id="rId4" Type="http://schemas.openxmlformats.org/officeDocument/2006/relationships/slide" Target="slide92.xml"/><Relationship Id="rId9" Type="http://schemas.openxmlformats.org/officeDocument/2006/relationships/slide" Target="slide94.xml"/></Relationships>
</file>

<file path=ppt/slides/_rels/slide10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04.xml"/><Relationship Id="rId5" Type="http://schemas.openxmlformats.org/officeDocument/2006/relationships/slide" Target="slide105.xml"/><Relationship Id="rId4" Type="http://schemas.openxmlformats.org/officeDocument/2006/relationships/slide" Target="slide107.xml"/></Relationships>
</file>

<file path=ppt/slides/_rels/slide1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19.xml"/><Relationship Id="rId5" Type="http://schemas.openxmlformats.org/officeDocument/2006/relationships/slide" Target="slide121.xml"/><Relationship Id="rId4" Type="http://schemas.openxmlformats.org/officeDocument/2006/relationships/slide" Target="slide123.xml"/><Relationship Id="rId9" Type="http://schemas.openxmlformats.org/officeDocument/2006/relationships/slide" Target="slide134.xml"/></Relationships>
</file>

<file path=ppt/slides/_rels/slide1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49.xml"/><Relationship Id="rId5" Type="http://schemas.openxmlformats.org/officeDocument/2006/relationships/slide" Target="slide150.xml"/><Relationship Id="rId4" Type="http://schemas.openxmlformats.org/officeDocument/2006/relationships/slide" Target="slide152.xml"/></Relationships>
</file>

<file path=ppt/slides/_rels/slide13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57.xml"/><Relationship Id="rId5" Type="http://schemas.openxmlformats.org/officeDocument/2006/relationships/slide" Target="slide158.xml"/><Relationship Id="rId4" Type="http://schemas.openxmlformats.org/officeDocument/2006/relationships/slide" Target="slide160.xml"/><Relationship Id="rId9" Type="http://schemas.openxmlformats.org/officeDocument/2006/relationships/slide" Target="slide171.xml"/></Relationships>
</file>

<file path=ppt/slides/_rels/slide14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87.xml"/><Relationship Id="rId4" Type="http://schemas.openxmlformats.org/officeDocument/2006/relationships/slide" Target="slide186.xml"/></Relationships>
</file>

<file path=ppt/slides/_rels/slide15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87.xml"/><Relationship Id="rId4" Type="http://schemas.openxmlformats.org/officeDocument/2006/relationships/slide" Target="slide186.xml"/></Relationships>
</file>

<file path=ppt/slides/_rels/slide16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90.xml"/><Relationship Id="rId4" Type="http://schemas.openxmlformats.org/officeDocument/2006/relationships/slide" Target="slide189.xml"/></Relationships>
</file>

<file path=ppt/slides/_rels/slide17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slide" Target="slide192.xml"/><Relationship Id="rId13" Type="http://schemas.openxmlformats.org/officeDocument/2006/relationships/slide" Target="slide200.xml"/><Relationship Id="rId3" Type="http://schemas.openxmlformats.org/officeDocument/2006/relationships/image" Target="../media/image10.png"/><Relationship Id="rId7" Type="http://schemas.openxmlformats.org/officeDocument/2006/relationships/slide" Target="slide195.xml"/><Relationship Id="rId12" Type="http://schemas.openxmlformats.org/officeDocument/2006/relationships/slide" Target="slide19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11.png"/><Relationship Id="rId5" Type="http://schemas.openxmlformats.org/officeDocument/2006/relationships/slide" Target="slide193.xml"/><Relationship Id="rId10" Type="http://schemas.openxmlformats.org/officeDocument/2006/relationships/slide" Target="slide194.xml"/><Relationship Id="rId4" Type="http://schemas.openxmlformats.org/officeDocument/2006/relationships/slide" Target="slide191.xml"/><Relationship Id="rId9" Type="http://schemas.openxmlformats.org/officeDocument/2006/relationships/slide" Target="slide197.xml"/></Relationships>
</file>

<file path=ppt/slides/_rels/slide18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6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slide" Target="slide200.xml"/><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99.xml"/><Relationship Id="rId4" Type="http://schemas.openxmlformats.org/officeDocument/2006/relationships/slide" Target="slide198.xml"/></Relationships>
</file>

<file path=ppt/slides/_rels/slide19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7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7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mailto:IORS@easa.europa.e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7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7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7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7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7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7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7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7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8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8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0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slide" Target="slide201.xml"/></Relationships>
</file>

<file path=ppt/slides/_rels/slide21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8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8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9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9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slide" Target="slide212.xml"/></Relationships>
</file>

<file path=ppt/slides/_rels/slide2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9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9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9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9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9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9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9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9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0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0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2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slide" Target="slide223.xml"/></Relationships>
</file>

<file path=ppt/slides/_rels/slide23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0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0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0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0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0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0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0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3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slide" Target="slide234.xml"/></Relationships>
</file>

<file path=ppt/slides/_rels/slide24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2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2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easa.europa.eu/document-library/bilateral-agreements/eu-usa#group-easa-downloads"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ur-lex.europa.eu/legal-content/EN/TXT/?uri=uriserv:OJ.L_.2011.273.01.0001.01.ENG" TargetMode="External"/><Relationship Id="rId4" Type="http://schemas.openxmlformats.org/officeDocument/2006/relationships/hyperlink" Target="https://eur-lex.europa.eu/legal-content/EN/TXT/?uri=uriserv:OJ.L_.2009.153.01.0010.01.ENG" TargetMode="External"/></Relationships>
</file>

<file path=ppt/slides/_rels/slide25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2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2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2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2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2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2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2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2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slide" Target="slide248.xml"/></Relationships>
</file>

<file path=ppt/slides/_rels/slide26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3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3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3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5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slide" Target="slide249.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6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slide" Target="slide26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slide" Target="slide267.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image" Target="../media/image1.jpeg"/><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notesSlide" Target="../notesSlides/notesSlide1.xml"/><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slide" Target="slide28.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image" Target="../media/image10.png"/><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1.xml"/><Relationship Id="rId27" Type="http://schemas.openxmlformats.org/officeDocument/2006/relationships/slide" Target="slide27.xml"/><Relationship Id="rId30"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slide" Target="slide32.xml"/><Relationship Id="rId9" Type="http://schemas.openxmlformats.org/officeDocument/2006/relationships/slide" Target="slide35.xml"/></Relationships>
</file>

<file path=ppt/slides/_rels/slide5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7.xml"/><Relationship Id="rId4" Type="http://schemas.openxmlformats.org/officeDocument/2006/relationships/slide" Target="slide39.xml"/><Relationship Id="rId9" Type="http://schemas.openxmlformats.org/officeDocument/2006/relationships/slide" Target="slide42.xml"/></Relationships>
</file>

<file path=ppt/slides/_rels/slide6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4.xml"/><Relationship Id="rId4" Type="http://schemas.openxmlformats.org/officeDocument/2006/relationships/slide" Target="slide46.xml"/><Relationship Id="rId9" Type="http://schemas.openxmlformats.org/officeDocument/2006/relationships/slide" Target="slide47.xml"/></Relationships>
</file>

<file path=ppt/slides/_rels/slide7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62.xml"/><Relationship Id="rId4" Type="http://schemas.openxmlformats.org/officeDocument/2006/relationships/slide" Target="slide64.xml"/><Relationship Id="rId9" Type="http://schemas.openxmlformats.org/officeDocument/2006/relationships/slide" Target="slide65.xml"/></Relationships>
</file>

<file path=ppt/slides/_rels/slide8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77.xml"/><Relationship Id="rId5" Type="http://schemas.openxmlformats.org/officeDocument/2006/relationships/slide" Target="slide78.xml"/><Relationship Id="rId4" Type="http://schemas.openxmlformats.org/officeDocument/2006/relationships/slide" Target="slide79.xml"/><Relationship Id="rId9" Type="http://schemas.openxmlformats.org/officeDocument/2006/relationships/slide" Target="slide80.xml"/></Relationships>
</file>

<file path=ppt/slides/_rels/slide9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4"/>
            <a:ext cx="12192645" cy="6858363"/>
          </a:xfrm>
          <a:prstGeom prst="rect">
            <a:avLst/>
          </a:prstGeom>
        </p:spPr>
      </p:pic>
      <p:sp>
        <p:nvSpPr>
          <p:cNvPr id="3074" name="Rectangle 2"/>
          <p:cNvSpPr>
            <a:spLocks noGrp="1" noChangeArrowheads="1"/>
          </p:cNvSpPr>
          <p:nvPr>
            <p:ph type="ctrTitle"/>
          </p:nvPr>
        </p:nvSpPr>
        <p:spPr/>
        <p:txBody>
          <a:bodyPr/>
          <a:lstStyle/>
          <a:p>
            <a:pPr eaLnBrk="1" hangingPunct="1"/>
            <a:r>
              <a:rPr lang="en-GB" altLang="en-US" sz="4000" dirty="0" smtClean="0"/>
              <a:t>Reporting </a:t>
            </a:r>
            <a:r>
              <a:rPr lang="en-GB" altLang="en-US" sz="4000" dirty="0" smtClean="0"/>
              <a:t>responsibilities matrix</a:t>
            </a:r>
            <a:endParaRPr lang="en-GB" altLang="en-US" sz="4000" dirty="0"/>
          </a:p>
        </p:txBody>
      </p:sp>
      <p:sp>
        <p:nvSpPr>
          <p:cNvPr id="3075" name="Rectangle 3"/>
          <p:cNvSpPr>
            <a:spLocks noGrp="1" noChangeArrowheads="1"/>
          </p:cNvSpPr>
          <p:nvPr>
            <p:ph type="subTitle" idx="1"/>
          </p:nvPr>
        </p:nvSpPr>
        <p:spPr/>
        <p:txBody>
          <a:bodyPr/>
          <a:lstStyle/>
          <a:p>
            <a:pPr eaLnBrk="1" hangingPunct="1"/>
            <a:r>
              <a:rPr lang="pt-BR" altLang="en-US" b="1" dirty="0" smtClean="0"/>
              <a:t>SM.1 Safety Intelligence and Performance</a:t>
            </a:r>
          </a:p>
          <a:p>
            <a:pPr eaLnBrk="1" hangingPunct="1"/>
            <a:r>
              <a:rPr lang="pt-BR" altLang="en-US" dirty="0" smtClean="0"/>
              <a:t>Date: January 2019</a:t>
            </a:r>
          </a:p>
          <a:p>
            <a:pPr eaLnBrk="1" hangingPunct="1"/>
            <a:r>
              <a:rPr lang="pt-BR" altLang="en-US" dirty="0" smtClean="0"/>
              <a:t>Version: 1.0</a:t>
            </a:r>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10</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CAMO/Subpart F</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CAMO/Subpart F</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219474"/>
            <a:ext cx="4608512" cy="646331"/>
          </a:xfrm>
          <a:prstGeom prst="rect">
            <a:avLst/>
          </a:prstGeom>
          <a:noFill/>
        </p:spPr>
        <p:txBody>
          <a:bodyPr wrap="square" rtlCol="0">
            <a:spAutoFit/>
          </a:bodyPr>
          <a:lstStyle/>
          <a:p>
            <a:pPr>
              <a:buNone/>
            </a:pPr>
            <a:r>
              <a:rPr lang="en-GB" sz="1800" dirty="0" smtClean="0"/>
              <a:t>This embeds CAMO and maintenance released according to Part-M/Subpart H M.A.801</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2015/1018</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0" name="TextBox 49">
            <a:hlinkClick r:id="rId6" action="ppaction://hlinksldjump"/>
          </p:cNvPr>
          <p:cNvSpPr txBox="1"/>
          <p:nvPr/>
        </p:nvSpPr>
        <p:spPr>
          <a:xfrm>
            <a:off x="4080878"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1321/2014</a:t>
            </a:r>
            <a:endParaRPr lang="en-GB" sz="1200" b="1" dirty="0">
              <a:solidFill>
                <a:schemeClr val="bg1"/>
              </a:solidFill>
            </a:endParaRPr>
          </a:p>
        </p:txBody>
      </p:sp>
      <p:sp>
        <p:nvSpPr>
          <p:cNvPr id="51" name="TextBox 50">
            <a:hlinkClick r:id="rId7"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1" name="TextBox 20"/>
          <p:cNvSpPr txBox="1"/>
          <p:nvPr/>
        </p:nvSpPr>
        <p:spPr>
          <a:xfrm>
            <a:off x="835952" y="3707690"/>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AOC/Owner</a:t>
            </a:r>
            <a:endParaRPr lang="en-GB" sz="1200" b="1" dirty="0">
              <a:solidFill>
                <a:schemeClr val="bg1"/>
              </a:solidFill>
            </a:endParaRPr>
          </a:p>
        </p:txBody>
      </p:sp>
      <p:sp>
        <p:nvSpPr>
          <p:cNvPr id="22" name="TextBox 21"/>
          <p:cNvSpPr txBox="1"/>
          <p:nvPr/>
        </p:nvSpPr>
        <p:spPr>
          <a:xfrm>
            <a:off x="8472823" y="331961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 </a:t>
            </a:r>
            <a:endParaRPr lang="en-GB" sz="1200" b="1" dirty="0">
              <a:solidFill>
                <a:schemeClr val="bg1"/>
              </a:solidFill>
            </a:endParaRPr>
          </a:p>
        </p:txBody>
      </p:sp>
      <p:sp>
        <p:nvSpPr>
          <p:cNvPr id="23" name="TextBox 22"/>
          <p:cNvSpPr txBox="1"/>
          <p:nvPr/>
        </p:nvSpPr>
        <p:spPr>
          <a:xfrm>
            <a:off x="8472823" y="366960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AOC/Owner</a:t>
            </a:r>
            <a:endParaRPr lang="en-GB" sz="1200" b="1" dirty="0">
              <a:solidFill>
                <a:schemeClr val="bg1"/>
              </a:solidFill>
            </a:endParaRPr>
          </a:p>
        </p:txBody>
      </p:sp>
      <p:sp>
        <p:nvSpPr>
          <p:cNvPr id="24" name="TextBox 23"/>
          <p:cNvSpPr txBox="1"/>
          <p:nvPr/>
        </p:nvSpPr>
        <p:spPr>
          <a:xfrm>
            <a:off x="4667544" y="3337176"/>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pic>
        <p:nvPicPr>
          <p:cNvPr id="3" name="Picture 2"/>
          <p:cNvPicPr>
            <a:picLocks noChangeAspect="1"/>
          </p:cNvPicPr>
          <p:nvPr/>
        </p:nvPicPr>
        <p:blipFill>
          <a:blip r:embed="rId8"/>
          <a:stretch>
            <a:fillRect/>
          </a:stretch>
        </p:blipFill>
        <p:spPr>
          <a:xfrm>
            <a:off x="8908690" y="1323210"/>
            <a:ext cx="495300" cy="428625"/>
          </a:xfrm>
          <a:prstGeom prst="rect">
            <a:avLst/>
          </a:prstGeom>
        </p:spPr>
      </p:pic>
      <p:sp>
        <p:nvSpPr>
          <p:cNvPr id="25" name="TextBox 24">
            <a:hlinkClick r:id="rId9" action="ppaction://hlinksldjump"/>
          </p:cNvPr>
          <p:cNvSpPr txBox="1"/>
          <p:nvPr/>
        </p:nvSpPr>
        <p:spPr>
          <a:xfrm>
            <a:off x="5860935"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817713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100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708981233"/>
              </p:ext>
            </p:extLst>
          </p:nvPr>
        </p:nvGraphicFramePr>
        <p:xfrm>
          <a:off x="0" y="1052737"/>
          <a:ext cx="12192000" cy="5745480"/>
        </p:xfrm>
        <a:graphic>
          <a:graphicData uri="http://schemas.openxmlformats.org/drawingml/2006/table">
            <a:tbl>
              <a:tblPr firstRow="1" bandRow="1">
                <a:tableStyleId>{5C22544A-7EE6-4342-B048-85BDC9FD1C3A}</a:tableStyleId>
              </a:tblPr>
              <a:tblGrid>
                <a:gridCol w="1775520"/>
                <a:gridCol w="2376264"/>
                <a:gridCol w="8040216"/>
              </a:tblGrid>
              <a:tr h="29683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739667">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p>
                    <a:p>
                      <a:pPr>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III.AIRCRAFT MAINTENANCE AND REPAIR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Any failure, malfunction or defect of any system or equipment, or damage or deterioration found as a result of compliance with an Airworthiness Directive or other mandatory instruction issued by a Regulatory Authority, when: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it is detected for the first time by the reporting organisation implementing compliance;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on any subsequent compliance where it exceeds the permissible limits quoted in the instruction and/or published repair/rectification procedures are not available.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Failure of any emergency system or equipment, including all exit doors and lighting, to perform satisfactorily, including when being used for maintenance or test purposes.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Non compliance or significant errors in compliance with required maintenance procedures.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Products, parts, appliances and materials of unknown or suspect origin.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 Misleading, incorrect or insufficient maintenance data or procedures that could lead to maintenance errors.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Failure, malfunction or defect of ground equipment used for test or checking of aircraft systems and equipment when the required routine inspection and test procedures did not clearly identify the problem when this results in a hazardous situation.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r h="2580121">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indent="12700">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Air conditioning/ventilation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depressurisation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reported crew difficulty to control the aircraft linked to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functioning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any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disconnect device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mode change</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0329581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101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051676093"/>
              </p:ext>
            </p:extLst>
          </p:nvPr>
        </p:nvGraphicFramePr>
        <p:xfrm>
          <a:off x="0" y="1052737"/>
          <a:ext cx="12192000" cy="5864352"/>
        </p:xfrm>
        <a:graphic>
          <a:graphicData uri="http://schemas.openxmlformats.org/drawingml/2006/table">
            <a:tbl>
              <a:tblPr firstRow="1" bandRow="1">
                <a:tableStyleId>{5C22544A-7EE6-4342-B048-85BDC9FD1C3A}</a:tableStyleId>
              </a:tblPr>
              <a:tblGrid>
                <a:gridCol w="1775520"/>
                <a:gridCol w="2376264"/>
                <a:gridCol w="8040216"/>
              </a:tblGrid>
              <a:tr h="29683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580121">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indent="12700">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Communications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or defect of passenger address system resulting in loss or inaudible passenger address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of communication in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Electrical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electrical system distribution system ( AC or DC)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or loss or more than one electrical generation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the back up ( emergency ) electrical generating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Cockpit/Cabin/Cargo</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pilot seat control loss during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any emergency system or equipment, including emergency evacuation signalling system , all exit doors , emergency lighting,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etc</a:t>
                      </a: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retention capability of the cargo loading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Fire 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fire warnings, except those immediately confirmed as false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undetected failure or defect of fire/smoke detection/protection system, which could lead to loss or reduced fire detection/protection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absence of warning in case of actual fire or smoke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Flight controls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Asymmetry of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flight control surface run 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flight control surface vibration felt by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mechanical flight control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significant interference with normal control of the aircraft or degradation of flying qualities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698445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102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089957322"/>
              </p:ext>
            </p:extLst>
          </p:nvPr>
        </p:nvGraphicFramePr>
        <p:xfrm>
          <a:off x="0" y="1052737"/>
          <a:ext cx="12192000" cy="5694035"/>
        </p:xfrm>
        <a:graphic>
          <a:graphicData uri="http://schemas.openxmlformats.org/drawingml/2006/table">
            <a:tbl>
              <a:tblPr firstRow="1" bandRow="1">
                <a:tableStyleId>{5C22544A-7EE6-4342-B048-85BDC9FD1C3A}</a:tableStyleId>
              </a:tblPr>
              <a:tblGrid>
                <a:gridCol w="1775520"/>
                <a:gridCol w="2376264"/>
                <a:gridCol w="8040216"/>
              </a:tblGrid>
              <a:tr h="34479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71828">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indent="12700">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Fuel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fuel quantity indicating system malfunction resulting in total loss or erroneous indicated fuel quantity on board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leakage of fuel which resulted in major loss, fire hazard , significant contamination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fuel system malfunctions or defects which had a significant effect on fuel supply and/or distribution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transfer or use total quantity of usable fuel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Hydraulics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hydraulic system ( ETOPS only)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the isolation system to operate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more than one hydraulic circuits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back up hydraulic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inadvertent Ram Air Turbine extension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Ice detection/protection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undetected loss or reduced performance of the anti-ice/de-ice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more than one of the probe heating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inability to obtain symmetrical wing de icing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abnormal ice accumulation leading to significant effects on performance or handling qualities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crew vision significantly affected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Indicating/warning/recording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 red warning function on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for glass cockpits: loss or malfunction of more than one display unit or computer involved in the display/warning function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9643213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103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036638817"/>
              </p:ext>
            </p:extLst>
          </p:nvPr>
        </p:nvGraphicFramePr>
        <p:xfrm>
          <a:off x="0" y="1052737"/>
          <a:ext cx="12192000" cy="5471889"/>
        </p:xfrm>
        <a:graphic>
          <a:graphicData uri="http://schemas.openxmlformats.org/drawingml/2006/table">
            <a:tbl>
              <a:tblPr firstRow="1" bandRow="1">
                <a:tableStyleId>{5C22544A-7EE6-4342-B048-85BDC9FD1C3A}</a:tableStyleId>
              </a:tblPr>
              <a:tblGrid>
                <a:gridCol w="1775520"/>
                <a:gridCol w="2376264"/>
                <a:gridCol w="8040216"/>
              </a:tblGrid>
              <a:tr h="33591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35979">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indent="12700">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Landing gear system /brakes/tyres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brake fire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loss of braking 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unsymmetrical braking leading to significant path deviation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L/G free fall extension system ( including during scheduled tests)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unwanted gear or gear doors extension/retraction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multiple tyres burst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Navigation systems ( including precision approaches system) and air data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total loss or multiple navigation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failure or multiple air data system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significant misleading indication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Significant navigation errors attributed to incorrect data or a database coding error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Unexpected deviations in lateral or vertical path not caused by pilot input.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Oxygen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pressurised aircraft: loss of oxygen supply in the cockpit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oxygen supply to a significant number of passengers ( more than 10%), including when found during maintenance or training or test purposes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Bleed air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hot bleed air leak resulting in fire warning or structural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all bleed air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bleed air leak detection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67009766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104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036638817"/>
              </p:ext>
            </p:extLst>
          </p:nvPr>
        </p:nvGraphicFramePr>
        <p:xfrm>
          <a:off x="0" y="1052737"/>
          <a:ext cx="12192000" cy="5471889"/>
        </p:xfrm>
        <a:graphic>
          <a:graphicData uri="http://schemas.openxmlformats.org/drawingml/2006/table">
            <a:tbl>
              <a:tblPr firstRow="1" bandRow="1">
                <a:tableStyleId>{5C22544A-7EE6-4342-B048-85BDC9FD1C3A}</a:tableStyleId>
              </a:tblPr>
              <a:tblGrid>
                <a:gridCol w="1775520"/>
                <a:gridCol w="2376264"/>
                <a:gridCol w="8040216"/>
              </a:tblGrid>
              <a:tr h="33591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35979">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1321/2014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s-ES"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145.A.60 </a:t>
                      </a:r>
                      <a:r>
                        <a:rPr lang="es-ES" sz="12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Occurrence</a:t>
                      </a:r>
                      <a:r>
                        <a:rPr lang="es-ES"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s-ES" sz="12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reporting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organisation shall report to the competent authority, the state of registry and the organisation responsible for the design of the aircraft or component any condition of the aircraft or component identified by the organisation that has resulted or may result in an unsafe condition that hazards seriously the flight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 The organisation shall establish an internal occurrence reporting system as detailed in the exposition to enable the collection and evaluation of such reports, including the assessment and extraction of those occurrences to be reported under point (a). This procedure shall identify adverse trends, corrective actions taken or to be taken by the organisation to address deficiencies and include evaluation of all known relevant information relating to such occurrences and a method to circulate the information as necessary.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 The organisation shall make such reports in a form and manner established by the Agency and ensure that they contain all pertinent information about the condition and evaluation results known to the organisation.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 Where the organisation is contracted by a commercial operator to carry out maintenance, the organisation shall also report to the operator any such condition affecting the operator's aircraft or component.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 The organisation shall produce and submit such reports as soon as practicable but in any case within 72 hours of the organisation identifying the condition to which the report relates.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0887321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105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274092446"/>
              </p:ext>
            </p:extLst>
          </p:nvPr>
        </p:nvGraphicFramePr>
        <p:xfrm>
          <a:off x="0" y="1052737"/>
          <a:ext cx="12192000" cy="5512228"/>
        </p:xfrm>
        <a:graphic>
          <a:graphicData uri="http://schemas.openxmlformats.org/drawingml/2006/table">
            <a:tbl>
              <a:tblPr firstRow="1" bandRow="1">
                <a:tableStyleId>{5C22544A-7EE6-4342-B048-85BDC9FD1C3A}</a:tableStyleId>
              </a:tblPr>
              <a:tblGrid>
                <a:gridCol w="1775520"/>
                <a:gridCol w="2376264"/>
                <a:gridCol w="8040216"/>
              </a:tblGrid>
              <a:tr h="30186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577782">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4 Mandatory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Occurrences which may represent a significant risk to aviation safety and which fall into the following categories shall be reported by the persons listed in paragraph 6 through the mandatory occurrence reporting systems pursuant to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occurrences related to technical conditions, maintenance and repair of aircraft, such as: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a:effectLst/>
                          <a:latin typeface="Calibri" panose="020F0502020204030204" pitchFamily="34" charset="0"/>
                          <a:ea typeface="Times New Roman" panose="02020603050405020304" pitchFamily="18" charset="0"/>
                          <a:cs typeface="Arial" panose="020B0604020202020204" pitchFamily="34" charset="0"/>
                        </a:rPr>
                        <a:t>i</a:t>
                      </a:r>
                      <a:r>
                        <a:rPr lang="en-GB" sz="1200" dirty="0">
                          <a:effectLst/>
                          <a:latin typeface="Calibri" panose="020F0502020204030204" pitchFamily="34" charset="0"/>
                          <a:ea typeface="Times New Roman" panose="02020603050405020304" pitchFamily="18" charset="0"/>
                          <a:cs typeface="Arial" panose="020B0604020202020204" pitchFamily="34" charset="0"/>
                        </a:rPr>
                        <a:t>) structural defects;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 system malfunctions;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(iii) maintenance and repair problems;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(iv) propulsion problems (including engines, propellers and rotor systems) and auxiliary power unit problems.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Following notification of an occurrence, any organisation established in a Member State which is not covered by paragraph 9 shall report to the competent authority of that Member State, as referred to in Article 6(3), the details of occurrences collected in accordance with paragraph 2 of this Article as soon as possible, and in any event no later than 72 hours after becoming aware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592244">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5 Voluntary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Each organisation established in a Member State shall establish a voluntary reporting system to facilitate the collection of: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details of occurrences that may not be captured by the mandatory reporting system;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other safety-related information which is perceived by the reporter as an actual or potential hazard to aviation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6. Each organisation established in a Member State that is not certified or approved by the Agency shall, in a timely manner, report to the competent authority of that Member State, as designated pursuant to Article 6(3), the details of occurrences and other safety-related information which have been collected pursuant to paragraph 1 of this Article and which may involve an actual or potential aviation safety risk. Member States may require any organisation established in their territory to report the details of all occurrences collected pursuant to paragraph 1 of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8303730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106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644996804"/>
              </p:ext>
            </p:extLst>
          </p:nvPr>
        </p:nvGraphicFramePr>
        <p:xfrm>
          <a:off x="0" y="1052736"/>
          <a:ext cx="12192000" cy="5400599"/>
        </p:xfrm>
        <a:graphic>
          <a:graphicData uri="http://schemas.openxmlformats.org/drawingml/2006/table">
            <a:tbl>
              <a:tblPr firstRow="1" bandRow="1">
                <a:tableStyleId>{5C22544A-7EE6-4342-B048-85BDC9FD1C3A}</a:tableStyleId>
              </a:tblPr>
              <a:tblGrid>
                <a:gridCol w="1775520"/>
                <a:gridCol w="2376264"/>
                <a:gridCol w="8040216"/>
              </a:tblGrid>
              <a:tr h="525862">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874737">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13 Occurrence analysis and follow-up at national 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4. Where an organisation established in a Member State which is not covered by paragraph 5 identifies an actual or potential aviation safety risk as a result of its analysis of occurrences or group of occurrences reported pursuant to Articles 4(8) and 5(6), it shall transmit to the competent authority of that Member State, within 30 days from the date of notification of the occurrence by the reporter: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preliminary results of the analysis performed pursuant to paragraph 1, if any; and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any action to be taken pursuant to paragraph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The organisation shall report the final results of the analysis, where required, as soon as they are available and, in principle, no later than three months from the date of notification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competent authority of a Member State may request organisations to transmit to it the preliminary or final results of the analysis of any occurrence of which it has been notified but in relation to which it has received no follow-up or only the preliminary results.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0643076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107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891739965"/>
              </p:ext>
            </p:extLst>
          </p:nvPr>
        </p:nvGraphicFramePr>
        <p:xfrm>
          <a:off x="0" y="1052737"/>
          <a:ext cx="12192000" cy="5431385"/>
        </p:xfrm>
        <a:graphic>
          <a:graphicData uri="http://schemas.openxmlformats.org/drawingml/2006/table">
            <a:tbl>
              <a:tblPr firstRow="1" bandRow="1">
                <a:tableStyleId>{5C22544A-7EE6-4342-B048-85BDC9FD1C3A}</a:tableStyleId>
              </a:tblPr>
              <a:tblGrid>
                <a:gridCol w="1775520"/>
                <a:gridCol w="2376264"/>
                <a:gridCol w="8040216"/>
              </a:tblGrid>
              <a:tr h="245502">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618593">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The detailed classification of the occurrences to be referred to when reporting, through mandatory reporting systems, occurrences pursuant to Article 4(1) of Regulation (EU) No 376/2014 is set out in Annexes I to V to this Regulation.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618593">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Regulation (EU) 2015/1018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II OCCURRENCES RELATED TO TECHNICAL CONDITIONS, MAINTENANCE AND REPAIR OF THE AIRCRAFT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MAINTENANCE AND CONTINUING AIRWORTHINESS MANAGEMENT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Serious structural damage (for example: cracks, permanent deformation, delamination,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debonding</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burning, excessive wear, or corrosion) found during maintenance of the aircraft or component.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Serious leakage or contamination of fluids (for example: hydraulic, fuel, oil, gas or other fluids).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any part of an engine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and/or transmission resulting in any one or more of the following: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non-containment of components/debris;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failure of the engine mount structure.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Damage, failure or defect of propeller, which could lead to in-flight separation of the propeller or any major portion of the propeller and/or malfunctions of the propeller control.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Damage, failure or defect of main rotor gearbox/attachment, which could lead to in-flight separation of the rotor assembly and/or malfunctions of the rotor control.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Significant malfunction of a safety-critical system or equipment including emergency system or equipment during maintenance testing or failure to activate these systems after maintenance.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Incorrect assembly or installation of components of the aircraft found during an inspection or test procedure not intended for that specific purpose.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Wrong assessment of a serious defect, or serious non-compliance with MEL and Technical logbook procedures.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Serious damage to Electrical Wiring Interconnection System (EWIS).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Any defect in a life-controlled critical part causing retirement before completion of its full life.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The use of products, components or materials, from unknown, suspect origin, or unserviceable critical components. </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81126324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108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911318578"/>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49457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06020">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Regulation (EU) 2015/1018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II OCCURRENCES RELATED TO TECHNICAL CONDITIONS, MAINTENANCE AND REPAIR OF THE AIRCRAFT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MAINTENANCE AND CONTINUING AIRWORTHINESS MANAGEMENT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Misleading, incorrect or insufficient applicable maintenance data or procedures that could lead to significant maintenance errors, including language issue.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Incorrect control or application of aircraft maintenance limitations or scheduled maintenance.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Releasing an aircraft to service from maintenance in case of any non-compliance which endangers the flight safety.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Serious damage caused to an aircraft during maintenance activities due to incorrect maintenance or use of inappropriate or unserviceable ground support equipment that requires additional maintenance actions.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(16) Identified burning, melting, smoke, arcing, overheating or fire occurrences.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(17) Any occurrence where the human performance, including fatigue of personnel, has directly contributed to or could have contributed to an accident or a serious incident.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(18) Significant malfunction, reliability issue, or recurrent recording quality issue affecting a flight recorder system (such as a flight data recorder system, a data link recording system or a cockpit voice recorder system) or lack of information needed to ensure the serviceability of a flight recorder system.</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378737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109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039989921"/>
              </p:ext>
            </p:extLst>
          </p:nvPr>
        </p:nvGraphicFramePr>
        <p:xfrm>
          <a:off x="0" y="1052736"/>
          <a:ext cx="12192000" cy="5471889"/>
        </p:xfrm>
        <a:graphic>
          <a:graphicData uri="http://schemas.openxmlformats.org/drawingml/2006/table">
            <a:tbl>
              <a:tblPr firstRow="1" bandRow="1">
                <a:tableStyleId>{5C22544A-7EE6-4342-B048-85BDC9FD1C3A}</a:tableStyleId>
              </a:tblPr>
              <a:tblGrid>
                <a:gridCol w="1775520"/>
                <a:gridCol w="2376264"/>
                <a:gridCol w="8040216"/>
              </a:tblGrid>
              <a:tr h="356612">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412604">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Operations and Maintenance. The list of examples of reportable occurrences offered below under g. is established from the perspective of primary sources of occurrence information in the operational area (operators and maintenance organisations) to provide guidance for those persons developing criteria for individual organisations on what they need to report to the Agency and/or national authority. The list is neither definitive nor exhaustive and judgement by the reporter of the degree of hazard or potential hazard involved is essential.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3702673">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 Structural</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(2) Defect or damage exceeding admissible damages to a Principal Structural Element that has been qualified as damage tolerant.</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(4) Damage to or defect of a structural element, which could result in the liberation of items of mass that may injure occupants of the aircraft.</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(5) Damage to or defect of a structural element, which could jeopardise proper operation of systems. See paragraph II.B. below.</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(6) Loss of any part of the aircraft structure in flight.</a:t>
                      </a:r>
                    </a:p>
                    <a:p>
                      <a:pPr algn="just">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181898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11</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Part-145</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Part-145</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37302" y="1339383"/>
            <a:ext cx="4608512" cy="369332"/>
          </a:xfrm>
          <a:prstGeom prst="rect">
            <a:avLst/>
          </a:prstGeom>
          <a:noFill/>
        </p:spPr>
        <p:txBody>
          <a:bodyPr wrap="square" rtlCol="0">
            <a:spAutoFit/>
          </a:bodyPr>
          <a:lstStyle/>
          <a:p>
            <a:pPr>
              <a:buNone/>
            </a:pPr>
            <a:r>
              <a:rPr lang="en-GB" sz="1800" dirty="0" smtClean="0"/>
              <a:t>Part-145 Maintenance Organisation</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2015/1018</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0" name="TextBox 49">
            <a:hlinkClick r:id="rId6" action="ppaction://hlinksldjump"/>
          </p:cNvPr>
          <p:cNvSpPr txBox="1"/>
          <p:nvPr/>
        </p:nvSpPr>
        <p:spPr>
          <a:xfrm>
            <a:off x="4080878"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1321/2014</a:t>
            </a:r>
            <a:endParaRPr lang="en-GB" sz="1200" b="1" dirty="0">
              <a:solidFill>
                <a:schemeClr val="bg1"/>
              </a:solidFill>
            </a:endParaRPr>
          </a:p>
        </p:txBody>
      </p:sp>
      <p:sp>
        <p:nvSpPr>
          <p:cNvPr id="51" name="TextBox 50"/>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1" name="TextBox 20"/>
          <p:cNvSpPr txBox="1"/>
          <p:nvPr/>
        </p:nvSpPr>
        <p:spPr>
          <a:xfrm>
            <a:off x="835952" y="3707690"/>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AOC</a:t>
            </a:r>
            <a:endParaRPr lang="en-GB" sz="1200" b="1" dirty="0">
              <a:solidFill>
                <a:schemeClr val="bg1"/>
              </a:solidFill>
            </a:endParaRPr>
          </a:p>
        </p:txBody>
      </p:sp>
      <p:sp>
        <p:nvSpPr>
          <p:cNvPr id="22" name="TextBox 21"/>
          <p:cNvSpPr txBox="1"/>
          <p:nvPr/>
        </p:nvSpPr>
        <p:spPr>
          <a:xfrm>
            <a:off x="8472823" y="331961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 </a:t>
            </a:r>
            <a:endParaRPr lang="en-GB" sz="1200" b="1" dirty="0">
              <a:solidFill>
                <a:schemeClr val="bg1"/>
              </a:solidFill>
            </a:endParaRPr>
          </a:p>
        </p:txBody>
      </p:sp>
      <p:sp>
        <p:nvSpPr>
          <p:cNvPr id="23" name="TextBox 22"/>
          <p:cNvSpPr txBox="1"/>
          <p:nvPr/>
        </p:nvSpPr>
        <p:spPr>
          <a:xfrm>
            <a:off x="8472823" y="366960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AOC</a:t>
            </a:r>
            <a:endParaRPr lang="en-GB" sz="1200" b="1" dirty="0">
              <a:solidFill>
                <a:schemeClr val="bg1"/>
              </a:solidFill>
            </a:endParaRPr>
          </a:p>
        </p:txBody>
      </p:sp>
      <p:sp>
        <p:nvSpPr>
          <p:cNvPr id="24" name="TextBox 23"/>
          <p:cNvSpPr txBox="1"/>
          <p:nvPr/>
        </p:nvSpPr>
        <p:spPr>
          <a:xfrm>
            <a:off x="4667544" y="3337176"/>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pic>
        <p:nvPicPr>
          <p:cNvPr id="3" name="Picture 2"/>
          <p:cNvPicPr>
            <a:picLocks noChangeAspect="1"/>
          </p:cNvPicPr>
          <p:nvPr/>
        </p:nvPicPr>
        <p:blipFill>
          <a:blip r:embed="rId7"/>
          <a:stretch>
            <a:fillRect/>
          </a:stretch>
        </p:blipFill>
        <p:spPr>
          <a:xfrm>
            <a:off x="8915445" y="1309736"/>
            <a:ext cx="495300" cy="428625"/>
          </a:xfrm>
          <a:prstGeom prst="rect">
            <a:avLst/>
          </a:prstGeom>
        </p:spPr>
      </p:pic>
      <p:sp>
        <p:nvSpPr>
          <p:cNvPr id="25" name="TextBox 24">
            <a:hlinkClick r:id="rId8" action="ppaction://hlinksldjump"/>
          </p:cNvPr>
          <p:cNvSpPr txBox="1"/>
          <p:nvPr/>
        </p:nvSpPr>
        <p:spPr>
          <a:xfrm>
            <a:off x="5860935"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41243660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110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738144024"/>
              </p:ext>
            </p:extLst>
          </p:nvPr>
        </p:nvGraphicFramePr>
        <p:xfrm>
          <a:off x="0" y="1052737"/>
          <a:ext cx="12192000" cy="5664955"/>
        </p:xfrm>
        <a:graphic>
          <a:graphicData uri="http://schemas.openxmlformats.org/drawingml/2006/table">
            <a:tbl>
              <a:tblPr firstRow="1" bandRow="1">
                <a:tableStyleId>{5C22544A-7EE6-4342-B048-85BDC9FD1C3A}</a:tableStyleId>
              </a:tblPr>
              <a:tblGrid>
                <a:gridCol w="1775520"/>
                <a:gridCol w="2376264"/>
                <a:gridCol w="8040216"/>
              </a:tblGrid>
              <a:tr h="3157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91252">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runaway;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For aircraft types with multiple independent main systems, subsystems or sets of equipment: The loss, significant malfunction or defect of more than one main system, subsystem or set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Malfunction or defect of any indication system when this results in the possibility of misleading indications to the crew.</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Any failure, malfunction or defect if it occurs at a critical phase of flight and relevant to the operation of that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7700838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111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46673002"/>
              </p:ext>
            </p:extLst>
          </p:nvPr>
        </p:nvGraphicFramePr>
        <p:xfrm>
          <a:off x="0" y="1052737"/>
          <a:ext cx="12192000" cy="5506967"/>
        </p:xfrm>
        <a:graphic>
          <a:graphicData uri="http://schemas.openxmlformats.org/drawingml/2006/table">
            <a:tbl>
              <a:tblPr firstRow="1" bandRow="1">
                <a:tableStyleId>{5C22544A-7EE6-4342-B048-85BDC9FD1C3A}</a:tableStyleId>
              </a:tblPr>
              <a:tblGrid>
                <a:gridCol w="1775520"/>
                <a:gridCol w="2376264"/>
                <a:gridCol w="8040216"/>
              </a:tblGrid>
              <a:tr h="3157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91252">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this AMC gives a list of examples of reportable occurrences resulting from the application of these generic criteria to specific systems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any part of an engine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partial or complete loss of a major part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(j) inability to restart a serviceable engine.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9641604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112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085040867"/>
              </p:ext>
            </p:extLst>
          </p:nvPr>
        </p:nvGraphicFramePr>
        <p:xfrm>
          <a:off x="0" y="1052737"/>
          <a:ext cx="12192000" cy="5654040"/>
        </p:xfrm>
        <a:graphic>
          <a:graphicData uri="http://schemas.openxmlformats.org/drawingml/2006/table">
            <a:tbl>
              <a:tblPr firstRow="1" bandRow="1">
                <a:tableStyleId>{5C22544A-7EE6-4342-B048-85BDC9FD1C3A}</a:tableStyleId>
              </a:tblPr>
              <a:tblGrid>
                <a:gridCol w="1775520"/>
                <a:gridCol w="2376264"/>
                <a:gridCol w="8040216"/>
              </a:tblGrid>
              <a:tr h="28941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32720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for a single engine aircraft;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exceedance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engine parameters.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FOD resulting in damage.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Propellers and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Failure or malfunction of any part of a propeller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resulting in any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one or more of the following: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an inability to feather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 an inability to command a change in propeller pitch;</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305146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113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053755808"/>
              </p:ext>
            </p:extLst>
          </p:nvPr>
        </p:nvGraphicFramePr>
        <p:xfrm>
          <a:off x="0" y="1052737"/>
          <a:ext cx="12192000" cy="5864352"/>
        </p:xfrm>
        <a:graphic>
          <a:graphicData uri="http://schemas.openxmlformats.org/drawingml/2006/table">
            <a:tbl>
              <a:tblPr firstRow="1" bandRow="1">
                <a:tableStyleId>{5C22544A-7EE6-4342-B048-85BDC9FD1C3A}</a:tableStyleId>
              </a:tblPr>
              <a:tblGrid>
                <a:gridCol w="1775520"/>
                <a:gridCol w="2376264"/>
                <a:gridCol w="8040216"/>
              </a:tblGrid>
              <a:tr h="28941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32720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change in pitch;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(k) The release of low energy parts.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Rotors and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Damage to tail rotor, transmission and equivalent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APUs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Inability to shut down the APU.</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(16) Inability to start the APU when needed for operational reasons.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Human Factors</a:t>
                      </a:r>
                    </a:p>
                    <a:p>
                      <a:pPr marL="228600" indent="-228600" algn="just">
                        <a:lnSpc>
                          <a:spcPct val="115000"/>
                        </a:lnSpc>
                        <a:spcAft>
                          <a:spcPts val="0"/>
                        </a:spcAft>
                        <a:buAutoNum type="arabicParenBoth"/>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Any incident where any feature or inadequacy of the aircraft design could have led to an error of use that could contribute to a hazardous or catastrophic effect.</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Other Occurrences</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incident where any feature or inadequacy of the aircraft design could have led to an error of use that could contribute to a hazardous or catastrophic effect.</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An occurrence not normally considered as reportable (for example, furnishing and cabin equipment, water systems), where the circumstances resulted in endangering of the aircraft or its occupants.</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 fire, explosion, smoke or toxic or noxious fumes.</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Any other event which could hazard the aircraft, or affect the safety of the occupants of the aircraft, or people or property in the vicinity of the aircraft or on the ground.</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defect of passenger address system resulting in loss or inaudible passenger address system.</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pilots seat control during flight.</a:t>
                      </a:r>
                    </a:p>
                    <a:p>
                      <a:pPr marL="0" indent="0" algn="just">
                        <a:lnSpc>
                          <a:spcPct val="115000"/>
                        </a:lnSpc>
                        <a:spcAft>
                          <a:spcPts val="0"/>
                        </a:spcAft>
                        <a:buNone/>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5114945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114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053755808"/>
              </p:ext>
            </p:extLst>
          </p:nvPr>
        </p:nvGraphicFramePr>
        <p:xfrm>
          <a:off x="0" y="1052737"/>
          <a:ext cx="12192000" cy="5632005"/>
        </p:xfrm>
        <a:graphic>
          <a:graphicData uri="http://schemas.openxmlformats.org/drawingml/2006/table">
            <a:tbl>
              <a:tblPr firstRow="1" bandRow="1">
                <a:tableStyleId>{5C22544A-7EE6-4342-B048-85BDC9FD1C3A}</a:tableStyleId>
              </a:tblPr>
              <a:tblGrid>
                <a:gridCol w="1775520"/>
                <a:gridCol w="2376264"/>
                <a:gridCol w="8040216"/>
              </a:tblGrid>
              <a:tr h="28941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327205">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III.AIRCRAFT MAINTENANCE AND REPAIR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Incorrect assembly of parts or components of the aircraft found during an inspection or test procedure not intended for that specific purpose.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Hot bleed air leak resulting in structural damage.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Any defect in a life controlled part causing retirement before completion of its full life.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Any damage or deterioration (i.e. fractures, cracks, corrosion, delamination, </a:t>
                      </a:r>
                      <a:r>
                        <a:rPr lang="en-GB"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disbonding</a:t>
                      </a: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etc</a:t>
                      </a: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resulting from any cause (such as flutter, loss of stiffness or structural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failure) to: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primary structure or a principal structural element (as defined in the manufacturers’ Repair Manual) where such damage or deterioration exceeds allowable limits specified in the Repair Manual and requires a repair or complete or partial replacement of the element;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secondary structure which consequently has or may have endangered the aircraft;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the engine, propeller or rotorcraft rotor system.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Any failure, malfunction or defect of any system or equipment, or damage or deterioration found as a result of compliance with an Airworthiness Directive or other mandatory instruction issued by a Regulatory Authority, when: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it is detected for the first time by the reporting organisation implementing compliance;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on any subsequent compliance where it exceeds the permissible limits quoted in the instruction and/or published repair/rectification procedures are not available.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Failure of any emergency system or equipment, including all exit doors and lighting, to perform satisfactorily, including when being used for maintenance or test purposes.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 Non compliance or significant errors in compliance with required maintenance procedures.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 Products, parts, appliances and materials of unknown or suspect origin.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Misleading, incorrect or insufficient maintenance data or procedures that could lead to maintenance errors.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 Failure, malfunction or defect of ground equipment used for test or checking of aircraft systems and equipment when the required routine inspection and test procedures did not clearly identify the problem when this results in a hazardous situation.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0158066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115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180991055"/>
              </p:ext>
            </p:extLst>
          </p:nvPr>
        </p:nvGraphicFramePr>
        <p:xfrm>
          <a:off x="0" y="1052737"/>
          <a:ext cx="12192000" cy="5513734"/>
        </p:xfrm>
        <a:graphic>
          <a:graphicData uri="http://schemas.openxmlformats.org/drawingml/2006/table">
            <a:tbl>
              <a:tblPr firstRow="1" bandRow="1">
                <a:tableStyleId>{5C22544A-7EE6-4342-B048-85BDC9FD1C3A}</a:tableStyleId>
              </a:tblPr>
              <a:tblGrid>
                <a:gridCol w="1775520"/>
                <a:gridCol w="2376264"/>
                <a:gridCol w="8040216"/>
              </a:tblGrid>
              <a:tr h="29803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8934">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Reportable occurrences to specific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Air conditioning/ventilation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complete loss of avionics cooling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depressurisation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failure of the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 to achieve the intended operation while engaged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significant reported crew difficulty to control the aircraft linked to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 functioning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failure of any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 disconnect device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Uncommanded</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mode change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Communications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failure or defect of passenger address system resulting in loss or inaudible passenger address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total loss of communication in flight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Electrical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loss of one electrical system distribution system ( AC or DC)</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total loss or loss or more than one electrical generation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failure of the back up ( emergency ) electrical generating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Cockpit/Cabin/Cargo</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pilot seat control loss during flight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failure of any emergency system or equipment, including emergency evacuation signalling system , all exit doors , emergency lighting,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etc</a:t>
                      </a: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loss of retention capability of the cargo loading system</a:t>
                      </a:r>
                      <a:endPar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7933900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116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949220709"/>
              </p:ext>
            </p:extLst>
          </p:nvPr>
        </p:nvGraphicFramePr>
        <p:xfrm>
          <a:off x="0" y="1052737"/>
          <a:ext cx="12192000" cy="5513734"/>
        </p:xfrm>
        <a:graphic>
          <a:graphicData uri="http://schemas.openxmlformats.org/drawingml/2006/table">
            <a:tbl>
              <a:tblPr firstRow="1" bandRow="1">
                <a:tableStyleId>{5C22544A-7EE6-4342-B048-85BDC9FD1C3A}</a:tableStyleId>
              </a:tblPr>
              <a:tblGrid>
                <a:gridCol w="1775520"/>
                <a:gridCol w="2376264"/>
                <a:gridCol w="8040216"/>
              </a:tblGrid>
              <a:tr h="29803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8934">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Fire protection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fire warnings, except those immediately confirmed as false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undetected failure or defect of fire/smoke detection/protection system, which could lead to loss or reduced fire detection/protection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absence of warning in case of actual fire or smoke</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Flight controls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Asymmetry of flaps, slats, spoilers etc.</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flight control surface run away</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flight control surface vibration felt by the crew</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mechanical flight control disconnection or failure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significant interference with normal control of the aircraft or degradation of flying qualities</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Fuel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fuel quantity indicating system malfunction resulting in total loss or erroneous indicated fuel quantity on board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leakage of fuel which resulted in major loss, fire hazard , significant contamination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fuel system malfunctions or defects which had a significant effect on fuel supply and/or distribution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inability to transfer or use total quantity of usable fuel</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5586846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117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6983556"/>
              </p:ext>
            </p:extLst>
          </p:nvPr>
        </p:nvGraphicFramePr>
        <p:xfrm>
          <a:off x="0" y="1052737"/>
          <a:ext cx="12192000" cy="5513734"/>
        </p:xfrm>
        <a:graphic>
          <a:graphicData uri="http://schemas.openxmlformats.org/drawingml/2006/table">
            <a:tbl>
              <a:tblPr firstRow="1" bandRow="1">
                <a:tableStyleId>{5C22544A-7EE6-4342-B048-85BDC9FD1C3A}</a:tableStyleId>
              </a:tblPr>
              <a:tblGrid>
                <a:gridCol w="1775520"/>
                <a:gridCol w="2376264"/>
                <a:gridCol w="8040216"/>
              </a:tblGrid>
              <a:tr h="29803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8934">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 Hydraulics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loss of one hydraulic system ( ETOPS only)</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failure of the isolation system to operate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loss of more than one hydraulic circuits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failure of the back up hydraulic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inadvertent Ram Air Turbine extension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Ice detection/protection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undetected loss or reduced performance of the anti-ice/de-ice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more than one of the probe heating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inability to obtain symmetrical wing de icing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abnormal ice accumulation leading to significant effects on performance or handling qualities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crew vision significantly affected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 Indicating/warning/recording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a red warning function on a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for glass cockpits: loss or malfunction of more than one display unit or computer involved in the display/warning function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Landing gear system /brakes/tyres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brake fire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significant loss of braking action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unsymmetrical braking leading to significant path deviation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failure of the L/G free fall extension system ( including during scheduled tests)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unwanted gear or gear doors extension/retraction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multiple tyres burst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5963668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Part-145</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118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756964059"/>
              </p:ext>
            </p:extLst>
          </p:nvPr>
        </p:nvGraphicFramePr>
        <p:xfrm>
          <a:off x="0" y="1052737"/>
          <a:ext cx="12192000" cy="5513734"/>
        </p:xfrm>
        <a:graphic>
          <a:graphicData uri="http://schemas.openxmlformats.org/drawingml/2006/table">
            <a:tbl>
              <a:tblPr firstRow="1" bandRow="1">
                <a:tableStyleId>{5C22544A-7EE6-4342-B048-85BDC9FD1C3A}</a:tableStyleId>
              </a:tblPr>
              <a:tblGrid>
                <a:gridCol w="1775520"/>
                <a:gridCol w="2376264"/>
                <a:gridCol w="8040216"/>
              </a:tblGrid>
              <a:tr h="29803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8934">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 Navigation systems ( including precision approaches system) and air data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total loss or multiple navigation equipment failures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total failure or multiple air data system equipment failures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significant misleading indication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Significant navigation errors attributed to incorrect data or a database coding error</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Unexpected deviations in lateral or vertical path not caused by pilot input.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 Oxygen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for pressurised aircraft: loss of oxygen supply in the cockpit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oxygen supply to a significant number of passengers ( more than 10%), including when found during maintenance or training or test purposes</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Bleed air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hot bleed air leak resulting in fire warning or structural damage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all bleed air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failure of bleed air leak detection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2538848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119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441806359"/>
              </p:ext>
            </p:extLst>
          </p:nvPr>
        </p:nvGraphicFramePr>
        <p:xfrm>
          <a:off x="0" y="1052737"/>
          <a:ext cx="12192000" cy="5513734"/>
        </p:xfrm>
        <a:graphic>
          <a:graphicData uri="http://schemas.openxmlformats.org/drawingml/2006/table">
            <a:tbl>
              <a:tblPr firstRow="1" bandRow="1">
                <a:tableStyleId>{5C22544A-7EE6-4342-B048-85BDC9FD1C3A}</a:tableStyleId>
              </a:tblPr>
              <a:tblGrid>
                <a:gridCol w="1775520"/>
                <a:gridCol w="2376264"/>
                <a:gridCol w="8040216"/>
              </a:tblGrid>
              <a:tr h="29803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8934">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965/2012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s-E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ORO.GEN.160 Occurrence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operator shall report to the competent authority, and to any other organisation required by the State of the operator to be informed, any accident, serious incident and occurrence as defined in Regulation (EU) No 996/2010 of the European Parliament and of the Council and Directive 2003/42/EC.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Without prejudice to point (a) the operator shall report to the competent authority and to the organisation responsible for the design of the aircraft any incident, malfunction, technical defect, exceeding of technical limitations or occurrence that would highlight inaccurate, incomplete or ambiguous information contained in the operational suitability data established in accordance with Regulation (EU) No 748/2012 or other irregular circumstance that has or may have endangered the safe operation of the aircraft and that has not resulted in an accident or serious incident.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(c) Without prejudice to Regulation (EU) No 996/2010, Directive 2003/42/EC, Commission Regulation (EC) No 1321/2007 and Commission Regulation (EC) No 1330/2007, the reports referred in paragraphs (a) and (b) shall be made in a form and manner established by the competent authority and contain all pertinent information about the condition known to the operator.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(d) Reports shall be made as soon as practicable, but in any case within 72 hours of the operator identifying the condition to which the report relates, unless exceptional circumstances prevent this.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 Where relevant, the operator shall produce a follow-up report to provide details of actions it intends to take to prevent similar occurrences in the future, as soon as these actions have been identified. This report shall be produced in a form and manner established by the competent authority.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058663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12</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AOC</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AOC</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37302" y="1339383"/>
            <a:ext cx="4608512" cy="369332"/>
          </a:xfrm>
          <a:prstGeom prst="rect">
            <a:avLst/>
          </a:prstGeom>
          <a:noFill/>
        </p:spPr>
        <p:txBody>
          <a:bodyPr wrap="square" rtlCol="0">
            <a:spAutoFit/>
          </a:bodyPr>
          <a:lstStyle/>
          <a:p>
            <a:pPr>
              <a:buNone/>
            </a:pPr>
            <a:r>
              <a:rPr lang="en-GB" sz="1800" dirty="0" smtClean="0"/>
              <a:t>Air Operators Certificate holder</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2015/1018</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0" name="TextBox 49">
            <a:hlinkClick r:id="rId6" action="ppaction://hlinksldjump"/>
          </p:cNvPr>
          <p:cNvSpPr txBox="1"/>
          <p:nvPr/>
        </p:nvSpPr>
        <p:spPr>
          <a:xfrm>
            <a:off x="4080878"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965/2012</a:t>
            </a:r>
            <a:endParaRPr lang="en-GB" sz="1200" b="1" dirty="0">
              <a:solidFill>
                <a:schemeClr val="bg1"/>
              </a:solidFill>
            </a:endParaRPr>
          </a:p>
        </p:txBody>
      </p:sp>
      <p:sp>
        <p:nvSpPr>
          <p:cNvPr id="51" name="TextBox 50">
            <a:hlinkClick r:id="rId7"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Part-145</a:t>
            </a:r>
            <a:endParaRPr lang="en-GB" sz="1200" b="1" dirty="0">
              <a:solidFill>
                <a:schemeClr val="bg1"/>
              </a:solidFill>
            </a:endParaRPr>
          </a:p>
        </p:txBody>
      </p:sp>
      <p:sp>
        <p:nvSpPr>
          <p:cNvPr id="21" name="TextBox 20"/>
          <p:cNvSpPr txBox="1"/>
          <p:nvPr/>
        </p:nvSpPr>
        <p:spPr>
          <a:xfrm>
            <a:off x="835952" y="3707690"/>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CAMO/Subpart F</a:t>
            </a:r>
            <a:endParaRPr lang="en-GB" sz="1200" b="1" dirty="0">
              <a:solidFill>
                <a:schemeClr val="bg1"/>
              </a:solidFill>
            </a:endParaRPr>
          </a:p>
        </p:txBody>
      </p:sp>
      <p:sp>
        <p:nvSpPr>
          <p:cNvPr id="22" name="TextBox 21"/>
          <p:cNvSpPr txBox="1"/>
          <p:nvPr/>
        </p:nvSpPr>
        <p:spPr>
          <a:xfrm>
            <a:off x="8474274" y="3333233"/>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Part-145 </a:t>
            </a:r>
            <a:endParaRPr lang="en-GB" sz="1200" b="1" dirty="0">
              <a:solidFill>
                <a:schemeClr val="bg1"/>
              </a:solidFill>
            </a:endParaRPr>
          </a:p>
        </p:txBody>
      </p:sp>
      <p:sp>
        <p:nvSpPr>
          <p:cNvPr id="23" name="TextBox 22"/>
          <p:cNvSpPr txBox="1"/>
          <p:nvPr/>
        </p:nvSpPr>
        <p:spPr>
          <a:xfrm>
            <a:off x="8470372" y="371010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CAMO/Subpart F</a:t>
            </a:r>
            <a:endParaRPr lang="en-GB" sz="1200" b="1" dirty="0">
              <a:solidFill>
                <a:schemeClr val="bg1"/>
              </a:solidFill>
            </a:endParaRPr>
          </a:p>
        </p:txBody>
      </p:sp>
      <p:sp>
        <p:nvSpPr>
          <p:cNvPr id="24" name="TextBox 23"/>
          <p:cNvSpPr txBox="1"/>
          <p:nvPr/>
        </p:nvSpPr>
        <p:spPr>
          <a:xfrm>
            <a:off x="4667544" y="3337176"/>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SIA</a:t>
            </a:r>
            <a:endParaRPr lang="en-GB" sz="1200" b="1" dirty="0">
              <a:solidFill>
                <a:schemeClr val="bg1"/>
              </a:solidFill>
            </a:endParaRPr>
          </a:p>
        </p:txBody>
      </p:sp>
      <p:sp>
        <p:nvSpPr>
          <p:cNvPr id="25" name="TextBox 24"/>
          <p:cNvSpPr txBox="1"/>
          <p:nvPr/>
        </p:nvSpPr>
        <p:spPr>
          <a:xfrm>
            <a:off x="835952" y="4058499"/>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6" name="TextBox 25"/>
          <p:cNvSpPr txBox="1"/>
          <p:nvPr/>
        </p:nvSpPr>
        <p:spPr>
          <a:xfrm>
            <a:off x="835952" y="4420444"/>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ANSP</a:t>
            </a:r>
            <a:endParaRPr lang="en-GB" sz="1200" b="1" dirty="0">
              <a:solidFill>
                <a:schemeClr val="bg1"/>
              </a:solidFill>
            </a:endParaRPr>
          </a:p>
        </p:txBody>
      </p:sp>
      <p:sp>
        <p:nvSpPr>
          <p:cNvPr id="27" name="TextBox 26"/>
          <p:cNvSpPr txBox="1"/>
          <p:nvPr/>
        </p:nvSpPr>
        <p:spPr>
          <a:xfrm>
            <a:off x="4667544" y="3689477"/>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sp>
        <p:nvSpPr>
          <p:cNvPr id="28" name="TextBox 27"/>
          <p:cNvSpPr txBox="1"/>
          <p:nvPr/>
        </p:nvSpPr>
        <p:spPr>
          <a:xfrm>
            <a:off x="8470372" y="4056433"/>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9" name="TextBox 28"/>
          <p:cNvSpPr txBox="1"/>
          <p:nvPr/>
        </p:nvSpPr>
        <p:spPr>
          <a:xfrm>
            <a:off x="8470372" y="4420444"/>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ANSP</a:t>
            </a:r>
            <a:endParaRPr lang="en-GB" sz="1200" b="1" dirty="0">
              <a:solidFill>
                <a:schemeClr val="bg1"/>
              </a:solidFill>
            </a:endParaRPr>
          </a:p>
        </p:txBody>
      </p:sp>
      <p:pic>
        <p:nvPicPr>
          <p:cNvPr id="3" name="Picture 2"/>
          <p:cNvPicPr>
            <a:picLocks noChangeAspect="1"/>
          </p:cNvPicPr>
          <p:nvPr/>
        </p:nvPicPr>
        <p:blipFill>
          <a:blip r:embed="rId8"/>
          <a:stretch>
            <a:fillRect/>
          </a:stretch>
        </p:blipFill>
        <p:spPr>
          <a:xfrm>
            <a:off x="8915445" y="1300143"/>
            <a:ext cx="495300" cy="428625"/>
          </a:xfrm>
          <a:prstGeom prst="rect">
            <a:avLst/>
          </a:prstGeom>
        </p:spPr>
      </p:pic>
      <p:sp>
        <p:nvSpPr>
          <p:cNvPr id="30" name="TextBox 29">
            <a:hlinkClick r:id="rId9" action="ppaction://hlinksldjump"/>
          </p:cNvPr>
          <p:cNvSpPr txBox="1"/>
          <p:nvPr/>
        </p:nvSpPr>
        <p:spPr>
          <a:xfrm>
            <a:off x="5860935"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2511812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120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441806359"/>
              </p:ext>
            </p:extLst>
          </p:nvPr>
        </p:nvGraphicFramePr>
        <p:xfrm>
          <a:off x="0" y="1052737"/>
          <a:ext cx="12192000" cy="5513734"/>
        </p:xfrm>
        <a:graphic>
          <a:graphicData uri="http://schemas.openxmlformats.org/drawingml/2006/table">
            <a:tbl>
              <a:tblPr firstRow="1" bandRow="1">
                <a:tableStyleId>{5C22544A-7EE6-4342-B048-85BDC9FD1C3A}</a:tableStyleId>
              </a:tblPr>
              <a:tblGrid>
                <a:gridCol w="1775520"/>
                <a:gridCol w="2376264"/>
                <a:gridCol w="8040216"/>
              </a:tblGrid>
              <a:tr h="29803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8934">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965/2012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CAT.GEN.MPA.105 Responsibilities of the commander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Whenever an aircraft in flight has manoeuvred in response to an airborne collision avoidance system (ACAS) resolution advisory (RA), the commander shall submit an ACAS report to the competent authority.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 Bird hazards and strikes: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Whenever a potential bird hazard is observed, the commander shall inform the air traffic service (ATS) unit as soon as flight crew workload allows.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Whenever an aircraft for which the commander is responsible suffers a bird strike that results in significant damage to the aircraft or the loss or malfunction of any essential service, the commander shall submit a written bird strike report after landing to the competent authority.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a:t>
            </a:r>
            <a:r>
              <a:rPr lang="en-GB" sz="1600" dirty="0">
                <a:solidFill>
                  <a:schemeClr val="bg1"/>
                </a:solidFill>
              </a:rPr>
              <a:t>2</a:t>
            </a:r>
            <a:r>
              <a:rPr lang="en-GB" sz="1600" dirty="0" smtClean="0">
                <a:solidFill>
                  <a:schemeClr val="bg1"/>
                </a:solidFill>
              </a:rPr>
              <a:t>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5339825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121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704179868"/>
              </p:ext>
            </p:extLst>
          </p:nvPr>
        </p:nvGraphicFramePr>
        <p:xfrm>
          <a:off x="0" y="1052737"/>
          <a:ext cx="12192000" cy="5484929"/>
        </p:xfrm>
        <a:graphic>
          <a:graphicData uri="http://schemas.openxmlformats.org/drawingml/2006/table">
            <a:tbl>
              <a:tblPr firstRow="1" bandRow="1">
                <a:tableStyleId>{5C22544A-7EE6-4342-B048-85BDC9FD1C3A}</a:tableStyleId>
              </a:tblPr>
              <a:tblGrid>
                <a:gridCol w="1775520"/>
                <a:gridCol w="2376264"/>
                <a:gridCol w="8040216"/>
              </a:tblGrid>
              <a:tr h="298597">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3167993">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4 Mandatory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Occurrences which may represent a significant risk to aviation safety and which fall into the following categories shall be reported by the persons listed in paragraph 6 through the mandatory occurrence reporting systems pursuant to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occurrences related to the operation of the aircraft, such as: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a:effectLst/>
                          <a:latin typeface="Calibri" panose="020F0502020204030204" pitchFamily="34" charset="0"/>
                          <a:ea typeface="Times New Roman" panose="02020603050405020304" pitchFamily="18" charset="0"/>
                          <a:cs typeface="Arial" panose="020B0604020202020204" pitchFamily="34" charset="0"/>
                        </a:rPr>
                        <a:t>i</a:t>
                      </a:r>
                      <a:r>
                        <a:rPr lang="en-GB" sz="1200" dirty="0">
                          <a:effectLst/>
                          <a:latin typeface="Calibri" panose="020F0502020204030204" pitchFamily="34" charset="0"/>
                          <a:ea typeface="Times New Roman" panose="02020603050405020304" pitchFamily="18" charset="0"/>
                          <a:cs typeface="Arial" panose="020B0604020202020204" pitchFamily="34" charset="0"/>
                        </a:rPr>
                        <a:t>) collision-related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 take-off and landing-related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(iii) fuel-related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(iv) in-flight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(v) communication-related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(vi) occurrences related to injury, emergencies and other critical situations;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(vii) crew incapacitation and other crew-related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(viii) meteorological conditions or security-related occurrences</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Following notification of an occurrence, any organisation established in a Member State which is not covered by paragraph 9 shall report to the competent authority of that Member State, as referred to in Article 6(3), the details of occurrences collected in accordance with paragraph 2 of this Article as soon as possible, and in any event no later than 72 hours after becoming aware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1934009">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5 Voluntary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Each organisation established in a Member State shall establish a voluntary reporting system to facilitate the collection of: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details of occurrences that may not be captured by the mandatory reporting system;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other safety-related information which is perceived by the reporter as an actual or potential hazard to aviation safety</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6. Each organisation established in a Member State that is not certified or approved by the Agency shall, in a timely manner, report to the competent authority of that Member State, as designated pursuant to Article 6(3), the details of occurrences and other safety-related information which have been collected pursuant to paragraph 1 of this Article and which may involve an actual or potential aviation safety risk. Member States may require any organisation established in their territory to report the details of all occurrences collected pursuant to paragraph 1 of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9946300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122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728812134"/>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4740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26599">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13 Occurrence analysis and follow-up at national 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4. Where an organisation established in a Member State which is not covered by paragraph 5 identifies an actual or potential aviation safety risk as a result of its analysis of occurrences or group of occurrences reported pursuant to Articles 4(8) and 5(6), it shall transmit to the competent authority of that Member State, within 30 days from the date of notification of the occurrence by the reporter: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preliminary results of the analysis performed pursuant to paragraph 1, if any; and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any action to be taken pursuant to paragraph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The organisation shall report the final results of the analysis, where required, as soon as they are available and, in principle, no later than three months from the date of notification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competent authority of a Member State may request organisations to transmit to it the preliminary or final results of the analysis of any occurrence of which it has been notified but in relation to which it has received no follow-up or only the preliminary results.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44030342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123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880626116"/>
              </p:ext>
            </p:extLst>
          </p:nvPr>
        </p:nvGraphicFramePr>
        <p:xfrm>
          <a:off x="0" y="1052737"/>
          <a:ext cx="12192000" cy="5639288"/>
        </p:xfrm>
        <a:graphic>
          <a:graphicData uri="http://schemas.openxmlformats.org/drawingml/2006/table">
            <a:tbl>
              <a:tblPr firstRow="1" bandRow="1">
                <a:tableStyleId>{5C22544A-7EE6-4342-B048-85BDC9FD1C3A}</a:tableStyleId>
              </a:tblPr>
              <a:tblGrid>
                <a:gridCol w="1775520"/>
                <a:gridCol w="2376264"/>
                <a:gridCol w="8040216"/>
              </a:tblGrid>
              <a:tr h="2975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616184">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Article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detailed classification of the occurrences to be referred to when reporting, through mandatory reporting systems, occurrences pursuant to Article 4(1) of Regulation (EU) No 376/2014 is set out in Annexes I to V to this Regulation.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459328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 OCCURRENCES RELATED TO THE OPERATION OF THE AIRCRAFT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Remark: This Annex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AIR OPERATIONS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Flight preparation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Use of incorrect data or erroneous entries into equipment used for navigation or performance calculations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Carriage or attempted carriage of dangerous goods in contravention of applicable legislations including incorrect labelling, packaging and handling of dangerous goods.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Aircraft preparation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Incorrect fuel type or contaminated fuel.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Missing, incorrect or inadequate De-icing/Anti-icing treatment.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Take-off and landing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Taxiway or runway excursion.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Actual or potential taxiway or runway incursion.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Final Approach and Take-off Area (FATO) incursion.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Any rejected take-off.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Inability to achieve required or expected performance during take-off, go-around or landing.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Actual or attempted take-off, approach or landing with incorrect configuration setting. </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a:t>
            </a:r>
            <a:r>
              <a:rPr lang="en-GB" sz="1600" dirty="0">
                <a:solidFill>
                  <a:schemeClr val="bg1"/>
                </a:solidFill>
              </a:rPr>
              <a:t>1</a:t>
            </a:r>
            <a:r>
              <a:rPr lang="en-GB" sz="1600" dirty="0" smtClean="0">
                <a:solidFill>
                  <a:schemeClr val="bg1"/>
                </a:solidFill>
              </a:rPr>
              <a:t>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6372877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124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885278970"/>
              </p:ext>
            </p:extLst>
          </p:nvPr>
        </p:nvGraphicFramePr>
        <p:xfrm>
          <a:off x="0" y="1052737"/>
          <a:ext cx="12192000" cy="5864352"/>
        </p:xfrm>
        <a:graphic>
          <a:graphicData uri="http://schemas.openxmlformats.org/drawingml/2006/table">
            <a:tbl>
              <a:tblPr firstRow="1" bandRow="1">
                <a:tableStyleId>{5C22544A-7EE6-4342-B048-85BDC9FD1C3A}</a:tableStyleId>
              </a:tblPr>
              <a:tblGrid>
                <a:gridCol w="1775520"/>
                <a:gridCol w="2376264"/>
                <a:gridCol w="8040216"/>
              </a:tblGrid>
              <a:tr h="29628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39234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 OCCURRENCES RELATED TO THE OPERATION OF THE AIRCRAFT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Tail, blade/wingtip or nacelle strike during take-off or landing.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Approach continued against air operator stabilised approach criteria.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Continuation of an instrument approach below published minimums with inadequate visual references.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Precautionary or forced landing.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Short and long landing.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Hard landing.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Any phase of flight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Loss of control.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Aircraft upset, exceeding normal pitch attitude, bank angle or airspeed inappropriate for the conditions.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Level bust.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Activation of any flight envelope protection, including stall warning, stick shaker, stick pusher and automatic protections.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Unintentional deviation from intended or assigned track of the lowest of twice the required navigation performance or 10 nautical miles.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Exceedance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aircraft flight manual limitation.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Operation with incorrect altimeter setting.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Jet blast or rotor and prop wash occurrences which have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Misinterpretation of automation mode or of any flight deck information provided to the flight crew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Other types of occurrences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Unintentional release of cargo or other externally carried equipment.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Loss of situational awareness (including environmental, mode and system awareness, spatial disorientation, and time horizon).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Any occurrence where the human performance has directly contributed to or could have contributed to an accident or a serious incident.</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9499332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125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407714027"/>
              </p:ext>
            </p:extLst>
          </p:nvPr>
        </p:nvGraphicFramePr>
        <p:xfrm>
          <a:off x="0" y="1052737"/>
          <a:ext cx="12192000" cy="5483940"/>
        </p:xfrm>
        <a:graphic>
          <a:graphicData uri="http://schemas.openxmlformats.org/drawingml/2006/table">
            <a:tbl>
              <a:tblPr firstRow="1" bandRow="1">
                <a:tableStyleId>{5C22544A-7EE6-4342-B048-85BDC9FD1C3A}</a:tableStyleId>
              </a:tblPr>
              <a:tblGrid>
                <a:gridCol w="1775520"/>
                <a:gridCol w="2376264"/>
                <a:gridCol w="8040216"/>
              </a:tblGrid>
              <a:tr h="29274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91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 OCCURRENCES RELATED TO THE OPERATION OF THE AIRCRAFT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TECHNICAL OCCURRENCES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2.1. Structure and systems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Loss of any part of the aircraft structure in flight.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Loss of a system.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Loss of redundancy of a system.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Leakage of any fluid which resulted in a fire hazard or possible hazardous contamination of aircraft structure, systems or equipment, or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Fuel system malfunctions or defects, which had an effect on fuel supply and/or distribution.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Malfunction or defect of any indication system when this results in misleading indications to the crew.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Abnormal functioning of flight controls such as asymmetric or stuck/jammed flight controls (for example: lift (flaps/slats), drag (spoilers), attitude control (ailerons, elevators, rudder) devices).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2.2. Propulsion (including engines, propellers and rotor systems) and auxiliary power units (APUs)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Failure or significant malfunction of any part or controlling of a propeller, rotor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Damage to or failure of main/tail rotor or transmission and/or equivalent systems.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Flameout, in-flight shutdown of any engine or APU when required (for example: ETOPS (Extended range Twin engine aircraft Operations), MEL (Minimum Equipment List)).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Engine operating limitation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exceedance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including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or inability to control the speed of any high-speed rotating component (for example: APU, air starter, air cycle machine, air turbine motor, propeller or rotor).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malfunction of any part of an engine,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APU or transmission resulting in any one or more of the following: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thrust-reversing system failing to operate as commanded;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inability to control power, thrust or rpm (revolutions per minute); (c) non-containment of components/debris.</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30957972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126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44919509"/>
              </p:ext>
            </p:extLst>
          </p:nvPr>
        </p:nvGraphicFramePr>
        <p:xfrm>
          <a:off x="0" y="1052737"/>
          <a:ext cx="12192000" cy="5654040"/>
        </p:xfrm>
        <a:graphic>
          <a:graphicData uri="http://schemas.openxmlformats.org/drawingml/2006/table">
            <a:tbl>
              <a:tblPr firstRow="1" bandRow="1">
                <a:tableStyleId>{5C22544A-7EE6-4342-B048-85BDC9FD1C3A}</a:tableStyleId>
              </a:tblPr>
              <a:tblGrid>
                <a:gridCol w="1775520"/>
                <a:gridCol w="2376264"/>
                <a:gridCol w="8040216"/>
              </a:tblGrid>
              <a:tr h="29274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91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 OCCURRENCES RELATED TO THE OPERATION OF THE AIRCRAFT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INTERACTION WITH AIR NAVIGATION SERVICES (ANS) AND AIR TRAFFIC MANAGEMENT (ATM)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Unsafe ATC (Air Traffic Control) clearance.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Prolonged loss of communication with ATS (Air Traffic Service) or ATM Unit.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Conflicting instructions from different ATS Units potentially leading to a loss of separation.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Misinterpretation of radio-communication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Intentional deviation from ATC instruction which has or could have endangered the aircraft, its occupants or any other person.</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EMERGENCIES AND OTHER CRITICAL SITUATIONS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event leading to the declaration of an emergency (‘Mayday’ or ‘PAN call’).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Any burning, melting, smoke, fumes, arcing, overheating, fire or explosion.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Contaminated air in the cockpit or in the passenger compartment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Failure to apply the correct non-normal or emergency procedure by the flight or cabin crew to deal with an emergency.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Use of any emergency equipment or non-normal procedure affecting in-flight or landing performance.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Failure of any emergency or rescue system or equipment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Uncontrollable cabin pressure.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Critically low fuel quantity or fuel quantity at destination below required final reserve fuel.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Any use of crew oxygen system by the crew.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Incapacitation of any member of the flight or cabin crew that results in the reduction below the minimum certified crew complement.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Crew fatigue impacting or potentially impacting their ability to perform safely their flight duties.</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19230660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127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047852623"/>
              </p:ext>
            </p:extLst>
          </p:nvPr>
        </p:nvGraphicFramePr>
        <p:xfrm>
          <a:off x="0" y="1052737"/>
          <a:ext cx="12192000" cy="5654040"/>
        </p:xfrm>
        <a:graphic>
          <a:graphicData uri="http://schemas.openxmlformats.org/drawingml/2006/table">
            <a:tbl>
              <a:tblPr firstRow="1" bandRow="1">
                <a:tableStyleId>{5C22544A-7EE6-4342-B048-85BDC9FD1C3A}</a:tableStyleId>
              </a:tblPr>
              <a:tblGrid>
                <a:gridCol w="1775520"/>
                <a:gridCol w="2376264"/>
                <a:gridCol w="8040216"/>
              </a:tblGrid>
              <a:tr h="29177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088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 OCCURRENCES RELATED TO THE OPERATION OF THE AIRCRAFT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EXTERNAL ENVIRONMENT AND METEOROLOGY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collision or a near collision on the ground or in the air, with another aircraft, terrain or obstacle.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ACAS RA (Airborne Collision Avoidance System, Resolution Advisory).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Activation of genuine ground collision system such as GPWS (Ground Proximity Warning System)/TAWS (Terrain Awareness and Warning System) ‘warning’.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Wildlife strike including bird strike.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Foreign object damage/debris (FOD).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Unexpected encounter of poor runway surface conditions.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Wake-turbulence encounters.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Interference with the aircraft by firearms, fireworks, flying kites, laser illumination, high powered lights, lasers, Remotely Piloted Aircraft Systems, model aircraft or by similar means.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A lightning strike which resulted in damage to the aircraft or loss or malfunction of any aircraft system.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A hail encounter which resulted in damage to the aircraft or loss or malfunction of any aircraft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Severe turbulence encounter or any encounter resulting in injury to occupants or deemed to require a ‘turbulence check’ of the aircraft. (12) A significant wind shear or thunderstorm encounter which has or could have endangered the aircraft, its occupants or any other person.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Icing encounter resulting in handling difficulties, damage to the aircraft or loss or malfunction of any aircraft system.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Volcanic ash encounter.</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SECURITY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Bomb threat or hijack.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Difficulty in controlling intoxicated, violent or unruly passengers.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Discovery of a stowaway.</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2418888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128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093360749"/>
              </p:ext>
            </p:extLst>
          </p:nvPr>
        </p:nvGraphicFramePr>
        <p:xfrm>
          <a:off x="0" y="1052737"/>
          <a:ext cx="12192000" cy="5524940"/>
        </p:xfrm>
        <a:graphic>
          <a:graphicData uri="http://schemas.openxmlformats.org/drawingml/2006/table">
            <a:tbl>
              <a:tblPr firstRow="1" bandRow="1">
                <a:tableStyleId>{5C22544A-7EE6-4342-B048-85BDC9FD1C3A}</a:tableStyleId>
              </a:tblPr>
              <a:tblGrid>
                <a:gridCol w="1775520"/>
                <a:gridCol w="2376264"/>
                <a:gridCol w="8040216"/>
              </a:tblGrid>
              <a:tr h="286827">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201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V OCCURRENCES RELATED TO AIRCRAFT OTHER THAN COMPLEX MOTOR-POWERED AIRCRAFT, INCLUDING SAILPLANES AND LIGHTER-THAN-AIR VEHICLES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For the purposes of this Annex: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‘Aircraft other than complex motor-powered aircraft’ means any aircraft other than that defined in Article 3(j) of Regulation (EC) No 216/2008;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‘Sailplane’ has the meaning assigned in Article 2(117) of Commission Implementing Regulation (EU) No 923/2012 (1);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‘Lighter-than-air vehicles’ has the meaning assigned in point ML10 of the section ‘Definitions of terms used in this list’ of the Annex to Directive 2009/43/EC of the European Parliament and of the Council.</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AIRCRAFT OTHER THAN COMPLEX MOTOR-POWERED AIRCRAFT EXCLUDING SAILPLANES AND LIGHTER-THAN-AIR VEHICLES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Remark: This Section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Air operations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Unintentional loss of control.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Landing outside of intended landing area.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Inability or failure to achieve required aircraft performance expected in normal conditions during take-off, climb or landing.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Runway incursion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Runway excursion.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Any flight which has been performed with an aircraft which was not airworthy, or for which flight preparation was not completed,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Unintended flight into IMC (Instrument Meteorological Conditions) conditions of aircraft not IFR (Instrument flight rules) certified, or a pilot not qualified for IFR,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Unintentional release of cargo.</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726926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129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858519886"/>
              </p:ext>
            </p:extLst>
          </p:nvPr>
        </p:nvGraphicFramePr>
        <p:xfrm>
          <a:off x="0" y="1052737"/>
          <a:ext cx="12192000" cy="5524940"/>
        </p:xfrm>
        <a:graphic>
          <a:graphicData uri="http://schemas.openxmlformats.org/drawingml/2006/table">
            <a:tbl>
              <a:tblPr firstRow="1" bandRow="1">
                <a:tableStyleId>{5C22544A-7EE6-4342-B048-85BDC9FD1C3A}</a:tableStyleId>
              </a:tblPr>
              <a:tblGrid>
                <a:gridCol w="1775520"/>
                <a:gridCol w="2376264"/>
                <a:gridCol w="8040216"/>
              </a:tblGrid>
              <a:tr h="286827">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201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V OCCURRENCES RELATED TO AIRCRAFT OTHER THAN COMPLEX MOTOR-POWERED AIRCRAFT, INCLUDING SAILPLANES AND LIGHTER-THAN-AIR VEHICLES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Technical occurrences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Abnormal severe vibration (for example: aileron or elevator ‘flutter’, or of propeller).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Any flight control not functioning correctly or disconnected.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 failure or substantial deterioration of the aircraft structure.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 loss of any part of the aircraft structure or installation in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A failure of an engine, rotor, propeller, fuel system or other essential system.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Leakage of any fluid which resulted in a fire hazard or possible hazardous contamination of aircraft structure, systems or equipment, or risk to occupants.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Interaction with air navigation services and air traffic management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Interaction with air navigation services (for example: incorrect services provided, conflicting communications or deviation from clearance)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Airspace infringement.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Emergencies and other critical situations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occurrence leading to an emergency call.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Fire, explosion, smoke, toxic gases or toxic fumes in the aircraft.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Incapacitation of the pilot leading to inability to perform any duty.</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395364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ltLang="en-US" smtClean="0"/>
              <a:t>Version 1.0</a:t>
            </a:r>
            <a:endParaRPr lang="en-GB" altLang="en-US" dirty="0"/>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13</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Aerodrome</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Aerodrome</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37302" y="1214546"/>
            <a:ext cx="4739018" cy="646331"/>
          </a:xfrm>
          <a:prstGeom prst="rect">
            <a:avLst/>
          </a:prstGeom>
          <a:noFill/>
        </p:spPr>
        <p:txBody>
          <a:bodyPr wrap="square" rtlCol="0">
            <a:spAutoFit/>
          </a:bodyPr>
          <a:lstStyle/>
          <a:p>
            <a:pPr>
              <a:buNone/>
            </a:pPr>
            <a:r>
              <a:rPr lang="en-GB" sz="1800" dirty="0" smtClean="0"/>
              <a:t>Aerodrome operators </a:t>
            </a:r>
            <a:r>
              <a:rPr lang="en-GB" sz="1800" dirty="0" smtClean="0"/>
              <a:t>in an EASA Member State should report to the NAA in that Member State</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2015/1018</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0" name="TextBox 49">
            <a:hlinkClick r:id="rId6" action="ppaction://hlinksldjump"/>
          </p:cNvPr>
          <p:cNvSpPr txBox="1"/>
          <p:nvPr/>
        </p:nvSpPr>
        <p:spPr>
          <a:xfrm>
            <a:off x="4080878"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139/2014</a:t>
            </a:r>
            <a:endParaRPr lang="en-GB" sz="1200" b="1" dirty="0">
              <a:solidFill>
                <a:schemeClr val="bg1"/>
              </a:solidFill>
            </a:endParaRPr>
          </a:p>
        </p:txBody>
      </p:sp>
      <p:sp>
        <p:nvSpPr>
          <p:cNvPr id="51" name="TextBox 50">
            <a:hlinkClick r:id="rId7"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667544" y="3216142"/>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pic>
        <p:nvPicPr>
          <p:cNvPr id="3" name="Picture 2"/>
          <p:cNvPicPr>
            <a:picLocks noChangeAspect="1"/>
          </p:cNvPicPr>
          <p:nvPr/>
        </p:nvPicPr>
        <p:blipFill>
          <a:blip r:embed="rId8"/>
          <a:stretch>
            <a:fillRect/>
          </a:stretch>
        </p:blipFill>
        <p:spPr>
          <a:xfrm>
            <a:off x="8915445" y="1282492"/>
            <a:ext cx="495300" cy="428625"/>
          </a:xfrm>
          <a:prstGeom prst="rect">
            <a:avLst/>
          </a:prstGeom>
        </p:spPr>
      </p:pic>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Tree>
    <p:extLst>
      <p:ext uri="{BB962C8B-B14F-4D97-AF65-F5344CB8AC3E}">
        <p14:creationId xmlns:p14="http://schemas.microsoft.com/office/powerpoint/2010/main" val="18379430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130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764492588"/>
              </p:ext>
            </p:extLst>
          </p:nvPr>
        </p:nvGraphicFramePr>
        <p:xfrm>
          <a:off x="0" y="1052737"/>
          <a:ext cx="12192000" cy="6074664"/>
        </p:xfrm>
        <a:graphic>
          <a:graphicData uri="http://schemas.openxmlformats.org/drawingml/2006/table">
            <a:tbl>
              <a:tblPr firstRow="1" bandRow="1">
                <a:tableStyleId>{5C22544A-7EE6-4342-B048-85BDC9FD1C3A}</a:tableStyleId>
              </a:tblPr>
              <a:tblGrid>
                <a:gridCol w="1775520"/>
                <a:gridCol w="2376264"/>
                <a:gridCol w="8040216"/>
              </a:tblGrid>
              <a:tr h="296872">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60778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V OCCURRENCES RELATED TO AIRCRAFT OTHER THAN COMPLEX MOTOR-POWERED AIRCRAFT, INCLUDING SAILPLANES AND LIGHTER-THAN-AIR VEHICLES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External environment and meteorology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collision on the ground or in the air, with another aircraft, terrain or obstacle.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 near collision, on the ground or in the air, with another aircraft, terrain or obstacle requiring an emergency avoidance manoeuvre to avoid a collision.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Wildlife strike including bird strike which resulted in damage to the aircraft or loss or malfunction of any essential service.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Interference with the aircraft by firearms, fireworks, flying kites, laser illumination, high powered lights lasers, Remotely Piloted Aircraft Systems, model aircraft or by similar means.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A lightning strike resulting in damage to or loss of functions of the aircraft.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Severe turbulence encounter which resulted in injury to aircraft occupants or in the need for a post-flight turbulence damage check of the aircraft.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Icing including carburettor icing which has or could have endangered the aircraft, its occupants or any other person.</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SAILPLANES (GLIDERS)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Remark: This Section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2.1. Air operations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Unintentional loss of control.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An occurrence where the sailplane pilot was unable to release either the winch cable or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aerotow</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rope and had to do so using emergency procedures.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Any release of the winch cable or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aerotow</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rope if the release has or could have endangered the sailplane,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 the case of a powered sailplane, an engine failure during take-off.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Any flight which has been performed with a sailplane which was not airworthy, or for which an incomplete flight preparation has or could have endangered the sailplane, its occupants or any other person.</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6329807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131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735933820"/>
              </p:ext>
            </p:extLst>
          </p:nvPr>
        </p:nvGraphicFramePr>
        <p:xfrm>
          <a:off x="0" y="1052737"/>
          <a:ext cx="12192000" cy="5476912"/>
        </p:xfrm>
        <a:graphic>
          <a:graphicData uri="http://schemas.openxmlformats.org/drawingml/2006/table">
            <a:tbl>
              <a:tblPr firstRow="1" bandRow="1">
                <a:tableStyleId>{5C22544A-7EE6-4342-B048-85BDC9FD1C3A}</a:tableStyleId>
              </a:tblPr>
              <a:tblGrid>
                <a:gridCol w="1775520"/>
                <a:gridCol w="2376264"/>
                <a:gridCol w="8040216"/>
              </a:tblGrid>
              <a:tr h="299777">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211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V OCCURRENCES RELATED TO AIRCRAFT OTHER THAN COMPLEX MOTOR-POWERED AIRCRAFT, INCLUDING SAILPLANES AND LIGHTER-THAN-AIR VEHICLES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2.2. Technical occurrences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Abnormal severe vibration (for example: aileron or elevator ‘flutter’, or of propeller).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Any flight control not functioning correctly or disconnected.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 failure or substantial deterioration of the sailplane structure.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 loss of any part of the sailplane structure or installation in flight.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2.3. Interaction with air navigation services and air traffic management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Interaction with air navigation services (for example:. incorrect services provided, conflicting communications or deviation from clearance) which has or could have endangered the sailplane,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Airspace infringements.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2.4. Emergencies and other critical situations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occurrence leading to an emergency call.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Any situation where no safe landing area remains available.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Fire, explosion, smoke, or toxic gases or fumes in the sailplane.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Incapacitation of the pilot leading to inability to perform any duty.</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2.5. External environment and meteorology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collision on the ground or in the air, with an aircraft, terrain or obstacle.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 near collision, on the ground or in the air, with an aircraft, terrain or obstacle requiring an emergency avoidance manoeuvre to avoid a collision.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Interference with the sailplane by firearms, fireworks, flying kites, laser illumination, high powered lights lasers, Remotely Piloted Aircraft Systems, model aircraft or by similar means.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 lightning strike resulting in damage to the sailplane.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3243320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132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652717607"/>
              </p:ext>
            </p:extLst>
          </p:nvPr>
        </p:nvGraphicFramePr>
        <p:xfrm>
          <a:off x="0" y="1052737"/>
          <a:ext cx="12192000" cy="5476912"/>
        </p:xfrm>
        <a:graphic>
          <a:graphicData uri="http://schemas.openxmlformats.org/drawingml/2006/table">
            <a:tbl>
              <a:tblPr firstRow="1" bandRow="1">
                <a:tableStyleId>{5C22544A-7EE6-4342-B048-85BDC9FD1C3A}</a:tableStyleId>
              </a:tblPr>
              <a:tblGrid>
                <a:gridCol w="1775520"/>
                <a:gridCol w="2376264"/>
                <a:gridCol w="8040216"/>
              </a:tblGrid>
              <a:tr h="299777">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211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V OCCURRENCES RELATED TO AIRCRAFT OTHER THAN COMPLEX MOTOR-POWERED AIRCRAFT, INCLUDING SAILPLANES AND LIGHTER-THAN-AIR VEHICLES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LIGHTER-THAN-AIR VEHICLES (BALLOONS AND AIRSHIPS)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Remark: This Section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3.1. Air operations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flight which has been performed with a lighter-than-air vehicle which was not airworthy, or for which an incomplete flight preparation has or could have endangered the lighter-than-air vehicle,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Unintended permanent extinction of the pilot light.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3.2. Technical occurrences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Failure of any of the following parts or controls: dip tube on fuel cylinder, envelope pulley, control line, tether rope, valve seal leak on burner, valve seal leak on fuel cylinder,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carabiner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damage to fuel line, lifting gas valve, envelope or ballonet, blower, pressure relief valve (gas balloon), winch (tethered gas balloons).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Significant leakage or loss of lifting gas (for example: porosity, unseated lifting gas valves).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3.3. Interaction with air navigation services and air traffic management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Interaction with air navigation services (for example: incorrect services provided, conflicting communications or deviation from clearance) which has or could have endangered the lighter-than-air vehicle,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Airspace infringement.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24485772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133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065235033"/>
              </p:ext>
            </p:extLst>
          </p:nvPr>
        </p:nvGraphicFramePr>
        <p:xfrm>
          <a:off x="0" y="1052737"/>
          <a:ext cx="12192000" cy="5476912"/>
        </p:xfrm>
        <a:graphic>
          <a:graphicData uri="http://schemas.openxmlformats.org/drawingml/2006/table">
            <a:tbl>
              <a:tblPr firstRow="1" bandRow="1">
                <a:tableStyleId>{5C22544A-7EE6-4342-B048-85BDC9FD1C3A}</a:tableStyleId>
              </a:tblPr>
              <a:tblGrid>
                <a:gridCol w="1775520"/>
                <a:gridCol w="2376264"/>
                <a:gridCol w="8040216"/>
              </a:tblGrid>
              <a:tr h="299777">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211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V OCCURRENCES RELATED TO AIRCRAFT OTHER THAN COMPLEX MOTOR-POWERED AIRCRAFT, INCLUDING SAILPLANES AND LIGHTER-THAN-AIR VEHICLES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3.4. Emergencies and other critical situations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occurrence leading to an emergency call.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Fire, explosion, smoke or toxic fumes in the lighter-than-air vehicle (beyond the normal operation of the burner).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Lighter-than-air vehicle's occupants ejected from basket or gondola.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Incapacitation of the pilot leading to inability to perform any duty. (5) Unintended lift or drag of ground crew, leading to fatality or injury of a person.</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3.5. External environment and meteorology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collision or near collision on the ground or in the air, with an aircraft, terrain or obstacle which has or could have endangered the lighter-than-air vehicle,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Interference with the lighter-than-air vehicle by firearms, fireworks, flying kites, laser illumination, high powered lights lasers, Remotely Piloted Aircraft Systems, model aircraft or by similar means.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Unexpected encounter of adverse weather conditions which has or could have endangered the lighter-than-air vehicle, its occupants or any other person.</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11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964552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134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833351071"/>
              </p:ext>
            </p:extLst>
          </p:nvPr>
        </p:nvGraphicFramePr>
        <p:xfrm>
          <a:off x="0" y="1052737"/>
          <a:ext cx="12192000" cy="6020159"/>
        </p:xfrm>
        <a:graphic>
          <a:graphicData uri="http://schemas.openxmlformats.org/drawingml/2006/table">
            <a:tbl>
              <a:tblPr firstRow="1" bandRow="1">
                <a:tableStyleId>{5C22544A-7EE6-4342-B048-85BDC9FD1C3A}</a:tableStyleId>
              </a:tblPr>
              <a:tblGrid>
                <a:gridCol w="1775520"/>
                <a:gridCol w="2376264"/>
                <a:gridCol w="8040216"/>
              </a:tblGrid>
              <a:tr h="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207367">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Operations and Maintenance. The list of examples of reportable occurrences offered below under g. is established from the perspective of primary sources of occurrence information in the operational area (operators and maintenance organisations) to provide guidance for those persons developing criteria for individual organisations on what they need to report to the Agency and/or national authority. The list is neither definitive nor exhaustive and judgement by the reporter of the degree of hazard or potential hazard involved is essential.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142801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Operation of the Aircraft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Risk of collision with an aircraft, terrain or other object or an unsafe situation when avoidance action would have been appropriate.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An avoidance manoeuvre required to avoid a collision with an aircraft, terrain or other object.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An avoidance manoeuvre to avoid other unsafe situations.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Take-off or landing incidents, including precautionary or forced landings. Incidents such as under-shooting, overrunning or running off the side of runways. Take-offs, rejected take-offs, landings or attempted landings on a closed, occupied or incorrect runway. Runway incursions.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Inability to achieve predicted performance during take-off or initial climb.</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Critically low fuel quantity or inability to transfer fuel or use total quantity of usable fuel.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Loss of control (including partial or temporary loss of control) from any cause.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Occurrences close to or above V1 resulting from or producing a hazardous or potentially hazardous situation (e.g. rejected take-off, tail strike, engine power loss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Go-around producing a hazardous or potentially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Unintentional significant deviation from airspeed, intended track or altitude. (more than 91 m (300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ft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from any cause.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Descent below decision height/altitude or minimum descent height/altitude without the required visual reference.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Loss of position awareness relative to actual position or to other aircraft.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Breakdown in communication between flight crew (CRM) or between Flight crew and other parties (cabin crew, ATC, engineering).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Heavy landing - a landing deemed to require a 'heavy landing check'.</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50284315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135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489489674"/>
              </p:ext>
            </p:extLst>
          </p:nvPr>
        </p:nvGraphicFramePr>
        <p:xfrm>
          <a:off x="0" y="1052737"/>
          <a:ext cx="12192000" cy="5471889"/>
        </p:xfrm>
        <a:graphic>
          <a:graphicData uri="http://schemas.openxmlformats.org/drawingml/2006/table">
            <a:tbl>
              <a:tblPr firstRow="1" bandRow="1">
                <a:tableStyleId>{5C22544A-7EE6-4342-B048-85BDC9FD1C3A}</a:tableStyleId>
              </a:tblPr>
              <a:tblGrid>
                <a:gridCol w="1775520"/>
                <a:gridCol w="2376264"/>
                <a:gridCol w="8040216"/>
              </a:tblGrid>
              <a:tr h="36334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085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Exceedance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fuel imbalance limits.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Incorrect setting of an SSR code or of an altimeter subscale.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Incorrect programming of, or erroneous entries into, equipment used for navigation or performance calculations, or use of incorrect data.</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(16) Incorrect receipt or interpretation of radiotelephony messages.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(17) Fuel system malfunctions or defects, which had an effect on fuel supply and/or distribution.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(18) Aircraft unintentionally departing a paved surface.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(19) Collision between an aircraft and any other aircraft, vehicle or other ground object.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(20) Inadvertent and/or incorrect operation of any controls.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(21) Inability to achieve the intended aircraft configuration for any flight phase (e.g. landing gear and doors, flaps, stabilisers, slats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etc</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(22) A hazard or potential hazard which arises as a consequence of any deliberate simulation of failure conditions for training, system checks or training purposes.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(23) Abnormal vibration.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(24) Operation of any primary warning system associated with manoeuvring of the aircraft e.g. configuration warning, stall warning (stick shake), over speed warning etc. unless: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the crew conclusively established that the indication was false. Provided that the false warning did not result in difficulty or hazard arising from the crew response to the warning;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operated for training or test purposes.</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17906460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136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694606837"/>
              </p:ext>
            </p:extLst>
          </p:nvPr>
        </p:nvGraphicFramePr>
        <p:xfrm>
          <a:off x="0" y="1052737"/>
          <a:ext cx="12192000" cy="5502277"/>
        </p:xfrm>
        <a:graphic>
          <a:graphicData uri="http://schemas.openxmlformats.org/drawingml/2006/table">
            <a:tbl>
              <a:tblPr firstRow="1" bandRow="1">
                <a:tableStyleId>{5C22544A-7EE6-4342-B048-85BDC9FD1C3A}</a:tableStyleId>
              </a:tblPr>
              <a:tblGrid>
                <a:gridCol w="1775520"/>
                <a:gridCol w="2376264"/>
                <a:gridCol w="8040216"/>
              </a:tblGrid>
              <a:tr h="36334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085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(25) GPWS/TAWS ‘warning’ when: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the aircraft comes into closer proximity to the ground than had been planned or anticipated;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the warning is experienced in IMC or at night and is established as having been triggered by a high rate of descent (Mode 1);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the warning results from failure to select landing gear or land flap by the appropriate point on the approach (Mode 4);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any difficulty or hazard arises or might have arisen as a result of crew response to the ‘warning’ e.g. possible reduced separation from other traffic.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This could include warning of any Mode or Type i.e. genuine, nuisance or false.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(26) GPWS/TAWS ‘alert’ when any difficulty or hazard arises or might have arisen as a result of crew response to the ‘alert’.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(27) ACAS RAs.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(28) Jet or prop blast incidents resulting in significant damage or serious injury.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Emergencies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Fire, explosion, smoke or toxic or noxious fumes, even though fires were extinguished.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The use of any non-standard procedure by the flight or cabin crew to deal with an emergency when: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the procedure exists but is not used;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 procedure does not exist;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the procedure exists but is incomplete or inappropriate;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the procedure is incorrect;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the incorrect procedure is used.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Inadequacy of any procedures designed to be used in an emergency, including when being used for maintenance, training or test purposes.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 event leading to an emergency evacuation.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Depressurisation.</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49312251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137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212200377"/>
              </p:ext>
            </p:extLst>
          </p:nvPr>
        </p:nvGraphicFramePr>
        <p:xfrm>
          <a:off x="0" y="1052737"/>
          <a:ext cx="12192000" cy="5471889"/>
        </p:xfrm>
        <a:graphic>
          <a:graphicData uri="http://schemas.openxmlformats.org/drawingml/2006/table">
            <a:tbl>
              <a:tblPr firstRow="1" bandRow="1">
                <a:tableStyleId>{5C22544A-7EE6-4342-B048-85BDC9FD1C3A}</a:tableStyleId>
              </a:tblPr>
              <a:tblGrid>
                <a:gridCol w="1775520"/>
                <a:gridCol w="2376264"/>
                <a:gridCol w="8040216"/>
              </a:tblGrid>
              <a:tr h="33567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3621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The use of any emergency equipment or prescribed emergency procedures in order to deal with a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 event leading to the declaration of an emergency (‘Mayday’ or ‘Pan’).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Failure of any emergency system or equipment, including all exit doors and lighting, to perform satisfactorily, including when being used for maintenance, training or test purposes.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Events requiring any emergency use of oxygen by any crew member.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Crew Incapacitation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Incapacitation of any member of the flight crew, including that which occurs prior to departure if it is considered that it could have resulted in incapacitation after take-off.</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Incapacitation of any member of the cabin crew which renders them unable to perform essential emergency duties.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Injury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Occurrences, which have or could have led to significant injury to passengers or crew but which are not considered reportable as an accident.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Meteorology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lightning strike which resulted in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 hail strike which resulted in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Severe turbulence encounter – an encounter resulting in injury to occupants or deemed to require a ‘turbulence check’ of the aircraft.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windshear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encounter.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Icing encounter resulting in handling difficulties,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Security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Unlawful interference with the aircraft including a bomb threat or hijack.</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Difficulty in controlling intoxicated, violent or unruly passengers.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Discovery of a stowaway.</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31293032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138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579177195"/>
              </p:ext>
            </p:extLst>
          </p:nvPr>
        </p:nvGraphicFramePr>
        <p:xfrm>
          <a:off x="0" y="1052737"/>
          <a:ext cx="12192000" cy="5610959"/>
        </p:xfrm>
        <a:graphic>
          <a:graphicData uri="http://schemas.openxmlformats.org/drawingml/2006/table">
            <a:tbl>
              <a:tblPr firstRow="1" bandRow="1">
                <a:tableStyleId>{5C22544A-7EE6-4342-B048-85BDC9FD1C3A}</a:tableStyleId>
              </a:tblPr>
              <a:tblGrid>
                <a:gridCol w="1775520"/>
                <a:gridCol w="2376264"/>
                <a:gridCol w="8040216"/>
              </a:tblGrid>
              <a:tr h="11926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63941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Other Occurrences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Repetitive instances of a specific type of occurrence which in isolation would not be considered 'reportable' but which due to the frequency at which they arise, form a potential hazard.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 bird strike which resulted in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Wake turbulence encounters.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Any other occurrence of any type considered to have endangered or which might have endangered the aircraft or its occupants on board the aircraft or on the ground.</a:t>
                      </a:r>
                    </a:p>
                  </a:txBody>
                  <a:tcPr>
                    <a:solidFill>
                      <a:srgbClr val="BDDEFF"/>
                    </a:solidFill>
                  </a:tcPr>
                </a:tc>
              </a:tr>
              <a:tr h="182494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Structural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Defect or damage exceeding admissible damages to a Principal Structural Element that has been qualified as damage tolerant.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Damage to or defect of a structural element, which could result in the liberation of items of mass that may injure occupants of the aircraft.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Damage to or defect of a structural element, which could jeopardise proper operation of systems. See paragraph II.B. below.</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any part of the aircraft structure in flight.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2312774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139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13814802"/>
              </p:ext>
            </p:extLst>
          </p:nvPr>
        </p:nvGraphicFramePr>
        <p:xfrm>
          <a:off x="0" y="1052737"/>
          <a:ext cx="12192000" cy="5443728"/>
        </p:xfrm>
        <a:graphic>
          <a:graphicData uri="http://schemas.openxmlformats.org/drawingml/2006/table">
            <a:tbl>
              <a:tblPr firstRow="1" bandRow="1">
                <a:tableStyleId>{5C22544A-7EE6-4342-B048-85BDC9FD1C3A}</a:tableStyleId>
              </a:tblPr>
              <a:tblGrid>
                <a:gridCol w="1775520"/>
                <a:gridCol w="2376264"/>
                <a:gridCol w="8040216"/>
              </a:tblGrid>
              <a:tr h="11926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82494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runaway;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For aircraft types with multiple independent main systems, subsystems or sets of equipment: The loss, significant malfunction or defect of more than one main system, subsystem or set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16479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14</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ATO</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ATO</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37302" y="1339383"/>
            <a:ext cx="4608512" cy="369332"/>
          </a:xfrm>
          <a:prstGeom prst="rect">
            <a:avLst/>
          </a:prstGeom>
          <a:noFill/>
        </p:spPr>
        <p:txBody>
          <a:bodyPr wrap="square" rtlCol="0">
            <a:spAutoFit/>
          </a:bodyPr>
          <a:lstStyle/>
          <a:p>
            <a:pPr>
              <a:buNone/>
            </a:pPr>
            <a:r>
              <a:rPr lang="en-GB" sz="1800" dirty="0" smtClean="0"/>
              <a:t>Approved Training Organisation</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2015/1018</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0" name="TextBox 49">
            <a:hlinkClick r:id="rId6" action="ppaction://hlinksldjump"/>
          </p:cNvPr>
          <p:cNvSpPr txBox="1"/>
          <p:nvPr/>
        </p:nvSpPr>
        <p:spPr>
          <a:xfrm>
            <a:off x="4080878"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290/2012</a:t>
            </a:r>
            <a:endParaRPr lang="en-GB" sz="1200" b="1" dirty="0">
              <a:solidFill>
                <a:schemeClr val="bg1"/>
              </a:solidFill>
            </a:endParaRPr>
          </a:p>
        </p:txBody>
      </p:sp>
      <p:sp>
        <p:nvSpPr>
          <p:cNvPr id="51" name="TextBox 50">
            <a:hlinkClick r:id="rId7"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862802" y="3278605"/>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7" name="TextBox 26"/>
          <p:cNvSpPr txBox="1"/>
          <p:nvPr/>
        </p:nvSpPr>
        <p:spPr>
          <a:xfrm>
            <a:off x="4677017" y="3278604"/>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sp>
        <p:nvSpPr>
          <p:cNvPr id="28" name="TextBox 27"/>
          <p:cNvSpPr txBox="1"/>
          <p:nvPr/>
        </p:nvSpPr>
        <p:spPr>
          <a:xfrm>
            <a:off x="8481388" y="3278603"/>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pic>
        <p:nvPicPr>
          <p:cNvPr id="3" name="Picture 2"/>
          <p:cNvPicPr>
            <a:picLocks noChangeAspect="1"/>
          </p:cNvPicPr>
          <p:nvPr/>
        </p:nvPicPr>
        <p:blipFill>
          <a:blip r:embed="rId8"/>
          <a:stretch>
            <a:fillRect/>
          </a:stretch>
        </p:blipFill>
        <p:spPr>
          <a:xfrm>
            <a:off x="8915264" y="1297270"/>
            <a:ext cx="495300" cy="428625"/>
          </a:xfrm>
          <a:prstGeom prst="rect">
            <a:avLst/>
          </a:prstGeom>
        </p:spPr>
      </p:pic>
      <p:sp>
        <p:nvSpPr>
          <p:cNvPr id="21" name="TextBox 20">
            <a:hlinkClick r:id="rId9" action="ppaction://hlinksldjump"/>
          </p:cNvPr>
          <p:cNvSpPr txBox="1"/>
          <p:nvPr/>
        </p:nvSpPr>
        <p:spPr>
          <a:xfrm>
            <a:off x="5860935"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08556132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140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70072238"/>
              </p:ext>
            </p:extLst>
          </p:nvPr>
        </p:nvGraphicFramePr>
        <p:xfrm>
          <a:off x="0" y="1052737"/>
          <a:ext cx="12192000" cy="5481064"/>
        </p:xfrm>
        <a:graphic>
          <a:graphicData uri="http://schemas.openxmlformats.org/drawingml/2006/table">
            <a:tbl>
              <a:tblPr firstRow="1" bandRow="1">
                <a:tableStyleId>{5C22544A-7EE6-4342-B048-85BDC9FD1C3A}</a:tableStyleId>
              </a:tblPr>
              <a:tblGrid>
                <a:gridCol w="1775520"/>
                <a:gridCol w="2376264"/>
                <a:gridCol w="8040216"/>
              </a:tblGrid>
              <a:tr h="29562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626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Malfunction or defect of any indication system when this results in the possibility of misleading indications to the crew.</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Any failure, malfunction or defect if it occurs at a critical phase of flight and relevant to the operation of that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this AMC gives a list of examples of reportable occurrences resulting from the application of these generic criteria to specific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any part of an engine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partial or complete loss of a major part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(j) inability to restart a serviceable engine.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82620239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141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358420188"/>
              </p:ext>
            </p:extLst>
          </p:nvPr>
        </p:nvGraphicFramePr>
        <p:xfrm>
          <a:off x="0" y="1052737"/>
          <a:ext cx="12192000" cy="5654040"/>
        </p:xfrm>
        <a:graphic>
          <a:graphicData uri="http://schemas.openxmlformats.org/drawingml/2006/table">
            <a:tbl>
              <a:tblPr firstRow="1" bandRow="1">
                <a:tableStyleId>{5C22544A-7EE6-4342-B048-85BDC9FD1C3A}</a:tableStyleId>
              </a:tblPr>
              <a:tblGrid>
                <a:gridCol w="1775520"/>
                <a:gridCol w="2376264"/>
                <a:gridCol w="8040216"/>
              </a:tblGrid>
              <a:tr h="29562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626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for a single engine aircraft;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exceedance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engine parameters.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FOD resulting in damage.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Propellers and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Failure or malfunction of any part of a propeller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resulting in any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one or more of the following: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an inability to feather the propeller;</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82568434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142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50646354"/>
              </p:ext>
            </p:extLst>
          </p:nvPr>
        </p:nvGraphicFramePr>
        <p:xfrm>
          <a:off x="0" y="1052737"/>
          <a:ext cx="12192000" cy="6074664"/>
        </p:xfrm>
        <a:graphic>
          <a:graphicData uri="http://schemas.openxmlformats.org/drawingml/2006/table">
            <a:tbl>
              <a:tblPr firstRow="1" bandRow="1">
                <a:tableStyleId>{5C22544A-7EE6-4342-B048-85BDC9FD1C3A}</a:tableStyleId>
              </a:tblPr>
              <a:tblGrid>
                <a:gridCol w="1775520"/>
                <a:gridCol w="2376264"/>
                <a:gridCol w="8040216"/>
              </a:tblGrid>
              <a:tr h="29562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626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 an inability to command a change in propeller pitch;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change in pitch;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(k) The release of low energy parts.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Rotors and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Damage to tail rotor, transmission and equivalent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APUs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Inability to shut down the APU.</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(16) Inability to start the APU when needed for operational reasons.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Human Factors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Other Occurrences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An occurrence not normally considered as reportable (for example, furnishing and cabin equipment, water systems), where the circumstances resulted in endangering of the aircraft or its occupants.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 fire, explosion, smoke or toxic or noxious fumes.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Any other event which could hazard the aircraft, or affect the safety of the occupants of the aircraft, or people or property in the vicinity of the aircraft or on the ground.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defect of passenger address system resulting in loss or inaudible passenger address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pilots seat control during flight.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7578345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143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849368675"/>
              </p:ext>
            </p:extLst>
          </p:nvPr>
        </p:nvGraphicFramePr>
        <p:xfrm>
          <a:off x="0" y="1052737"/>
          <a:ext cx="12192000" cy="5481064"/>
        </p:xfrm>
        <a:graphic>
          <a:graphicData uri="http://schemas.openxmlformats.org/drawingml/2006/table">
            <a:tbl>
              <a:tblPr firstRow="1" bandRow="1">
                <a:tableStyleId>{5C22544A-7EE6-4342-B048-85BDC9FD1C3A}</a:tableStyleId>
              </a:tblPr>
              <a:tblGrid>
                <a:gridCol w="1775520"/>
                <a:gridCol w="2376264"/>
                <a:gridCol w="8040216"/>
              </a:tblGrid>
              <a:tr h="29562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626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IV. AIR NAVIGATION SERVICES, FACILITIES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Air Navigation Services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Provision of significantly incorrect, inadequate or misleading information from any ground sources, e.g. Air Traffic Control (ATC), Automatic Terminal Information Service (ATIS), Meteorological Services, navigation databases, maps, charts, manuals,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Provision of less than prescribed terrain clearance.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Provision of incorrect pressure reference data (i.e. altimeter setting).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Incorrect transmission, receipt or interpretation of significant messages when this results in a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Separation minima infringement.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Unauthorised penetration of airspace.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Unlawful radio communication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Failure of ANS ground or satellite facilities.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Major ATC/ Air Traffic Management (ATM) failure or significant deterioration of aerodrome infrastructure.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Aerodrome movement areas obstructed by aircraft, vehicles, animals or foreign objects, resulting in a hazardous or potentially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Errors or inadequacies in marking of obstructions or hazards on aerodrome movement areas resulting in a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Failure, significant malfunction or unavailability of airfield lighting.</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Aerodrome and Aerodrome Facilities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Significant spillage during fuelling operations.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Loading of incorrect fuel quantities likely to have a significant effect on aircraft endurance, performance, balance or structural strength.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unsatisfactory ground de-icing / anti-icing</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23148208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144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243931676"/>
              </p:ext>
            </p:extLst>
          </p:nvPr>
        </p:nvGraphicFramePr>
        <p:xfrm>
          <a:off x="0" y="1052737"/>
          <a:ext cx="12192000" cy="5582293"/>
        </p:xfrm>
        <a:graphic>
          <a:graphicData uri="http://schemas.openxmlformats.org/drawingml/2006/table">
            <a:tbl>
              <a:tblPr firstRow="1" bandRow="1">
                <a:tableStyleId>{5C22544A-7EE6-4342-B048-85BDC9FD1C3A}</a:tableStyleId>
              </a:tblPr>
              <a:tblGrid>
                <a:gridCol w="1775520"/>
                <a:gridCol w="2376264"/>
                <a:gridCol w="8040216"/>
              </a:tblGrid>
              <a:tr h="28845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5211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IV. AIR NAVIGATION SERVICES, FACILITIES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Passenger Handling, Baggage and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Significant contamination of aircraft structure, or systems and equipment arising from the carriage of baggage or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Incorrect loading of passengers, baggage or cargo, likely to have a significant effect on aircraft mass and/or balance.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Incorrect stowage of baggage or cargo (including hand baggage) likely in any way to hazard the aircraft, its equipment or occupants or to impede emergency evacuation.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Inadequate stowage of cargo containers or other substantial items of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Dangerous goods incidents reporting: see operating rules.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Aircraft Ground Handling and Servicing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Failure, malfunction or defect of ground equipment used for test or checking of aircraft systems and equipment when the required routine inspection and test procedures did not clearly identify the problem when this results in a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Non compliance or significant errors in compliance with required servicing procedures.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Loading of contaminated or incorrect type of fuel or other essential fluids (including oxygen and potable water).</a:t>
                      </a:r>
                    </a:p>
                  </a:txBody>
                  <a:tcPr>
                    <a:solidFill>
                      <a:srgbClr val="BDDEFF"/>
                    </a:solidFill>
                  </a:tcPr>
                </a:tc>
              </a:tr>
              <a:tr h="2662309">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Air conditioning/ventilation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depressurisation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failure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significant reported crew difficulty to control the aircraft linked to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functioning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any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disconnect device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mode change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11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45990911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145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575636816"/>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429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5769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Communications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failure or defect of passenger address system resulting in loss or inaudible passenger address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total loss of communication in flight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Electrical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loss of one electrical system distribution system ( AC or DC)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total loss or loss or more than one electrical generation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the back up ( emergency ) electrical generating system</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Cockpit/Cabin/Cargo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pilot seat control loss during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failure of any emergency system or equipment, including emergency evacuation signalling system , all exit doors , emergency lighting,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etc</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loss of retention capability of the cargo loading system</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Fire protection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fire warnings, except those immediately confirmed as false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undetected failure or defect of fire/smoke detection/protection system, which could lead to loss or reduced fire detection/protection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absence of warning in case of actual fire or smoke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12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48646316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146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208654839"/>
              </p:ext>
            </p:extLst>
          </p:nvPr>
        </p:nvGraphicFramePr>
        <p:xfrm>
          <a:off x="0" y="1052737"/>
          <a:ext cx="12192000" cy="5481832"/>
        </p:xfrm>
        <a:graphic>
          <a:graphicData uri="http://schemas.openxmlformats.org/drawingml/2006/table">
            <a:tbl>
              <a:tblPr firstRow="1" bandRow="1">
                <a:tableStyleId>{5C22544A-7EE6-4342-B048-85BDC9FD1C3A}</a:tableStyleId>
              </a:tblPr>
              <a:tblGrid>
                <a:gridCol w="1775520"/>
                <a:gridCol w="2376264"/>
                <a:gridCol w="8040216"/>
              </a:tblGrid>
              <a:tr h="3429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5769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Flight controls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Asymmetry of flaps, slats, spoilers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flight control surface run away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flight control surface vibration felt by the crew</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mechanical flight control disconnection or failure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significant interference with normal control of the aircraft or degradation of flying qualities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Fuel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fuel quantity indicating system malfunction resulting in total loss or erroneous indicated fuel quantity on board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leakage of fuel which resulted in major loss, fire hazard , significant contamination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fuel system malfunctions or defects which had a significant effect on fuel supply and/or distribution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inability to transfer or use total quantity of usable fuel</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Hydraulics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loss of one hydraulic system ( ETOPS only)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failure of the isolation system to operate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loss of more than one hydraulic circuits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failure of the back up hydraulic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inadvertent Ram Air Turbine extension</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13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25093379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147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982328948"/>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429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5769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Ice detection/protection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undetected loss or reduced performance of the anti-ice/de-ice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more than one of the probe heating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inability to obtain symmetrical wing de icing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abnormal ice accumulation leading to significant effects on performance or handling qualities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crew vision significantly affected</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Indicating/warning/recording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a red warning function on a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for glass cockpits: loss or malfunction of more than one display unit or computer involved in the display/warning function</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Landing gear system /brakes/tyres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brake fire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significant loss of braking action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unsymmetrical braking leading to significant path deviation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failure of the L/G free fall extension system ( including during scheduled tests)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unwanted gear or gear doors extension/retraction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multiple tyres burst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14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4155523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148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504770898"/>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429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5769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Navigation systems ( including precision approaches system) and air data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total loss or multiple navigation equipment failures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total failure or multiple air data system equipment failures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significant misleading indication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Significant navigation errors attributed to incorrect data or a database coding error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Unexpected deviations in lateral or vertical path not caused by pilot input.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Oxygen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for pressurised aircraft: loss of oxygen supply in the cockpit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oxygen supply to a significant number of passengers ( more than 10%), including when found during maintenance or training or test purposes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Bleed air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hot bleed air leak resulting in fire warning or structural damage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all bleed air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bleed air leak detection system</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15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89712375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Aerodrome</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149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504770898"/>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429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57695">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139/2014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ADR.OR.C.030 Occurrence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aerodrome operator and the provider of apron management services shall report to the Competent Authority, and to any other organisation required by the State where the aerodrome is located, any accident, serious incident and occurrence as defined in Regulation (EU) No 996/2010 of the European Parliament and the Council and Directive 2003/42/EC.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Without prejudice to point (a) the operator shall report to the Competent Authority and to the organisation responsible for the design of aerodrome equipment any malfunction, technical defect, exceeding of technical limitations, occurrence or other irregular circumstance that has or may have endangered safety and that has not resulted in an accident or serious incident.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(c) Without prejudice to Regulation (EU) No 996/2010 and Directive 2003/42/EC, Commission Regulation (EC) No 1321/2007 and Commission Regulation (EC) No 1330/2007 the reports referred to in points (a) and (b) shall be made in a form and manner established by the Competent Authority and contain all pertinent information about the condition known to the aerodrome operator or the provider of apron management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(d) Reports shall be made as soon as practicable, but in any case within 72 hours of the aerodrome operator or the provider of the apron management services identifying the condition to which the report relates, unless exceptional circumstances prevent this.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 Where relevant, the aerodrome operator or the provider of apron management services shall produce a follow-up report to provide details of actions it intends to take to prevent similar occurrences in the future, as soon as these actions have been identified. This report shall be produced in a form and manner established by the Competent Authority.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193859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15</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DAT provider (Pan – EU)</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DAT provider (Pan-EU)</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37302" y="1339383"/>
            <a:ext cx="4608512" cy="369332"/>
          </a:xfrm>
          <a:prstGeom prst="rect">
            <a:avLst/>
          </a:prstGeom>
          <a:noFill/>
        </p:spPr>
        <p:txBody>
          <a:bodyPr wrap="square" rtlCol="0">
            <a:spAutoFit/>
          </a:bodyPr>
          <a:lstStyle/>
          <a:p>
            <a:pPr>
              <a:buNone/>
            </a:pPr>
            <a:r>
              <a:rPr lang="en-GB" sz="1800" dirty="0" smtClean="0"/>
              <a:t>DAT provider (pan European)</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2017/373</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1" name="TextBox 50">
            <a:hlinkClick r:id="rId6"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862802" y="3278605"/>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DAT provider</a:t>
            </a:r>
            <a:endParaRPr lang="en-GB" sz="1200" b="1" dirty="0">
              <a:solidFill>
                <a:schemeClr val="bg1"/>
              </a:solidFill>
            </a:endParaRPr>
          </a:p>
        </p:txBody>
      </p:sp>
      <p:sp>
        <p:nvSpPr>
          <p:cNvPr id="27" name="TextBox 26"/>
          <p:cNvSpPr txBox="1"/>
          <p:nvPr/>
        </p:nvSpPr>
        <p:spPr>
          <a:xfrm>
            <a:off x="4677017" y="3278604"/>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1" name="TextBox 20"/>
          <p:cNvSpPr txBox="1"/>
          <p:nvPr/>
        </p:nvSpPr>
        <p:spPr>
          <a:xfrm>
            <a:off x="862802" y="3640550"/>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pic>
        <p:nvPicPr>
          <p:cNvPr id="3" name="Picture 2"/>
          <p:cNvPicPr>
            <a:picLocks noChangeAspect="1"/>
          </p:cNvPicPr>
          <p:nvPr/>
        </p:nvPicPr>
        <p:blipFill>
          <a:blip r:embed="rId7"/>
          <a:stretch>
            <a:fillRect/>
          </a:stretch>
        </p:blipFill>
        <p:spPr>
          <a:xfrm>
            <a:off x="8915445" y="1303470"/>
            <a:ext cx="495300" cy="428625"/>
          </a:xfrm>
          <a:prstGeom prst="rect">
            <a:avLst/>
          </a:prstGeom>
        </p:spPr>
      </p:pic>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86775478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Aerodrome</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150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283169602"/>
              </p:ext>
            </p:extLst>
          </p:nvPr>
        </p:nvGraphicFramePr>
        <p:xfrm>
          <a:off x="0" y="1052737"/>
          <a:ext cx="12192000" cy="5429930"/>
        </p:xfrm>
        <a:graphic>
          <a:graphicData uri="http://schemas.openxmlformats.org/drawingml/2006/table">
            <a:tbl>
              <a:tblPr firstRow="1" bandRow="1">
                <a:tableStyleId>{5C22544A-7EE6-4342-B048-85BDC9FD1C3A}</a:tableStyleId>
              </a:tblPr>
              <a:tblGrid>
                <a:gridCol w="1775520"/>
                <a:gridCol w="2376264"/>
                <a:gridCol w="8040216"/>
              </a:tblGrid>
              <a:tr h="17373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562565">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4 Mandatory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Occurrences which may represent a significant risk to aviation safety and which fall into the following categories shall be reported by the persons listed in paragraph 6 through the mandatory occurrence reporting systems pursuant to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(d) occurrences related to aerodromes and ground services, such as: (</a:t>
                      </a:r>
                      <a:r>
                        <a:rPr lang="en-GB" sz="1200" dirty="0" err="1">
                          <a:effectLst/>
                          <a:latin typeface="Calibri" panose="020F0502020204030204" pitchFamily="34" charset="0"/>
                          <a:ea typeface="Times New Roman" panose="02020603050405020304" pitchFamily="18" charset="0"/>
                          <a:cs typeface="Arial" panose="020B0604020202020204" pitchFamily="34" charset="0"/>
                        </a:rPr>
                        <a:t>i</a:t>
                      </a:r>
                      <a:r>
                        <a:rPr lang="en-GB" sz="1200" dirty="0">
                          <a:effectLst/>
                          <a:latin typeface="Calibri" panose="020F0502020204030204" pitchFamily="34" charset="0"/>
                          <a:ea typeface="Times New Roman" panose="02020603050405020304" pitchFamily="18" charset="0"/>
                          <a:cs typeface="Arial" panose="020B0604020202020204" pitchFamily="34" charset="0"/>
                        </a:rPr>
                        <a:t>) occurrences related to aerodrome activities and facilities;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 occurrences related to handling of passengers, baggage, mail and cargo;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(iii) occurrences related to aircraft ground handling and related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Following notification of an occurrence, any organisation established in a Member State which is not covered by paragraph 9 shall report to the competent authority of that Member State, as referred to in Article 6(3), the details of occurrences collected in accordance with paragraph 2 of this Article as soon as possible, and in any event no later than 72 hours after becoming aware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562565">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5 Voluntary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Each organisation established in a Member State shall establish a voluntary reporting system to facilitate the collection of: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details of occurrences that may not be captured by the mandatory reporting system;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other safety-related information which is perceived by the reporter as an actual or potential hazard to aviation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90550" algn="l"/>
                        </a:tabLst>
                      </a:pPr>
                      <a:r>
                        <a:rPr lang="en-GB" sz="1200" dirty="0">
                          <a:effectLst/>
                          <a:latin typeface="Calibri" panose="020F0502020204030204" pitchFamily="34" charset="0"/>
                          <a:ea typeface="Times New Roman" panose="02020603050405020304" pitchFamily="18" charset="0"/>
                          <a:cs typeface="Arial" panose="020B0604020202020204" pitchFamily="34" charset="0"/>
                        </a:rPr>
                        <a:t>6. Each organisation established in a Member State that is not certified or approved by the Agency shall, in a timely manner, report to the competent authority of that Member State, as designated pursuant to Article 6(3), the details of occurrences and other safety-related information which have been collected pursuant to paragraph 1 of this Article and which may involve an actual or potential aviation safety risk. Member States may require any organisation established in their territory to report the details of all occurrences collected pursuant to paragraph 1 of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42210748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Aerodrome</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151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372310504"/>
              </p:ext>
            </p:extLst>
          </p:nvPr>
        </p:nvGraphicFramePr>
        <p:xfrm>
          <a:off x="0" y="1052736"/>
          <a:ext cx="12192000" cy="5471889"/>
        </p:xfrm>
        <a:graphic>
          <a:graphicData uri="http://schemas.openxmlformats.org/drawingml/2006/table">
            <a:tbl>
              <a:tblPr firstRow="1" bandRow="1">
                <a:tableStyleId>{5C22544A-7EE6-4342-B048-85BDC9FD1C3A}</a:tableStyleId>
              </a:tblPr>
              <a:tblGrid>
                <a:gridCol w="1775520"/>
                <a:gridCol w="2376264"/>
                <a:gridCol w="8040216"/>
              </a:tblGrid>
              <a:tr h="5328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39086">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13 Occurrence analysis and follow-up at national 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4. Where an organisation established in a Member State which is not covered by paragraph 5 identifies an actual or potential aviation safety risk as a result of its analysis of occurrences or group of occurrences reported pursuant to Articles 4(8) and 5(6), it shall transmit to the competent authority of that Member State, within 30 days from the date of notification of the occurrence by the reporter: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preliminary results of the analysis performed pursuant to paragraph 1, if any; and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any action to be taken pursuant to paragraph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The organisation shall report the final results of the analysis, where required, as soon as they are available and, in principle, no later than three months from the date of notification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competent authority of a Member State may request organisations to transmit to it the preliminary or final results of the analysis of any occurrence of which it has been notified but in relation to which it has received no follow-up or only the preliminary results.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25810391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Aerodrome</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152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751959724"/>
              </p:ext>
            </p:extLst>
          </p:nvPr>
        </p:nvGraphicFramePr>
        <p:xfrm>
          <a:off x="0" y="1052737"/>
          <a:ext cx="12192000" cy="5444095"/>
        </p:xfrm>
        <a:graphic>
          <a:graphicData uri="http://schemas.openxmlformats.org/drawingml/2006/table">
            <a:tbl>
              <a:tblPr firstRow="1" bandRow="1">
                <a:tableStyleId>{5C22544A-7EE6-4342-B048-85BDC9FD1C3A}</a:tableStyleId>
              </a:tblPr>
              <a:tblGrid>
                <a:gridCol w="1775520"/>
                <a:gridCol w="2376264"/>
                <a:gridCol w="8040216"/>
              </a:tblGrid>
              <a:tr h="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631303">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Article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detailed classification of the occurrences to be referred to when reporting, through mandatory reporting systems, occurrences pursuant to Article 4(1) of Regulation (EU) No 376/2014 is set out in Annexes I to V to this Regulation.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1039944">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Regulation (EU) 2015/1018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IV OCCURRENCES RELATED TO AERODROMES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SAFETY MANAGEMENT OF AN AERODROME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Remark: This Section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Aircraft- and obstacle-related occurrences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collision or near collision, on the ground or in the air, between an aircraft and another aircraft, terrain or obstacle.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Wildlife strike including bird strike.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Taxiway or runway excursion.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Actual or potential taxiway or runway incursion.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Final Approach and Take-off Area (FATO) incursion or excursion.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Aircraft or vehicle failure to follow clearance, instruction or restriction while operating on the movement area of an aerodrome (for example: wrong runway, taxiway or restricted part of an aerodrome).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Foreign object on the aerodrome movement area which has or could have endangered the aircraft, its occupants or any other person. (8) Presence of obstacles on the aerodrome or in the vicinity of the aerodrome which are not published in the AIP (Aeronautical Information Publication) or by NOTAM (Notice to Airmen) and/or that are not marked or lighted properly.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Push-back, power-back or taxi interference by vehicle, equipment or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Passengers or unauthorised person left unsupervised on apron. (11) Jet blast, rotor down wash or propeller blast effect.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Declaration of an emergency (‘Mayday’ or ‘PAN’ call).</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80407450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Aerodrome</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153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755547044"/>
              </p:ext>
            </p:extLst>
          </p:nvPr>
        </p:nvGraphicFramePr>
        <p:xfrm>
          <a:off x="0" y="1052737"/>
          <a:ext cx="12192000" cy="5443728"/>
        </p:xfrm>
        <a:graphic>
          <a:graphicData uri="http://schemas.openxmlformats.org/drawingml/2006/table">
            <a:tbl>
              <a:tblPr firstRow="1" bandRow="1">
                <a:tableStyleId>{5C22544A-7EE6-4342-B048-85BDC9FD1C3A}</a:tableStyleId>
              </a:tblPr>
              <a:tblGrid>
                <a:gridCol w="1775520"/>
                <a:gridCol w="2376264"/>
                <a:gridCol w="8040216"/>
              </a:tblGrid>
              <a:tr h="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039944">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Regulation (EU) 2015/1018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IV OCCURRENCES RELATED TO AERODROMES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Degradation or total loss of services or functions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Loss or failure of communication between: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aerodrome, vehicle or other ground personnel and air traffic services unit or apron management service unit;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apron management service unit and aircraft, vehicle or air traffic services unit.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Significant failure, malfunction or defect of aerodrome equipment or system which has or could have endangered the aircraft or its occupants.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Significant deficiencies in aerodrome lighting, marking or signs.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Failure of the aerodrome emergency alerting system.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Rescue and firefighting services not available according to applicable requirements.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Other occurrences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Fire, smoke, explosions in aerodrome facilities, vicinities and equipment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Aerodrome security related occurrences (for example: unlawful entry, sabotage, bomb threat).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Absence of reporting of a significant change in aerodrome operating conditions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Missing, incorrect or inadequate de-icing/anti-icing treatment.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Significant spillage during fuelling operations.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Loading of contaminated or incorrect type of fuel or other essential fluids (including oxygen, nitrogen, oil and potable water).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Failure to handle poor runway surface conditions.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Any occurrence where the human performance has directly contributed to or could have contributed to an accident or a serious incident.</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0245618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Aerodrome</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154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896205968"/>
              </p:ext>
            </p:extLst>
          </p:nvPr>
        </p:nvGraphicFramePr>
        <p:xfrm>
          <a:off x="0" y="1052737"/>
          <a:ext cx="12192000" cy="5443728"/>
        </p:xfrm>
        <a:graphic>
          <a:graphicData uri="http://schemas.openxmlformats.org/drawingml/2006/table">
            <a:tbl>
              <a:tblPr firstRow="1" bandRow="1">
                <a:tableStyleId>{5C22544A-7EE6-4342-B048-85BDC9FD1C3A}</a:tableStyleId>
              </a:tblPr>
              <a:tblGrid>
                <a:gridCol w="1775520"/>
                <a:gridCol w="2376264"/>
                <a:gridCol w="8040216"/>
              </a:tblGrid>
              <a:tr h="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039944">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Regulation (EU) 2015/1018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IV OCCURRENCES RELATED TO AERODROMES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GROUND HANDLING OF AN AIRCRAFT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Remark: This Section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2.1. Aircraft- and aerodrome-related occurrences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collision or near collision, on the ground or in the air, between an aircraft and another aircraft, terrain or obstacle.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Runway or taxiway incursion.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Runway or taxiway excursion.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Significant contamination of aircraft structure, systems and equipment arising from the carriage of baggage, mail or cargo.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Push-back, power-back or taxi interference by vehicle, equipment or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Foreign object on the aerodrome movement area which has or could have endangered the aircraft, its occupants or any other person. (7) Passengers or unauthorised person left unsupervised on apron.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Fire, smoke, explosions in aerodrome facilities, vicinities and equipment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Aerodrome security-related occurrences (for example: unlawful entry, sabotage, bomb threat).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2.2. Degradation or total loss of services or functions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Loss or failure of communication with aircraft, vehicle, air traffic services unit or apron management service unit.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Significant failure, malfunction or defect of aerodrome equipment or system which has or could have endangered the aircraft or its occupants.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Significant deficiencies in aerodrome lighting, marking or signs.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07069083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Aerodrome</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155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398343607"/>
              </p:ext>
            </p:extLst>
          </p:nvPr>
        </p:nvGraphicFramePr>
        <p:xfrm>
          <a:off x="0" y="1052737"/>
          <a:ext cx="12192000" cy="5443728"/>
        </p:xfrm>
        <a:graphic>
          <a:graphicData uri="http://schemas.openxmlformats.org/drawingml/2006/table">
            <a:tbl>
              <a:tblPr firstRow="1" bandRow="1">
                <a:tableStyleId>{5C22544A-7EE6-4342-B048-85BDC9FD1C3A}</a:tableStyleId>
              </a:tblPr>
              <a:tblGrid>
                <a:gridCol w="1775520"/>
                <a:gridCol w="2376264"/>
                <a:gridCol w="8040216"/>
              </a:tblGrid>
              <a:tr h="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039944">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Regulation (EU) 2015/1018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IV OCCURRENCES RELATED TO AERODROMES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2.3. Ground handling specific occurrences </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Incorrect handling or loading of passengers, baggage, mail or cargo, likely to have a significant effect on aircraft mass and/or balance (including significant errors in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loadsheet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calculations).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Boarding equipment removed leading to endangerment of aircraft occupants.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Incorrect stowage or securing of baggage, mail or cargo likely in any way to endanger the aircraft, its equipment or occupants or to impede emergency evacuation.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Transport, attempted transport or handling of dangerous goods which resulted or could have resulted in the safety of the operation being endangered or led to an unsafe condition (for example: dangerous goods incident or accident as defined in the ICAO Technical Instructions).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Non-compliance on baggage or passenger reconciliation.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Non-compliance with required aircraft ground handling and servicing procedures, especially in de-icing, refuelling or loading procedures, including incorrect positioning or removal of equipment. (7) Significant spillage during fuelling operations.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Loading of incorrect fuel quantities likely to have a significant effect on aircraft endurance, performance, balance or structural strength.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Loading of contaminated or incorrect type of fuel or other essential fluids (including oxygen, nitrogen, oil and potable water).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Failure, malfunction or defect of ground equipment used for ground handling, resulting into damage or potential damage to the aircraft (for example: tow bar or GPU (Ground Power Unit)).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Missing, incorrect or inadequate de-icing/anti-icing treatment. (12) Damage to aircraft by ground handling equipment or vehicles including previously unreported damage. </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Any occurrence where the human performance has directly contributed to or could have contributed to an accident or a serious incident.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09113990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Aerodrome</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156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795906458"/>
              </p:ext>
            </p:extLst>
          </p:nvPr>
        </p:nvGraphicFramePr>
        <p:xfrm>
          <a:off x="0" y="1052737"/>
          <a:ext cx="12192000" cy="5471889"/>
        </p:xfrm>
        <a:graphic>
          <a:graphicData uri="http://schemas.openxmlformats.org/drawingml/2006/table">
            <a:tbl>
              <a:tblPr firstRow="1" bandRow="1">
                <a:tableStyleId>{5C22544A-7EE6-4342-B048-85BDC9FD1C3A}</a:tableStyleId>
              </a:tblPr>
              <a:tblGrid>
                <a:gridCol w="1775520"/>
                <a:gridCol w="2376264"/>
                <a:gridCol w="8040216"/>
              </a:tblGrid>
              <a:tr h="4000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188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Regulation (EU) 2015/1018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IV. AIR NAVIGATION SERVICES, FACILITIES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Aerodrome and Aerodrome Facilities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Significant spillage during fuelling operations.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Loading of incorrect fuel quantities likely to have a significant effect on aircraft endurance, performance, balance or structural strength.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unsatisfactory ground de-icing / anti-icing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Passenger Handling, Baggage and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Significant contamination of aircraft structure, or systems and equipment arising from the carriage of baggage or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Incorrect loading of passengers, baggage or cargo, likely to have a significant effect on aircraft mass and/or balance.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Incorrect stowage of baggage or cargo (including hand baggage) likely in any way to hazard the aircraft, its equipment or occupants or to impede emergency evacuation.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Inadequate stowage of cargo containers or other substantial items of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Dangerous goods incidents reporting: see operating rules.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Aircraft Ground Handling and Servicing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Failure, malfunction or defect of ground equipment used for test or checking of aircraft systems and equipment when the required routine inspection and test procedures did not clearly identify the problem when this results in a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Non compliance or significant errors in compliance with required servicing procedures.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Loading of contaminated or incorrect type of fuel or other essential fluids (including oxygen and potable water).</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32331160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157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795906458"/>
              </p:ext>
            </p:extLst>
          </p:nvPr>
        </p:nvGraphicFramePr>
        <p:xfrm>
          <a:off x="0" y="1052737"/>
          <a:ext cx="12192000" cy="5471889"/>
        </p:xfrm>
        <a:graphic>
          <a:graphicData uri="http://schemas.openxmlformats.org/drawingml/2006/table">
            <a:tbl>
              <a:tblPr firstRow="1" bandRow="1">
                <a:tableStyleId>{5C22544A-7EE6-4342-B048-85BDC9FD1C3A}</a:tableStyleId>
              </a:tblPr>
              <a:tblGrid>
                <a:gridCol w="1775520"/>
                <a:gridCol w="2376264"/>
                <a:gridCol w="8040216"/>
              </a:tblGrid>
              <a:tr h="4000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1885">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290/2012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ORA.GEN.160 Occurrence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organisation shall report to the competent authority, and to any other organisation required by the State of the operator to be informed, any accident, serious incident and occurrence as defined in Regulation (EU) No 996/2010 of the European Parliament and of the Council and Directive 2003/42/EC of the European Parliament and of the Council.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Without prejudice to paragraph (a) the organisation shall report to the competent authority and to the organisation responsible for the design of the aircraft any incident, malfunction, technical defect, exceeding of technical limitations, occurrence that would highlight inaccurate, incomplete or ambiguous information contained in data established in accordance with Part-21 or other irregular circumstance that has or may have endangered the safe operation of the aircraft and that has not resulted in an accident or serious incident.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(c) Without prejudice to Regulation (EU) No 996/2010, Directive 2003/42/EC, Commission Regulation (EC) No 1321/2007 and Commission Regulation (EC) No 1330/2007, the reports referred in paragraphs (a) and (b) shall be made in a form and manner established by the competent authority and contain all pertinent information about the condition known to the organisation.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(d) Reports shall be made as soon as practicable, but in any case within 72 hours of the organisation identifying the condition to which the report relates, unless exceptional circumstances prevent this.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 Where relevant, the organisation shall produce a follow-up report to provide details of actions it intends to take to prevent similar occurrences in the future, as soon as these actions have been identified. This report shall be produced in a form and manner established by the competent authority.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8142444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158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764281066"/>
              </p:ext>
            </p:extLst>
          </p:nvPr>
        </p:nvGraphicFramePr>
        <p:xfrm>
          <a:off x="0" y="1052736"/>
          <a:ext cx="12192000" cy="5400599"/>
        </p:xfrm>
        <a:graphic>
          <a:graphicData uri="http://schemas.openxmlformats.org/drawingml/2006/table">
            <a:tbl>
              <a:tblPr firstRow="1" bandRow="1">
                <a:tableStyleId>{5C22544A-7EE6-4342-B048-85BDC9FD1C3A}</a:tableStyleId>
              </a:tblPr>
              <a:tblGrid>
                <a:gridCol w="1775520"/>
                <a:gridCol w="2376264"/>
                <a:gridCol w="8040216"/>
              </a:tblGrid>
              <a:tr h="42842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72176">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Article 4 Mandatory reporting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Occurrences which may represent a significant risk to aviation safety and which fall into the following categories shall be reported by the persons listed in paragraph 6 through the mandatory occurrence reporting systems pursuant to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occurrences related to the operation of the aircraft, such as: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a:effectLst/>
                          <a:latin typeface="Calibri" panose="020F0502020204030204" pitchFamily="34" charset="0"/>
                          <a:ea typeface="Times New Roman" panose="02020603050405020304" pitchFamily="18" charset="0"/>
                          <a:cs typeface="Arial" panose="020B0604020202020204" pitchFamily="34" charset="0"/>
                        </a:rPr>
                        <a:t>i</a:t>
                      </a:r>
                      <a:r>
                        <a:rPr lang="en-GB" sz="1200" dirty="0">
                          <a:effectLst/>
                          <a:latin typeface="Calibri" panose="020F0502020204030204" pitchFamily="34" charset="0"/>
                          <a:ea typeface="Times New Roman" panose="02020603050405020304" pitchFamily="18" charset="0"/>
                          <a:cs typeface="Arial" panose="020B0604020202020204" pitchFamily="34" charset="0"/>
                        </a:rPr>
                        <a:t>) collision-related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 take-off and landing-related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(iii) fuel-related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(iv) in-flight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(v) communication-related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(vi) occurrences related to injury, emergencies and other critical situations;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(vii) crew incapacitation and other crew-related occurrences;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(viii) meteorological conditions or security-related occurrences.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Following notification of an occurrence, any organisation established in a Member State which is not covered by paragraph 9 shall report to the competent authority of that Member State, as referred to in Article 6(3), the details of occurrences collected in accordance with paragraph 2 of this Article as soon as possible, and in any event no later than 72 hours after becoming aware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79823243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159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271297593"/>
              </p:ext>
            </p:extLst>
          </p:nvPr>
        </p:nvGraphicFramePr>
        <p:xfrm>
          <a:off x="0" y="1052736"/>
          <a:ext cx="12192000" cy="5471889"/>
        </p:xfrm>
        <a:graphic>
          <a:graphicData uri="http://schemas.openxmlformats.org/drawingml/2006/table">
            <a:tbl>
              <a:tblPr firstRow="1" bandRow="1">
                <a:tableStyleId>{5C22544A-7EE6-4342-B048-85BDC9FD1C3A}</a:tableStyleId>
              </a:tblPr>
              <a:tblGrid>
                <a:gridCol w="1775520"/>
                <a:gridCol w="2376264"/>
                <a:gridCol w="8040216"/>
              </a:tblGrid>
              <a:tr h="313617">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251043">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5 Voluntary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Each organisation established in a Member State shall establish a voluntary reporting system to facilitate the collection of: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details of occurrences that may not be captured by the mandatory reporting system;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other safety-related information which is perceived by the reporter as an actual or potential hazard to aviation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6. Each organisation established in a Member State that is not certified or approved by the Agency shall, in a timely manner, report to the competent authority of that Member State, as designated pursuant to Article 6(3), the details of occurrences and other safety-related information which have been collected pursuant to paragraph 1 of this Article and which may involve an actual or potential aviation safety risk. Member States may require any organisation established in their territory to report the details of all occurrences collected pursuant to paragraph 1 of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907229">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13 Occurrence analysis and follow-up at national 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4. Where an organisation established in a Member State which is not covered by paragraph 5 identifies an actual or potential aviation safety risk as a result of its analysis of occurrences or group of occurrences reported pursuant to Articles 4(8) and 5(6), it shall transmit to the competent authority of that Member State, within 30 days from the date of notification of the occurrence by the reporter: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preliminary results of the analysis performed pursuant to paragraph 1, if any; and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any action to be taken pursuant to paragraph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The organisation shall report the final results of the analysis, where required, as soon as they are available and, in principle, no later than three months from the date of notification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competent authority of a Member State may request organisations to transmit to it the preliminary or final results of the analysis of any occurrence of which it has been notified but in relation to which it has received no follow-up or only the preliminary results.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78752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16</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DAT provider</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DAT provider</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37302" y="1339383"/>
            <a:ext cx="1426650" cy="369332"/>
          </a:xfrm>
          <a:prstGeom prst="rect">
            <a:avLst/>
          </a:prstGeom>
          <a:noFill/>
        </p:spPr>
        <p:txBody>
          <a:bodyPr wrap="square" rtlCol="0">
            <a:spAutoFit/>
          </a:bodyPr>
          <a:lstStyle/>
          <a:p>
            <a:pPr>
              <a:buNone/>
            </a:pPr>
            <a:r>
              <a:rPr lang="en-GB" sz="1800" dirty="0" smtClean="0"/>
              <a:t>DAT provider</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2017/373</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1" name="TextBox 50">
            <a:hlinkClick r:id="rId6"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862802" y="3278605"/>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DAT provider</a:t>
            </a:r>
            <a:endParaRPr lang="en-GB" sz="1200" b="1" dirty="0">
              <a:solidFill>
                <a:schemeClr val="bg1"/>
              </a:solidFill>
            </a:endParaRPr>
          </a:p>
        </p:txBody>
      </p:sp>
      <p:sp>
        <p:nvSpPr>
          <p:cNvPr id="27" name="TextBox 26"/>
          <p:cNvSpPr txBox="1"/>
          <p:nvPr/>
        </p:nvSpPr>
        <p:spPr>
          <a:xfrm>
            <a:off x="4677017" y="3278604"/>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1" name="TextBox 20"/>
          <p:cNvSpPr txBox="1"/>
          <p:nvPr/>
        </p:nvSpPr>
        <p:spPr>
          <a:xfrm>
            <a:off x="862802" y="3640550"/>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pic>
        <p:nvPicPr>
          <p:cNvPr id="3" name="Picture 2"/>
          <p:cNvPicPr>
            <a:picLocks noChangeAspect="1"/>
          </p:cNvPicPr>
          <p:nvPr/>
        </p:nvPicPr>
        <p:blipFill>
          <a:blip r:embed="rId7"/>
          <a:stretch>
            <a:fillRect/>
          </a:stretch>
        </p:blipFill>
        <p:spPr>
          <a:xfrm>
            <a:off x="8904312" y="1309736"/>
            <a:ext cx="495300" cy="428625"/>
          </a:xfrm>
          <a:prstGeom prst="rect">
            <a:avLst/>
          </a:prstGeom>
        </p:spPr>
      </p:pic>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7185511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160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63640501"/>
              </p:ext>
            </p:extLst>
          </p:nvPr>
        </p:nvGraphicFramePr>
        <p:xfrm>
          <a:off x="0" y="1052736"/>
          <a:ext cx="12192000" cy="5372088"/>
        </p:xfrm>
        <a:graphic>
          <a:graphicData uri="http://schemas.openxmlformats.org/drawingml/2006/table">
            <a:tbl>
              <a:tblPr firstRow="1" bandRow="1">
                <a:tableStyleId>{5C22544A-7EE6-4342-B048-85BDC9FD1C3A}</a:tableStyleId>
              </a:tblPr>
              <a:tblGrid>
                <a:gridCol w="1775520"/>
                <a:gridCol w="2376264"/>
                <a:gridCol w="8040216"/>
              </a:tblGrid>
              <a:tr h="313617">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50479">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Article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detailed classification of the occurrences to be referred to when reporting, through mandatory reporting systems, occurrences pursuant to Article 4(1) of Regulation (EU) No 376/2014 is set out in Annexes I to V to this Regulation.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907229">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I OCCURRENCES RELATED TO THE OPERATION OF THE AIRCRAFT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Remark: This Annex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 </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AIR OPERATIONS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Flight preparation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Use of incorrect data or erroneous entries into equipment used for navigation or performance calculations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Carriage or attempted carriage of dangerous goods in contravention of applicable legislations including incorrect labelling, packaging and handling of dangerous goods.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Aircraft preparation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Incorrect fuel type or contaminated fuel.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Missing, incorrect or inadequate De-icing/Anti-icing treatment.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Take-off and landing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Taxiway or runway excursion.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Actual or potential taxiway or runway incursion.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Final Approach and Take-off Area (FATO) incursion.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Any rejected take-off.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Inability to achieve required or expected performance during take-off, go-around or landing. </a:t>
                      </a:r>
                    </a:p>
                    <a:p>
                      <a:pPr algn="just">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76860051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161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007084497"/>
              </p:ext>
            </p:extLst>
          </p:nvPr>
        </p:nvGraphicFramePr>
        <p:xfrm>
          <a:off x="0" y="1052736"/>
          <a:ext cx="12192000" cy="5914653"/>
        </p:xfrm>
        <a:graphic>
          <a:graphicData uri="http://schemas.openxmlformats.org/drawingml/2006/table">
            <a:tbl>
              <a:tblPr firstRow="1" bandRow="1">
                <a:tableStyleId>{5C22544A-7EE6-4342-B048-85BDC9FD1C3A}</a:tableStyleId>
              </a:tblPr>
              <a:tblGrid>
                <a:gridCol w="1775520"/>
                <a:gridCol w="2376264"/>
                <a:gridCol w="8040216"/>
              </a:tblGrid>
              <a:tr h="2948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609853">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I OCCURRENCES RELATED TO THE OPERATION OF THE AIRCRAFT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Actual or attempted take-off, approach or landing with incorrect configuration setting.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Tail, blade/wingtip or nacelle strike during take-off or landing.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Approach continued against air operator stabilised approach criteria.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Continuation of an instrument approach below published minimums with inadequate visual references.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Precautionary or forced landing.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Short and long landing.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Hard landing.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Any phase of flight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Loss of control.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Aircraft upset, exceeding normal pitch attitude, bank angle or airspeed inappropriate for the conditions.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Level bust.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Activation of any flight envelope protection, including stall warning, stick shaker, stick pusher and automatic protections.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Unintentional deviation from intended or assigned track of the lowest of twice the required navigation performance or 10 nautical miles.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Exceedance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aircraft flight manual limitation.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Operation with incorrect altimeter setting.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Jet blast or rotor and prop wash occurrences which have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Misinterpretation of automation mode or of any flight deck information provided to the flight crew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Other types of occurrences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Unintentional release of cargo or other externally carried equipment.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Loss of situational awareness (including environmental, mode and system awareness, spatial disorientation, and time horizon).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Any occurrence where the human performance has directly contributed to or could have contributed to an accident or a serious incident.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1972307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162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83184236"/>
              </p:ext>
            </p:extLst>
          </p:nvPr>
        </p:nvGraphicFramePr>
        <p:xfrm>
          <a:off x="0" y="1052737"/>
          <a:ext cx="12192000" cy="5480553"/>
        </p:xfrm>
        <a:graphic>
          <a:graphicData uri="http://schemas.openxmlformats.org/drawingml/2006/table">
            <a:tbl>
              <a:tblPr firstRow="1" bandRow="1">
                <a:tableStyleId>{5C22544A-7EE6-4342-B048-85BDC9FD1C3A}</a:tableStyleId>
              </a:tblPr>
              <a:tblGrid>
                <a:gridCol w="1775520"/>
                <a:gridCol w="2376264"/>
                <a:gridCol w="8040216"/>
              </a:tblGrid>
              <a:tr h="29613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5753">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I OCCURRENCES RELATED TO THE OPERATION OF THE AIRCRAFT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TECHNICAL OCCURRENCES </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2.1. Structure and systems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Loss of any part of the aircraft structure in flight.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Loss of a system.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Loss of redundancy of a system.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Leakage of any fluid which resulted in a fire hazard or possible hazardous contamination of aircraft structure, systems or equipment, or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Fuel system malfunctions or defects, which had an effect on fuel supply and/or distribution.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Malfunction or defect of any indication system when this results in misleading indications to the crew.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Abnormal functioning of flight controls such as asymmetric or stuck/jammed flight controls (for example: lift (flaps/slats), drag (spoilers), attitude control (ailerons, elevators, rudder) devices).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2.2. Propulsion (including engines, propellers and rotor systems) and auxiliary power units (APUs)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Failure or significant malfunction of any part or controlling of a propeller, rotor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Damage to or failure of main/tail rotor or transmission and/or equivalent systems.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Flameout, in-flight shutdown of any engine or APU when required (for example: ETOPS (Extended range Twin engine aircraft Operations), MEL (Minimum Equipment List)).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Engine operating limitation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exceedance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including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or inability to control the speed of any high-speed rotating component (for example: APU, air starter, air cycle machine, air turbine motor, propeller or rotor).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malfunction of any part of an engine,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APU or transmission resulting in any one or more of the following: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thrust-reversing system failing to operate as commanded;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inability to control power, thrust or rpm (revolutions per minute); (c) non-containment of components/debris.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56322795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163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544872937"/>
              </p:ext>
            </p:extLst>
          </p:nvPr>
        </p:nvGraphicFramePr>
        <p:xfrm>
          <a:off x="0" y="1052737"/>
          <a:ext cx="12192000" cy="5480553"/>
        </p:xfrm>
        <a:graphic>
          <a:graphicData uri="http://schemas.openxmlformats.org/drawingml/2006/table">
            <a:tbl>
              <a:tblPr firstRow="1" bandRow="1">
                <a:tableStyleId>{5C22544A-7EE6-4342-B048-85BDC9FD1C3A}</a:tableStyleId>
              </a:tblPr>
              <a:tblGrid>
                <a:gridCol w="1775520"/>
                <a:gridCol w="2376264"/>
                <a:gridCol w="8040216"/>
              </a:tblGrid>
              <a:tr h="29613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5753">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I OCCURRENCES RELATED TO THE OPERATION OF THE AIRCRAFT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INTERACTION WITH AIR NAVIGATION SERVICES (ANS) AND AIR TRAFFIC MANAGEMENT (ATM)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Unsafe ATC (Air Traffic Control) clearance.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Prolonged loss of communication with ATS (Air Traffic Service) or ATM Unit.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Conflicting instructions from different ATS Units potentially leading to a loss of separation.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Misinterpretation of radio-communication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Intentional deviation from ATC instruction which has or could have endangered the aircraft, its occupants or any other person.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EMERGENCIES AND OTHER CRITICAL SITUATIONS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event leading to the declaration of an emergency (‘Mayday’ or ‘PAN call’).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Any burning, melting, smoke, fumes, arcing, overheating, fire or explosion.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Contaminated air in the cockpit or in the passenger compartment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Failure to apply the correct non-normal or emergency procedure by the flight or cabin crew to deal with an emergency.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Use of any emergency equipment or non-normal procedure affecting in-flight or landing performance.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Failure of any emergency or rescue system or equipment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Uncontrollable cabin pressure.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Critically low fuel quantity or fuel quantity at destination below required final reserve fuel.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Any use of crew oxygen system by the crew.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Incapacitation of any member of the flight or cabin crew that results in the reduction below the minimum certified crew complement.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Crew fatigue impacting or potentially impacting their ability to perform safely their flight duties.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53980241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164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373728115"/>
              </p:ext>
            </p:extLst>
          </p:nvPr>
        </p:nvGraphicFramePr>
        <p:xfrm>
          <a:off x="0" y="1052737"/>
          <a:ext cx="12192000" cy="5480553"/>
        </p:xfrm>
        <a:graphic>
          <a:graphicData uri="http://schemas.openxmlformats.org/drawingml/2006/table">
            <a:tbl>
              <a:tblPr firstRow="1" bandRow="1">
                <a:tableStyleId>{5C22544A-7EE6-4342-B048-85BDC9FD1C3A}</a:tableStyleId>
              </a:tblPr>
              <a:tblGrid>
                <a:gridCol w="1775520"/>
                <a:gridCol w="2376264"/>
                <a:gridCol w="8040216"/>
              </a:tblGrid>
              <a:tr h="29613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5753">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I OCCURRENCES RELATED TO THE OPERATION OF THE AIRCRAFT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EXTERNAL ENVIRONMENT AND METEOROLOGY </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 collision or a near collision on the ground or in the air, with another aircraft, terrain or obstacle.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ACAS RA (Airborne Collision Avoidance System, Resolution Advisory).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Activation of genuine ground collision system such as GPWS (Ground Proximity Warning System)/TAWS (Terrain Awareness and Warning System) ‘warning’.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Wildlife strike including bird strike.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Foreign object damage/debris (FOD).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Unexpected encounter of poor runway surface conditions.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Wake-turbulence encounters.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Interference with the aircraft by firearms, fireworks, flying kites, laser illumination, high powered lights, lasers, Remotely Piloted Aircraft Systems, model aircraft or by similar means.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A lightning strike which resulted in damage to the aircraft or loss or malfunction of any aircraft system.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A hail encounter which resulted in damage to the aircraft or loss or malfunction of any aircraft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Severe turbulence encounter or any encounter resulting in injury to occupants or deemed to require a ‘turbulence check’ of the aircraft. (12) A significant wind shear or thunderstorm encounter which has or could have endangered the aircraft, its occupants or any other person.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Icing encounter resulting in handling difficulties, damage to the aircraft or loss or malfunction of any aircraft system.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Volcanic ash encounter.</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SECURITY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Bomb threat or hijack.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Difficulty in controlling intoxicated, violent or unruly passengers.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Discovery of a stowaway.</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9889589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165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569451172"/>
              </p:ext>
            </p:extLst>
          </p:nvPr>
        </p:nvGraphicFramePr>
        <p:xfrm>
          <a:off x="0" y="1052737"/>
          <a:ext cx="12192000" cy="5480553"/>
        </p:xfrm>
        <a:graphic>
          <a:graphicData uri="http://schemas.openxmlformats.org/drawingml/2006/table">
            <a:tbl>
              <a:tblPr firstRow="1" bandRow="1">
                <a:tableStyleId>{5C22544A-7EE6-4342-B048-85BDC9FD1C3A}</a:tableStyleId>
              </a:tblPr>
              <a:tblGrid>
                <a:gridCol w="1775520"/>
                <a:gridCol w="2376264"/>
                <a:gridCol w="8040216"/>
              </a:tblGrid>
              <a:tr h="29613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5753">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V OCCURRENCES RELATED TO AIRCRAFT OTHER THAN COMPLEX MOTOR-POWERED AIRCRAFT, INCLUDING SAILPLANES AND LIGHTER-THAN-AIR VEHICLES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For the purposes of this Annex: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‘Aircraft other than complex motor-powered aircraft’ means any aircraft other than that defined in Article 3(j) of Regulation (EC) No 216/2008;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‘Sailplane’ has the meaning assigned in Article 2(117) of Commission Implementing Regulation (EU) No 923/2012 (1);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‘Lighter-than-air vehicles’ has the meaning assigned in point ML10 of the section ‘Definitions of terms used in this list’ of the Annex to Directive 2009/43/EC of the European Parliament and of the Council.</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AIRCRAFT OTHER THAN COMPLEX MOTOR-POWERED AIRCRAFT EXCLUDING SAILPLANES AND LIGHTER-THAN-AIR VEHICLES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Remark: This Section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Air operations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Unintentional loss of control.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Landing outside of intended landing area.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Inability or failure to achieve required aircraft performance expected in normal conditions during take-off, climb or landing.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Runway incursion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Runway excursion.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Any flight which has been performed with an aircraft which was not airworthy, or for which flight preparation was not completed,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Unintended flight into IMC (Instrument Meteorological Conditions) conditions of aircraft not IFR (Instrument flight rules) certified, or a pilot not qualified for IFR,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Unintentional release of cargo.</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16282469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166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658594270"/>
              </p:ext>
            </p:extLst>
          </p:nvPr>
        </p:nvGraphicFramePr>
        <p:xfrm>
          <a:off x="0" y="1052737"/>
          <a:ext cx="12192000" cy="5654040"/>
        </p:xfrm>
        <a:graphic>
          <a:graphicData uri="http://schemas.openxmlformats.org/drawingml/2006/table">
            <a:tbl>
              <a:tblPr firstRow="1" bandRow="1">
                <a:tableStyleId>{5C22544A-7EE6-4342-B048-85BDC9FD1C3A}</a:tableStyleId>
              </a:tblPr>
              <a:tblGrid>
                <a:gridCol w="1775520"/>
                <a:gridCol w="2376264"/>
                <a:gridCol w="8040216"/>
              </a:tblGrid>
              <a:tr h="29752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9447">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V OCCURRENCES RELATED TO AIRCRAFT OTHER THAN COMPLEX MOTOR-POWERED AIRCRAFT, INCLUDING SAILPLANES AND LIGHTER-THAN-AIR VEHICLES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Technical occurrences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Abnormal severe vibration (for example: aileron or elevator ‘flutter’, or of propeller).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Any flight control not functioning correctly or disconnected.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 failure or substantial deterioration of the aircraft structure.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 loss of any part of the aircraft structure or installation in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A failure of an engine, rotor, propeller, fuel system or other essential system.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Leakage of any fluid which resulted in a fire hazard or possible hazardous contamination of aircraft structure, systems or equipment, or risk to occupants.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Interaction with air navigation services and air traffic management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Interaction with air navigation services (for example: incorrect services provided, conflicting communications or deviation from clearance) which has or could have endangered the aircraft,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Airspace infringement.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Emergencies and other critical situations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occurrence leading to an emergency call.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Fire, explosion, smoke, toxic gases or toxic fumes in the aircraft.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Incapacitation of the pilot leading to inability to perform any duty.</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External environment and meteorology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 collision on the ground or in the air, with another aircraft, terrain or obstacle.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 near collision, on the ground or in the air, with another aircraft, terrain or obstacle requiring an emergency avoidance manoeuvre to avoid a collision.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Wildlife strike including bird strike which resulted in damage to the aircraft or loss or malfunction of any essential service. </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82116213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167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850652990"/>
              </p:ext>
            </p:extLst>
          </p:nvPr>
        </p:nvGraphicFramePr>
        <p:xfrm>
          <a:off x="0" y="1052737"/>
          <a:ext cx="12192000" cy="5474230"/>
        </p:xfrm>
        <a:graphic>
          <a:graphicData uri="http://schemas.openxmlformats.org/drawingml/2006/table">
            <a:tbl>
              <a:tblPr firstRow="1" bandRow="1">
                <a:tableStyleId>{5C22544A-7EE6-4342-B048-85BDC9FD1C3A}</a:tableStyleId>
              </a:tblPr>
              <a:tblGrid>
                <a:gridCol w="1775520"/>
                <a:gridCol w="2376264"/>
                <a:gridCol w="8040216"/>
              </a:tblGrid>
              <a:tr h="30245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69430">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V OCCURRENCES RELATED TO AIRCRAFT OTHER THAN COMPLEX MOTOR-POWERED AIRCRAFT, INCLUDING SAILPLANES AND LIGHTER-THAN-AIR VEHICLES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Interference with the aircraft by firearms, fireworks, flying kites, laser illumination, high powered lights lasers, Remotely Piloted Aircraft Systems, model aircraft or by similar means.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A lightning strike resulting in damage to or loss of functions of the aircraft.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Severe turbulence encounter which resulted in injury to aircraft occupants or in the need for a post-flight turbulence damage check of the aircraft.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Icing including carburettor icing which has or could have endangered the aircraft, its occupants or any other person.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SAILPLANES (GLIDERS)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Remark: This Section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2.1. Air operations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Unintentional loss of control.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 occurrence where the sailplane pilot was unable to release either the winch cable or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aerotow</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rope and had to do so using emergency procedures.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Any release of the winch cable or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aerotow</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rope if the release has or could have endangered the sailplane,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In the case of a powered sailplane, an engine failure during take-off.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Any flight which has been performed with a sailplane which was not airworthy, or for which an incomplete flight preparation has or could have endangered the sailplane, its occupants or any other person.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16811946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168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973732786"/>
              </p:ext>
            </p:extLst>
          </p:nvPr>
        </p:nvGraphicFramePr>
        <p:xfrm>
          <a:off x="0" y="1052737"/>
          <a:ext cx="12192000" cy="5481064"/>
        </p:xfrm>
        <a:graphic>
          <a:graphicData uri="http://schemas.openxmlformats.org/drawingml/2006/table">
            <a:tbl>
              <a:tblPr firstRow="1" bandRow="1">
                <a:tableStyleId>{5C22544A-7EE6-4342-B048-85BDC9FD1C3A}</a:tableStyleId>
              </a:tblPr>
              <a:tblGrid>
                <a:gridCol w="1775520"/>
                <a:gridCol w="2376264"/>
                <a:gridCol w="8040216"/>
              </a:tblGrid>
              <a:tr h="29562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6264">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V OCCURRENCES RELATED TO AIRCRAFT OTHER THAN COMPLEX MOTOR-POWERED AIRCRAFT, INCLUDING SAILPLANES AND LIGHTER-THAN-AIR VEHICLES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2.2. Technical occurrences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Abnormal severe vibration (for example: aileron or elevator ‘flutter’, or of propeller).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Any flight control not functioning correctly or disconnected.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 failure or substantial deterioration of the sailplane structure.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 loss of any part of the sailplane structure or installation in flight.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2.3. Interaction with air navigation services and air traffic management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Interaction with air navigation services (for example:. incorrect services provided, conflicting communications or deviation from clearance) which has or could have endangered the sailplane,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Airspace infringements.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2.4. Emergencies and other critical situations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occurrence leading to an emergency call.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Any situation where no safe landing area remains available.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Fire, explosion, smoke, or toxic gases or fumes in the sailplane.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Incapacitation of the pilot leading to inability to perform any duty.</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2.5. External environment and meteorology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 collision on the ground or in the air, with an aircraft, terrain or obstacle.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 near collision, on the ground or in the air, with an aircraft, terrain or obstacle requiring an emergency avoidance manoeuvre to avoid a collision.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Interference with the sailplane by firearms, fireworks, flying kites, laser illumination, high powered lights lasers, Remotely Piloted Aircraft Systems, model aircraft or by similar means.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 lightning strike resulting in damage to the sailplane.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52092519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169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240139585"/>
              </p:ext>
            </p:extLst>
          </p:nvPr>
        </p:nvGraphicFramePr>
        <p:xfrm>
          <a:off x="0" y="1052737"/>
          <a:ext cx="12192000" cy="5481064"/>
        </p:xfrm>
        <a:graphic>
          <a:graphicData uri="http://schemas.openxmlformats.org/drawingml/2006/table">
            <a:tbl>
              <a:tblPr firstRow="1" bandRow="1">
                <a:tableStyleId>{5C22544A-7EE6-4342-B048-85BDC9FD1C3A}</a:tableStyleId>
              </a:tblPr>
              <a:tblGrid>
                <a:gridCol w="1775520"/>
                <a:gridCol w="2376264"/>
                <a:gridCol w="8040216"/>
              </a:tblGrid>
              <a:tr h="29562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6264">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V OCCURRENCES RELATED TO AIRCRAFT OTHER THAN COMPLEX MOTOR-POWERED AIRCRAFT, INCLUDING SAILPLANES AND LIGHTER-THAN-AIR VEHICLES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LIGHTER-THAN-AIR VEHICLES (BALLOONS AND AIRSHIPS)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Remark: This Section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3.1. Air operations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flight which has been performed with a lighter-than-air vehicle which was not airworthy, or for which an incomplete flight preparation has or could have endangered the lighter-than-air vehicle,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Unintended permanent extinction of the pilot light.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3.2. Technical occurrences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Failure of any of the following parts or controls: dip tube on fuel cylinder, envelope pulley, control line, tether rope, valve seal leak on burner, valve seal leak on fuel cylinder,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carabiner</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damage to fuel line, lifting gas valve, envelope or ballonet, blower, pressure relief valve (gas balloon), winch (tethered gas balloons).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Significant leakage or loss of lifting gas (for example: porosity, unseated lifting gas valves).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3.3. Interaction with air navigation services and air traffic management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Interaction with air navigation services (for example: incorrect services provided, conflicting communications or deviation from clearance) which has or could have endangered the lighter-than-air vehicle,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Airspace infringement.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872438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17</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SIA</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2"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2" name="TextBox 1"/>
          <p:cNvSpPr txBox="1"/>
          <p:nvPr/>
        </p:nvSpPr>
        <p:spPr>
          <a:xfrm>
            <a:off x="510783" y="1262439"/>
            <a:ext cx="3528392" cy="523220"/>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SIA</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37302" y="1339383"/>
            <a:ext cx="3154842" cy="369332"/>
          </a:xfrm>
          <a:prstGeom prst="rect">
            <a:avLst/>
          </a:prstGeom>
          <a:noFill/>
        </p:spPr>
        <p:txBody>
          <a:bodyPr wrap="square" rtlCol="0">
            <a:spAutoFit/>
          </a:bodyPr>
          <a:lstStyle/>
          <a:p>
            <a:pPr>
              <a:buNone/>
            </a:pPr>
            <a:r>
              <a:rPr lang="en-GB" sz="1800" dirty="0" smtClean="0"/>
              <a:t>Safety Investigation Authority</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996/2010</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1" name="TextBox 50">
            <a:hlinkClick r:id="rId6"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677017" y="3278604"/>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0" name="TextBox 19"/>
          <p:cNvSpPr txBox="1"/>
          <p:nvPr/>
        </p:nvSpPr>
        <p:spPr>
          <a:xfrm>
            <a:off x="4677017" y="3632496"/>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pic>
        <p:nvPicPr>
          <p:cNvPr id="3" name="Picture 2"/>
          <p:cNvPicPr>
            <a:picLocks noChangeAspect="1"/>
          </p:cNvPicPr>
          <p:nvPr/>
        </p:nvPicPr>
        <p:blipFill>
          <a:blip r:embed="rId7"/>
          <a:stretch>
            <a:fillRect/>
          </a:stretch>
        </p:blipFill>
        <p:spPr>
          <a:xfrm>
            <a:off x="8904312" y="1309736"/>
            <a:ext cx="495300" cy="428625"/>
          </a:xfrm>
          <a:prstGeom prst="rect">
            <a:avLst/>
          </a:prstGeom>
        </p:spPr>
      </p:pic>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70332579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170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072805569"/>
              </p:ext>
            </p:extLst>
          </p:nvPr>
        </p:nvGraphicFramePr>
        <p:xfrm>
          <a:off x="0" y="1052737"/>
          <a:ext cx="12192000" cy="5481064"/>
        </p:xfrm>
        <a:graphic>
          <a:graphicData uri="http://schemas.openxmlformats.org/drawingml/2006/table">
            <a:tbl>
              <a:tblPr firstRow="1" bandRow="1">
                <a:tableStyleId>{5C22544A-7EE6-4342-B048-85BDC9FD1C3A}</a:tableStyleId>
              </a:tblPr>
              <a:tblGrid>
                <a:gridCol w="1775520"/>
                <a:gridCol w="2376264"/>
                <a:gridCol w="8040216"/>
              </a:tblGrid>
              <a:tr h="29562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76264">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V OCCURRENCES RELATED TO AIRCRAFT OTHER THAN COMPLEX MOTOR-POWERED AIRCRAFT, INCLUDING SAILPLANES AND LIGHTER-THAN-AIR VEHICLES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3.4. Emergencies and other critical situations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occurrence leading to an emergency call.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Fire, explosion, smoke or toxic fumes in the lighter-than-air vehicle (beyond the normal operation of the burner).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Lighter-than-air vehicle's occupants ejected from basket or gondola.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Incapacitation of the pilot leading to inability to perform any duty. (5) Unintended lift or drag of ground crew, leading to fatality or injury of a person.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3.5. External environment and meteorology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 collision or near collision on the ground or in the air, with an aircraft, terrain or obstacle which has or could have endangered the lighter-than-air vehicle, its occupants or any other person.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Interference with the lighter-than-air vehicle by firearms, fireworks, flying kites, laser illumination, high powered lights lasers, Remotely Piloted Aircraft Systems, model aircraft or by similar means.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Unexpected encounter of adverse weather conditions which has or could have endangered the lighter-than-air vehicle, its occupants or any other person.</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11 of 11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23550184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171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125969571"/>
              </p:ext>
            </p:extLst>
          </p:nvPr>
        </p:nvGraphicFramePr>
        <p:xfrm>
          <a:off x="0" y="1052737"/>
          <a:ext cx="12192000" cy="5577857"/>
        </p:xfrm>
        <a:graphic>
          <a:graphicData uri="http://schemas.openxmlformats.org/drawingml/2006/table">
            <a:tbl>
              <a:tblPr firstRow="1" bandRow="1">
                <a:tableStyleId>{5C22544A-7EE6-4342-B048-85BDC9FD1C3A}</a:tableStyleId>
              </a:tblPr>
              <a:tblGrid>
                <a:gridCol w="1775520"/>
                <a:gridCol w="2376264"/>
                <a:gridCol w="8040216"/>
              </a:tblGrid>
              <a:tr h="29795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396001">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Operations and Maintenance. The list of examples of reportable occurrences offered below under g. is established from the perspective of primary sources of occurrence information in the operational area (operators and maintenance organisations) to provide guidance for those persons developing criteria for individual organisations on what they need to report to the Agency and/or national authority. The list is neither definitive nor exhaustive and judgement by the reporter of the degree of hazard or potential hazard involved is essential.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3777934">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Operation of the Aircraft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Risk of collision with an aircraft, terrain or other object or an unsafe situation when avoidance action would have been appropriate.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An avoidance manoeuvre required to avoid a collision with an aircraft, terrain or other object.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An avoidance manoeuvre to avoid other unsafe situations.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Take-off or landing incidents, including precautionary or forced landings. Incidents such as under-shooting, overrunning or running off the side of runways. Take-offs, rejected take-offs, landings or attempted landings on a closed, occupied or incorrect runway. Runway incursions.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Inability to achieve predicted performance during take-off or initial climb.</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Critically low fuel quantity or inability to transfer fuel or use total quantity of usable fuel.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Loss of control (including partial or temporary loss of control) from any cause.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Occurrences close to or above V1 resulting from or producing a hazardous or potentially hazardous situation (e.g. rejected take-off, tail strike, engine power loss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Go-around producing a hazardous or potentially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Unintentional significant deviation from airspeed, intended track or altitude. (more than 91 m (300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ft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from any cause.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Descent below decision height/altitude or minimum descent height/altitude without the required visual reference.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Loss of position awareness relative to actual position or to other aircraft.</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90496147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172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850878373"/>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1527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85320">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Breakdown in communication between flight crew (CRM) or between Flight crew and other parties (cabin crew, ATC, engineering).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Heavy landing - a landing deemed to require a 'heavy landing check'.</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Exceedance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fuel imbalance limits.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Incorrect setting of an SSR code or of an altimeter subscale.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Incorrect programming of, or erroneous entries into, equipment used for navigation or performance calculations, or use of incorrect data.</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(16) Incorrect receipt or interpretation of radiotelephony messages.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(17) Fuel system malfunctions or defects, which had an effect on fuel supply and/or distribution.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(18) Aircraft unintentionally departing a paved surface.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(19) Collision between an aircraft and any other aircraft, vehicle or other ground object.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(20) Inadvertent and/or incorrect operation of any controls.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(21) Inability to achieve the intended aircraft configuration for any flight phase (e.g. landing gear and doors, flaps, stabilisers, slats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etc</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(22) A hazard or potential hazard which arises as a consequence of any deliberate simulation of failure conditions for training, system checks or training purposes.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(23) Abnormal vibration.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(24) Operation of any primary warning system associated with manoeuvring of the aircraft e.g. configuration warning, stall warning (stick shake), over speed warning etc. unless: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the crew conclusively established that the indication was false. Provided that the false warning did not result in difficulty or hazard arising from the crew response to the warning;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operated for training or test purposes.</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84192470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173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041894538"/>
              </p:ext>
            </p:extLst>
          </p:nvPr>
        </p:nvGraphicFramePr>
        <p:xfrm>
          <a:off x="0" y="1052737"/>
          <a:ext cx="12192000" cy="5454207"/>
        </p:xfrm>
        <a:graphic>
          <a:graphicData uri="http://schemas.openxmlformats.org/drawingml/2006/table">
            <a:tbl>
              <a:tblPr firstRow="1" bandRow="1">
                <a:tableStyleId>{5C22544A-7EE6-4342-B048-85BDC9FD1C3A}</a:tableStyleId>
              </a:tblPr>
              <a:tblGrid>
                <a:gridCol w="1775520"/>
                <a:gridCol w="2376264"/>
                <a:gridCol w="8040216"/>
              </a:tblGrid>
              <a:tr h="31527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85320">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(25) GPWS/TAWS ‘warning’ when: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the aircraft comes into closer proximity to the ground than had been planned or anticipated;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the warning is experienced in IMC or at night and is established as having been triggered by a high rate of descent (Mode 1);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the warning results from failure to select landing gear or land flap by the appropriate point on the approach (Mode 4);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any difficulty or hazard arises or might have arisen as a result of crew response to the ‘warning’ e.g. possible reduced separation from other traffic.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This could include warning of any Mode or Type i.e. genuine, nuisance or false.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(26) GPWS/TAWS ‘alert’ when any difficulty or hazard arises or might have arisen as a result of crew response to the ‘alert’.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(27) ACAS RAs.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(28) Jet or prop blast incidents resulting in significant damage or serious injury.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Emergencies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Fire, explosion, smoke or toxic or noxious fumes, even though fires were extinguished.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The use of any non-standard procedure by the flight or cabin crew to deal with an emergency when: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the procedure exists but is not used;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 procedure does not exist;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the procedure exists but is incomplete or inappropriate;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the procedure is incorrect;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the incorrect procedure is used.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Inadequacy of any procedures designed to be used in an emergency, including when being used for maintenance, training or test purposes.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 event leading to an emergency evacuation.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Depressurisation.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The use of any emergency equipment or prescribed emergency procedures in order to deal with a situation.</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5257162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174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979885744"/>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1527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85320">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 event leading to the declaration of an emergency (‘Mayday’ or ‘Pan’).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Failure of any emergency system or equipment, including all exit doors and lighting, to perform satisfactorily, including when being used for maintenance, training or test purposes.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Events requiring any emergency use of oxygen by any crew member.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Crew Incapacitation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Incapacitation of any member of the flight crew, including that which occurs prior to departure if it is considered that it could have resulted in incapacitation after take-off.</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Incapacitation of any member of the cabin crew which renders them unable to perform essential emergency duties.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Injury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Occurrences, which have or could have led to significant injury to passengers or crew but which are not considered reportable as an accident.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Meteorology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lightning strike which resulted in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 hail strike which resulted in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Severe turbulence encounter – an encounter resulting in injury to occupants or deemed to require a ‘turbulence check’ of the aircraft.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windshear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encounter.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Icing encounter resulting in handling difficulties,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Security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Unlawful interference with the aircraft including a bomb threat or hijack.</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Difficulty in controlling intoxicated, violent or unruly passengers.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Discovery of a stowaway.</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7220373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175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157020922"/>
              </p:ext>
            </p:extLst>
          </p:nvPr>
        </p:nvGraphicFramePr>
        <p:xfrm>
          <a:off x="0" y="1052737"/>
          <a:ext cx="12192000" cy="5584115"/>
        </p:xfrm>
        <a:graphic>
          <a:graphicData uri="http://schemas.openxmlformats.org/drawingml/2006/table">
            <a:tbl>
              <a:tblPr firstRow="1" bandRow="1">
                <a:tableStyleId>{5C22544A-7EE6-4342-B048-85BDC9FD1C3A}</a:tableStyleId>
              </a:tblPr>
              <a:tblGrid>
                <a:gridCol w="1775520"/>
                <a:gridCol w="2376264"/>
                <a:gridCol w="8040216"/>
              </a:tblGrid>
              <a:tr h="29980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612571">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Other Occurrences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Repetitive instances of a specific type of occurrence which in isolation would not be considered 'reportable' but which due to the frequency at which they arise, form a potential hazard.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 bird strike which resulted in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Wake turbulence encounters.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Any other occurrence of any type considered to have endangered or which might have endangered the aircraft or its occupants on board the aircraft or on the ground.</a:t>
                      </a:r>
                    </a:p>
                  </a:txBody>
                  <a:tcPr>
                    <a:solidFill>
                      <a:srgbClr val="BDDEFF"/>
                    </a:solidFill>
                  </a:tcPr>
                </a:tc>
              </a:tr>
              <a:tr h="3594587">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Structural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Defect or damage exceeding admissible damages to a Principal Structural Element that has been qualified as damage tolerant.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Damage to or defect of a structural element, which could result in the liberation of items of mass that may injure occupants of the aircraft.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Damage to or defect of a structural element, which could jeopardise proper operation of systems. See paragraph II.B. below.</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any part of the aircraft structure in flight.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73769020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176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964824319"/>
              </p:ext>
            </p:extLst>
          </p:nvPr>
        </p:nvGraphicFramePr>
        <p:xfrm>
          <a:off x="0" y="1052737"/>
          <a:ext cx="12192000" cy="5514247"/>
        </p:xfrm>
        <a:graphic>
          <a:graphicData uri="http://schemas.openxmlformats.org/drawingml/2006/table">
            <a:tbl>
              <a:tblPr firstRow="1" bandRow="1">
                <a:tableStyleId>{5C22544A-7EE6-4342-B048-85BDC9FD1C3A}</a:tableStyleId>
              </a:tblPr>
              <a:tblGrid>
                <a:gridCol w="1775520"/>
                <a:gridCol w="2376264"/>
                <a:gridCol w="8040216"/>
              </a:tblGrid>
              <a:tr h="29752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9447">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runaway;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For aircraft types with multiple independent main systems, subsystems or sets of equipment: The loss, significant malfunction or defect of more than one main system, subsystem or set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Malfunction or defect of any indication system when this results in the possibility of misleading indications to the crew.</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78484501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177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145050949"/>
              </p:ext>
            </p:extLst>
          </p:nvPr>
        </p:nvGraphicFramePr>
        <p:xfrm>
          <a:off x="0" y="1052737"/>
          <a:ext cx="12192000" cy="5514247"/>
        </p:xfrm>
        <a:graphic>
          <a:graphicData uri="http://schemas.openxmlformats.org/drawingml/2006/table">
            <a:tbl>
              <a:tblPr firstRow="1" bandRow="1">
                <a:tableStyleId>{5C22544A-7EE6-4342-B048-85BDC9FD1C3A}</a:tableStyleId>
              </a:tblPr>
              <a:tblGrid>
                <a:gridCol w="1775520"/>
                <a:gridCol w="2376264"/>
                <a:gridCol w="8040216"/>
              </a:tblGrid>
              <a:tr h="29752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9447">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Any failure, malfunction or defect if it occurs at a critical phase of flight and relevant to the operation of that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this AMC gives a list of examples of reportable occurrences resulting from the application of these generic criteria to specific systems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any part of an engine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partial or complete loss of a major part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(j) inability to restart a serviceable engine.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79147334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178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470320301"/>
              </p:ext>
            </p:extLst>
          </p:nvPr>
        </p:nvGraphicFramePr>
        <p:xfrm>
          <a:off x="0" y="1052737"/>
          <a:ext cx="12192000" cy="5514247"/>
        </p:xfrm>
        <a:graphic>
          <a:graphicData uri="http://schemas.openxmlformats.org/drawingml/2006/table">
            <a:tbl>
              <a:tblPr firstRow="1" bandRow="1">
                <a:tableStyleId>{5C22544A-7EE6-4342-B048-85BDC9FD1C3A}</a:tableStyleId>
              </a:tblPr>
              <a:tblGrid>
                <a:gridCol w="1775520"/>
                <a:gridCol w="2376264"/>
                <a:gridCol w="8040216"/>
              </a:tblGrid>
              <a:tr h="29752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9447">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for a single engine aircraft;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exceedance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engine parameters.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FOD resulting in damage.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Propellers and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Failure or malfunction of any part of a propeller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resulting in any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one or more of the following: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an inability to feather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 an inability to command a change in propeller pitch;</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8758079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179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694403913"/>
              </p:ext>
            </p:extLst>
          </p:nvPr>
        </p:nvGraphicFramePr>
        <p:xfrm>
          <a:off x="0" y="1052737"/>
          <a:ext cx="12192000" cy="5654040"/>
        </p:xfrm>
        <a:graphic>
          <a:graphicData uri="http://schemas.openxmlformats.org/drawingml/2006/table">
            <a:tbl>
              <a:tblPr firstRow="1" bandRow="1">
                <a:tableStyleId>{5C22544A-7EE6-4342-B048-85BDC9FD1C3A}</a:tableStyleId>
              </a:tblPr>
              <a:tblGrid>
                <a:gridCol w="1775520"/>
                <a:gridCol w="2376264"/>
                <a:gridCol w="8040216"/>
              </a:tblGrid>
              <a:tr h="29752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9447">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change in pitch;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(k) The release of low energy parts.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Rotors and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Damage to tail rotor, transmission and equivalent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APUs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Inability to shut down the APU.</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(16) Inability to start the APU when needed for operational reasons.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Human Factors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Other Occurrences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An occurrence not normally considered as reportable (for example, furnishing and cabin equipment, water systems), where the circumstances resulted in endangering of the aircraft or its occupants.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 fire, explosion, smoke or toxic or noxious fumes.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Any other event which could hazard the aircraft, or affect the safety of the occupants of the aircraft, or people or property in the vicinity of the aircraft or on the ground.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defect of passenger address system resulting in loss or inaudible passenger address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pilots seat control during flight.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736641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18</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NAA</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2"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2" name="TextBox 1"/>
          <p:cNvSpPr txBox="1"/>
          <p:nvPr/>
        </p:nvSpPr>
        <p:spPr>
          <a:xfrm>
            <a:off x="510783" y="1262439"/>
            <a:ext cx="3528392" cy="523220"/>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NAA</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37302" y="1339383"/>
            <a:ext cx="3154842" cy="369332"/>
          </a:xfrm>
          <a:prstGeom prst="rect">
            <a:avLst/>
          </a:prstGeom>
          <a:noFill/>
        </p:spPr>
        <p:txBody>
          <a:bodyPr wrap="square" rtlCol="0">
            <a:spAutoFit/>
          </a:bodyPr>
          <a:lstStyle/>
          <a:p>
            <a:pPr>
              <a:buNone/>
            </a:pPr>
            <a:r>
              <a:rPr lang="en-GB" sz="1800" dirty="0" smtClean="0"/>
              <a:t>National Aviation Authority</a:t>
            </a:r>
            <a:endParaRPr lang="en-GB" sz="1800" dirty="0"/>
          </a:p>
        </p:txBody>
      </p:sp>
      <p:sp>
        <p:nvSpPr>
          <p:cNvPr id="48" name="TextBox 47">
            <a:hlinkClick r:id="rId4" action="ppaction://hlinksldjump"/>
          </p:cNvPr>
          <p:cNvSpPr txBox="1"/>
          <p:nvPr/>
        </p:nvSpPr>
        <p:spPr>
          <a:xfrm>
            <a:off x="528321" y="1928957"/>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2018/1139</a:t>
            </a:r>
            <a:endParaRPr lang="en-GB" sz="1200" b="1" dirty="0">
              <a:solidFill>
                <a:schemeClr val="bg1"/>
              </a:solidFill>
            </a:endParaRPr>
          </a:p>
        </p:txBody>
      </p:sp>
      <p:sp>
        <p:nvSpPr>
          <p:cNvPr id="49" name="TextBox 48">
            <a:hlinkClick r:id="rId5" action="ppaction://hlinksldjump"/>
          </p:cNvPr>
          <p:cNvSpPr txBox="1"/>
          <p:nvPr/>
        </p:nvSpPr>
        <p:spPr>
          <a:xfrm>
            <a:off x="2274979" y="1939616"/>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290/2012</a:t>
            </a:r>
            <a:endParaRPr lang="en-GB" sz="1200" b="1" dirty="0">
              <a:solidFill>
                <a:schemeClr val="bg1"/>
              </a:solidFill>
            </a:endParaRPr>
          </a:p>
        </p:txBody>
      </p:sp>
      <p:sp>
        <p:nvSpPr>
          <p:cNvPr id="51" name="TextBox 50">
            <a:hlinkClick r:id="rId6"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677017" y="3278604"/>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19" name="TextBox 18">
            <a:hlinkClick r:id="rId7" action="ppaction://hlinksldjump"/>
          </p:cNvPr>
          <p:cNvSpPr txBox="1"/>
          <p:nvPr/>
        </p:nvSpPr>
        <p:spPr>
          <a:xfrm>
            <a:off x="4019060" y="1939616"/>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2017/373</a:t>
            </a:r>
            <a:endParaRPr lang="en-GB" sz="1200" b="1" dirty="0">
              <a:solidFill>
                <a:schemeClr val="bg1"/>
              </a:solidFill>
            </a:endParaRPr>
          </a:p>
        </p:txBody>
      </p:sp>
      <p:sp>
        <p:nvSpPr>
          <p:cNvPr id="21" name="TextBox 20">
            <a:hlinkClick r:id="rId8" action="ppaction://hlinksldjump"/>
          </p:cNvPr>
          <p:cNvSpPr txBox="1"/>
          <p:nvPr/>
        </p:nvSpPr>
        <p:spPr>
          <a:xfrm>
            <a:off x="528321" y="2284776"/>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22" name="TextBox 21">
            <a:hlinkClick r:id="rId9" action="ppaction://hlinksldjump"/>
          </p:cNvPr>
          <p:cNvSpPr txBox="1"/>
          <p:nvPr/>
        </p:nvSpPr>
        <p:spPr>
          <a:xfrm>
            <a:off x="2274979" y="2284775"/>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139/2014</a:t>
            </a:r>
            <a:endParaRPr lang="en-GB" sz="1200" b="1" dirty="0">
              <a:solidFill>
                <a:schemeClr val="bg1"/>
              </a:solidFill>
            </a:endParaRPr>
          </a:p>
        </p:txBody>
      </p:sp>
      <p:sp>
        <p:nvSpPr>
          <p:cNvPr id="23" name="TextBox 22">
            <a:hlinkClick r:id="rId10" action="ppaction://hlinksldjump"/>
          </p:cNvPr>
          <p:cNvSpPr txBox="1"/>
          <p:nvPr/>
        </p:nvSpPr>
        <p:spPr>
          <a:xfrm>
            <a:off x="4019060" y="2284775"/>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965/2012</a:t>
            </a:r>
            <a:endParaRPr lang="en-GB" sz="1200" b="1" dirty="0">
              <a:solidFill>
                <a:schemeClr val="bg1"/>
              </a:solidFill>
            </a:endParaRPr>
          </a:p>
        </p:txBody>
      </p:sp>
      <p:sp>
        <p:nvSpPr>
          <p:cNvPr id="24" name="TextBox 23"/>
          <p:cNvSpPr txBox="1"/>
          <p:nvPr/>
        </p:nvSpPr>
        <p:spPr>
          <a:xfrm>
            <a:off x="4675747" y="4666581"/>
            <a:ext cx="2484276" cy="276999"/>
          </a:xfrm>
          <a:prstGeom prst="rect">
            <a:avLst/>
          </a:prstGeom>
          <a:solidFill>
            <a:schemeClr val="accent2"/>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European Central Repository</a:t>
            </a:r>
            <a:endParaRPr lang="en-GB" sz="1200" b="1" dirty="0">
              <a:solidFill>
                <a:schemeClr val="bg1"/>
              </a:solidFill>
            </a:endParaRPr>
          </a:p>
        </p:txBody>
      </p:sp>
      <p:pic>
        <p:nvPicPr>
          <p:cNvPr id="3" name="Picture 2"/>
          <p:cNvPicPr>
            <a:picLocks noChangeAspect="1"/>
          </p:cNvPicPr>
          <p:nvPr/>
        </p:nvPicPr>
        <p:blipFill>
          <a:blip r:embed="rId11"/>
          <a:stretch>
            <a:fillRect/>
          </a:stretch>
        </p:blipFill>
        <p:spPr>
          <a:xfrm>
            <a:off x="8904312" y="1309736"/>
            <a:ext cx="495300" cy="428625"/>
          </a:xfrm>
          <a:prstGeom prst="rect">
            <a:avLst/>
          </a:prstGeom>
        </p:spPr>
      </p:pic>
      <p:sp>
        <p:nvSpPr>
          <p:cNvPr id="25" name="TextBox 24">
            <a:hlinkClick r:id="rId12" action="ppaction://hlinksldjump"/>
          </p:cNvPr>
          <p:cNvSpPr txBox="1"/>
          <p:nvPr/>
        </p:nvSpPr>
        <p:spPr>
          <a:xfrm>
            <a:off x="5749470" y="1947110"/>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2015/340</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
        <p:nvSpPr>
          <p:cNvPr id="26" name="TextBox 25"/>
          <p:cNvSpPr txBox="1"/>
          <p:nvPr/>
        </p:nvSpPr>
        <p:spPr>
          <a:xfrm>
            <a:off x="4677017" y="3632496"/>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sp>
        <p:nvSpPr>
          <p:cNvPr id="29" name="TextBox 28"/>
          <p:cNvSpPr txBox="1"/>
          <p:nvPr/>
        </p:nvSpPr>
        <p:spPr>
          <a:xfrm>
            <a:off x="4675747" y="3985186"/>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SIA</a:t>
            </a:r>
            <a:endParaRPr lang="en-GB" sz="1200" b="1" dirty="0">
              <a:solidFill>
                <a:schemeClr val="bg1"/>
              </a:solidFill>
            </a:endParaRPr>
          </a:p>
        </p:txBody>
      </p:sp>
      <p:sp>
        <p:nvSpPr>
          <p:cNvPr id="30" name="TextBox 29">
            <a:hlinkClick r:id="rId13" action="ppaction://hlinksldjump"/>
          </p:cNvPr>
          <p:cNvSpPr txBox="1"/>
          <p:nvPr/>
        </p:nvSpPr>
        <p:spPr>
          <a:xfrm>
            <a:off x="5749470" y="2284222"/>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996/2010</a:t>
            </a:r>
            <a:endParaRPr lang="en-GB" sz="1200" b="1" dirty="0">
              <a:solidFill>
                <a:schemeClr val="bg1"/>
              </a:solidFill>
            </a:endParaRPr>
          </a:p>
        </p:txBody>
      </p:sp>
    </p:spTree>
    <p:extLst>
      <p:ext uri="{BB962C8B-B14F-4D97-AF65-F5344CB8AC3E}">
        <p14:creationId xmlns:p14="http://schemas.microsoft.com/office/powerpoint/2010/main" val="136529242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180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717284663"/>
              </p:ext>
            </p:extLst>
          </p:nvPr>
        </p:nvGraphicFramePr>
        <p:xfrm>
          <a:off x="0" y="1052737"/>
          <a:ext cx="12192000" cy="5474230"/>
        </p:xfrm>
        <a:graphic>
          <a:graphicData uri="http://schemas.openxmlformats.org/drawingml/2006/table">
            <a:tbl>
              <a:tblPr firstRow="1" bandRow="1">
                <a:tableStyleId>{5C22544A-7EE6-4342-B048-85BDC9FD1C3A}</a:tableStyleId>
              </a:tblPr>
              <a:tblGrid>
                <a:gridCol w="1775520"/>
                <a:gridCol w="2376264"/>
                <a:gridCol w="8040216"/>
              </a:tblGrid>
              <a:tr h="30245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69430">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IV. AIR NAVIGATION SERVICES, FACILITIES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Air Navigation Services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Provision of significantly incorrect, inadequate or misleading information from any ground sources, e.g. Air Traffic Control (ATC), Automatic Terminal Information Service (ATIS), Meteorological Services, navigation databases, maps, charts, manuals,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Provision of less than prescribed terrain clearance.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Provision of incorrect pressure reference data (i.e. altimeter setting).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Incorrect transmission, receipt or interpretation of significant messages when this results in a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Separation minima infringement.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Unauthorised penetration of airspace.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Unlawful radio communication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Failure of ANS ground or satellite facilities.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Major ATC/ Air Traffic Management (ATM) failure or significant deterioration of aerodrome infrastructure.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Aerodrome movement areas obstructed by aircraft, vehicles, animals or foreign objects, resulting in a hazardous or potentially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Errors or inadequacies in marking of obstructions or hazards on aerodrome movement areas resulting in a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Failure, significant malfunction or unavailability of airfield lighting.</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Aerodrome and Aerodrome Facilities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Significant spillage during fuelling operations.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Loading of incorrect fuel quantities likely to have a significant effect on aircraft endurance, performance, balance or structural strength.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unsatisfactory ground de-icing / anti-icing</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2273630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181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148270857"/>
              </p:ext>
            </p:extLst>
          </p:nvPr>
        </p:nvGraphicFramePr>
        <p:xfrm>
          <a:off x="0" y="1031103"/>
          <a:ext cx="12192000" cy="5535168"/>
        </p:xfrm>
        <a:graphic>
          <a:graphicData uri="http://schemas.openxmlformats.org/drawingml/2006/table">
            <a:tbl>
              <a:tblPr firstRow="1" bandRow="1">
                <a:tableStyleId>{5C22544A-7EE6-4342-B048-85BDC9FD1C3A}</a:tableStyleId>
              </a:tblPr>
              <a:tblGrid>
                <a:gridCol w="1775520"/>
                <a:gridCol w="2376264"/>
                <a:gridCol w="8040216"/>
              </a:tblGrid>
              <a:tr h="29903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759928">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IV. AIR NAVIGATION SERVICES, FACILITIES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Passenger Handling, Baggage and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Significant contamination of aircraft structure, or systems and equipment arising from the carriage of baggage or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Incorrect loading of passengers, baggage or cargo, likely to have a significant effect on aircraft mass and/or balance.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Incorrect stowage of baggage or cargo (including hand baggage) likely in any way to hazard the aircraft, its equipment or occupants or to impede emergency evacuation.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Inadequate stowage of cargo containers or other substantial items of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Dangerous goods incidents reporting: see operating rules.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Aircraft Ground Handling and Servicing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Failure, malfunction or defect of ground equipment used for test or checking of aircraft systems and equipment when the required routine inspection and test procedures did not clearly identify the problem when this results in a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Non compliance or significant errors in compliance with required servicing procedures.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Loading of contaminated or incorrect type of fuel or other essential fluids (including oxygen and potable water).</a:t>
                      </a:r>
                    </a:p>
                  </a:txBody>
                  <a:tcPr>
                    <a:solidFill>
                      <a:srgbClr val="BDDEFF"/>
                    </a:solidFill>
                  </a:tcPr>
                </a:tc>
              </a:tr>
              <a:tr h="236327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Air conditioning/ventilation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depressurisation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failure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significant reported crew difficulty to control the aircraft linked to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functioning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any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disconnect device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mode change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11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75859675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182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940590467"/>
              </p:ext>
            </p:extLst>
          </p:nvPr>
        </p:nvGraphicFramePr>
        <p:xfrm>
          <a:off x="0" y="1031102"/>
          <a:ext cx="12192000" cy="5465642"/>
        </p:xfrm>
        <a:graphic>
          <a:graphicData uri="http://schemas.openxmlformats.org/drawingml/2006/table">
            <a:tbl>
              <a:tblPr firstRow="1" bandRow="1">
                <a:tableStyleId>{5C22544A-7EE6-4342-B048-85BDC9FD1C3A}</a:tableStyleId>
              </a:tblPr>
              <a:tblGrid>
                <a:gridCol w="1775520"/>
                <a:gridCol w="2376264"/>
                <a:gridCol w="8040216"/>
              </a:tblGrid>
              <a:tr h="53702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23713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Air conditioning/ventilation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depressurisation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failure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significant reported crew difficulty to control the aircraft linked to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functioning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any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disconnect device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mode change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Communications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failure or defect of passenger address system resulting in loss or inaudible passenger address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total loss of communication in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Electrical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loss of one electrical system distribution system ( AC or DC)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total loss or loss or more than one electrical generation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the back up ( emergency ) electrical generating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Cockpit/Cabin/Cargo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pilot seat control loss during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failure of any emergency system or equipment, including emergency evacuation signalling system , all exit doors , emergency lighting,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etc</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loss of retention capability of the cargo loading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12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03758343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183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823860856"/>
              </p:ext>
            </p:extLst>
          </p:nvPr>
        </p:nvGraphicFramePr>
        <p:xfrm>
          <a:off x="0" y="1031102"/>
          <a:ext cx="12192000" cy="5493524"/>
        </p:xfrm>
        <a:graphic>
          <a:graphicData uri="http://schemas.openxmlformats.org/drawingml/2006/table">
            <a:tbl>
              <a:tblPr firstRow="1" bandRow="1">
                <a:tableStyleId>{5C22544A-7EE6-4342-B048-85BDC9FD1C3A}</a:tableStyleId>
              </a:tblPr>
              <a:tblGrid>
                <a:gridCol w="1775520"/>
                <a:gridCol w="2376264"/>
                <a:gridCol w="8040216"/>
              </a:tblGrid>
              <a:tr h="5626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30839">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Fire protection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fire warnings, except those immediately confirmed as false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undetected failure or defect of fire/smoke detection/protection system, which could lead to loss or reduced fire detection/protection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absence of warning in case of actual fire or smoke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Flight controls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Asymmetry of flaps, slats, spoilers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flight control surface run away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flight control surface vibration felt by the crew</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mechanical flight control disconnection or failure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significant interference with normal control of the aircraft or degradation of flying qualities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Fuel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fuel quantity indicating system malfunction resulting in total loss or erroneous indicated fuel quantity on board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leakage of fuel which resulted in major loss, fire hazard , significant contamination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fuel system malfunctions or defects which had a significant effect on fuel supply and/or distribution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inability to transfer or use total quantity of usable fuel</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13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6441793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184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739475699"/>
              </p:ext>
            </p:extLst>
          </p:nvPr>
        </p:nvGraphicFramePr>
        <p:xfrm>
          <a:off x="0" y="1031102"/>
          <a:ext cx="12192000" cy="5701613"/>
        </p:xfrm>
        <a:graphic>
          <a:graphicData uri="http://schemas.openxmlformats.org/drawingml/2006/table">
            <a:tbl>
              <a:tblPr firstRow="1" bandRow="1">
                <a:tableStyleId>{5C22544A-7EE6-4342-B048-85BDC9FD1C3A}</a:tableStyleId>
              </a:tblPr>
              <a:tblGrid>
                <a:gridCol w="1775520"/>
                <a:gridCol w="2376264"/>
                <a:gridCol w="8040216"/>
              </a:tblGrid>
              <a:tr h="5626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30839">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Hydraulics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loss of one hydraulic system ( ETOPS only)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failure of the isolation system to operate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loss of more than one hydraulic circuits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failure of the back up hydraulic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inadvertent Ram Air Turbine extension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Ice detection/protection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undetected loss or reduced performance of the anti-ice/de-ice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more than one of the probe heating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inability to obtain symmetrical wing de icing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abnormal ice accumulation leading to significant effects on performance or handling qualities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crew vision significantly affected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Indicating/warning/recording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a red warning function on a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for glass cockpits: loss or malfunction of more than one display unit or computer involved in the display/warning function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Landing gear system /brakes/tyres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brake fire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significant loss of braking action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unsymmetrical braking leading to significant path deviation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failure of the L/G free fall extension system ( including during scheduled tests)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unwanted gear or gear doors extension/retraction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multiple tyres burst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14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9719769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185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131575822"/>
              </p:ext>
            </p:extLst>
          </p:nvPr>
        </p:nvGraphicFramePr>
        <p:xfrm>
          <a:off x="0" y="1031102"/>
          <a:ext cx="12192000" cy="5422234"/>
        </p:xfrm>
        <a:graphic>
          <a:graphicData uri="http://schemas.openxmlformats.org/drawingml/2006/table">
            <a:tbl>
              <a:tblPr firstRow="1" bandRow="1">
                <a:tableStyleId>{5C22544A-7EE6-4342-B048-85BDC9FD1C3A}</a:tableStyleId>
              </a:tblPr>
              <a:tblGrid>
                <a:gridCol w="1775520"/>
                <a:gridCol w="2376264"/>
                <a:gridCol w="8040216"/>
              </a:tblGrid>
              <a:tr h="55538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866851">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Navigation systems ( including precision approaches system) and air data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total loss or multiple navigation equipment failures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total failure or multiple air data system equipment failures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significant misleading indication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Significant navigation errors attributed to incorrect data or a database coding error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Unexpected deviations in lateral or vertical path not caused by pilot input.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Oxygen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for pressurised aircraft: loss of oxygen supply in the cockpit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oxygen supply to a significant number of passengers ( more than 10%), including when found during maintenance or training or test purposes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Bleed air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hot bleed air leak resulting in fire warning or structural damage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all bleed air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bleed air leak detection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15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6790230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DAT provider/DAT provider(Pan-EU)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186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131575822"/>
              </p:ext>
            </p:extLst>
          </p:nvPr>
        </p:nvGraphicFramePr>
        <p:xfrm>
          <a:off x="0" y="1031102"/>
          <a:ext cx="12192000" cy="5422234"/>
        </p:xfrm>
        <a:graphic>
          <a:graphicData uri="http://schemas.openxmlformats.org/drawingml/2006/table">
            <a:tbl>
              <a:tblPr firstRow="1" bandRow="1">
                <a:tableStyleId>{5C22544A-7EE6-4342-B048-85BDC9FD1C3A}</a:tableStyleId>
              </a:tblPr>
              <a:tblGrid>
                <a:gridCol w="1775520"/>
                <a:gridCol w="2376264"/>
                <a:gridCol w="8040216"/>
              </a:tblGrid>
              <a:tr h="55538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866851">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2017/373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s-E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DAT.OR.200 (a)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DAT provider shall: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report to the customer and, where applicable, the equipment design approval holder all the cases where aeronautical databases have been released by the DAT provider and have been subsequently identified to have deficiencies and/or errors, thus not meeting the applicable data requirements.;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report to the competent authority the deficiencies and/or errors identified according to point (1), which could lead to an unsafe condition. Such reports shall be made in a form and manner acceptable to the competent authority;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where the certified DAT provider is acting as a supplier to another DAT provider, report also to that other organisation all the cases where it has released aeronautical databases to that organisation and have been subsequently identified to have errors;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(4) report to the aeronautical data source provider instances of erroneous, inconsistent or missing data in the aeronautical source.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a:t>
            </a:r>
            <a:r>
              <a:rPr lang="en-GB" sz="1600" dirty="0">
                <a:solidFill>
                  <a:schemeClr val="bg1"/>
                </a:solidFill>
              </a:rPr>
              <a:t>1</a:t>
            </a: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92931386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DAT provider/DAT provider (Pan-EU)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187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710145477"/>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47857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455616">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4 Mandatory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Occurrences which may represent a significant risk to aviation safety and which fall into the following categories shall be reported by the persons listed in paragraph 6 through the mandatory occurrence reporting systems pursuant to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Following notification of an occurrence, any organisation established in a Member State which is not covered by paragraph 9 shall report to the competent authority of that Member State, as referred to in Article 6(3), the details of occurrences collected in accordance with paragraph 2 of this Article as soon as possible, and in any event no later than 72 hours after becoming aware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488038">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5 Voluntary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Each organisation established in a Member State shall establish a voluntary reporting system to facilitate the collection of: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details of occurrences that may not be captured by the mandatory reporting system;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other safety-related information which is perceived by the reporter as an actual or potential hazard to aviation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6. Each organisation established in a Member State that is not certified or approved by the Agency shall, in a timely manner, report to the competent authority of that Member State, as designated pursuant to Article 6(3), the details of occurrences and other safety-related information which have been collected pursuant to paragraph 1 of this Article and which may involve an actual or potential aviation safety risk. Member States may require any organisation established in their territory to report the details of all occurrences collected pursuant to paragraph 1 of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8058456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DAT provider/DAT provider (Pan-EU)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188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439761477"/>
              </p:ext>
            </p:extLst>
          </p:nvPr>
        </p:nvGraphicFramePr>
        <p:xfrm>
          <a:off x="0" y="1031102"/>
          <a:ext cx="12192000" cy="5422234"/>
        </p:xfrm>
        <a:graphic>
          <a:graphicData uri="http://schemas.openxmlformats.org/drawingml/2006/table">
            <a:tbl>
              <a:tblPr firstRow="1" bandRow="1">
                <a:tableStyleId>{5C22544A-7EE6-4342-B048-85BDC9FD1C3A}</a:tableStyleId>
              </a:tblPr>
              <a:tblGrid>
                <a:gridCol w="1775520"/>
                <a:gridCol w="2376264"/>
                <a:gridCol w="8040216"/>
              </a:tblGrid>
              <a:tr h="78538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636850">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13 Occurrence analysis and follow-up at national 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4. Where an organisation established in a Member State which is not covered by paragraph 5 identifies an actual or potential aviation safety risk as a result of its analysis of occurrences or group of occurrences reported pursuant to Articles 4(8) and 5(6), it shall transmit to the competent authority of that Member State, within 30 days from the date of notification of the occurrence by the reporter: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preliminary results of the analysis performed pursuant to paragraph 1, if any; and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any action to be taken pursuant to paragraph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The organisation shall report the final results of the analysis, where required, as soon as they are available and, in principle, no later than three months from the date of notification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competent authority of a Member State may request organisations to transmit to it the preliminary or final results of the analysis of any occurrence of which it has been notified but in relation to which it has received no follow-up or only the preliminary results.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15833933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SIA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189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17256224"/>
              </p:ext>
            </p:extLst>
          </p:nvPr>
        </p:nvGraphicFramePr>
        <p:xfrm>
          <a:off x="0" y="1031103"/>
          <a:ext cx="12192000" cy="5453598"/>
        </p:xfrm>
        <a:graphic>
          <a:graphicData uri="http://schemas.openxmlformats.org/drawingml/2006/table">
            <a:tbl>
              <a:tblPr firstRow="1" bandRow="1">
                <a:tableStyleId>{5C22544A-7EE6-4342-B048-85BDC9FD1C3A}</a:tableStyleId>
              </a:tblPr>
              <a:tblGrid>
                <a:gridCol w="1775520"/>
                <a:gridCol w="2376264"/>
                <a:gridCol w="8040216"/>
              </a:tblGrid>
              <a:tr h="37621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441410">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996/2010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EUAlbertina"/>
                        </a:rPr>
                        <a:t>Obligation to notify accidents and serious incidents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Any person involved who has knowledge of the occurrence of an accident or serious incident shall notify without delay the competent safety investigation authority of the State of Occurrence thereof.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The safety investigation authority shall notify without delay the Commission, EASA, the International Civil Aviation Organisation (ICAO), the Member States and third countries concerned in accordance with the international standards and recommended practices of the occurrence of all accidents and serious incidents of which it has been notified.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163195">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996/2010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Communication of information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Without prejudice to the obligations set out […], the safety investigation authority in charge shall communicate the information which it deems relevant to the prevention of an accident or serious incident, to persons responsible for aircraft or aircraft equipment manufacture or maintenance, and to individuals or legal entities responsible for operating aircraft or for the training of personnel.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Without prejudice to the obligations set out […], the safety investigation authority in charge and the accredited representative(s) […] shall release to EASA and national civil aviation authorities relevant factual information obtained during the safety investigation, except information referred to in Article 14(1) or causing a conflict of interest. The information received by EASA and the national civil aviation authorities shall be protected in accordance with Article 14 and applicable legal acts of the Union and national legislation.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1441410">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996/2010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Occurrence reporting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EASA and the competent authorities of the Member States shall in collaboration participate regularly in the exchange and analysis of information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972056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19</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EASA</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2"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2" name="TextBox 1"/>
          <p:cNvSpPr txBox="1"/>
          <p:nvPr/>
        </p:nvSpPr>
        <p:spPr>
          <a:xfrm>
            <a:off x="510783" y="1262439"/>
            <a:ext cx="3528392" cy="523220"/>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EASA</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37302" y="1339383"/>
            <a:ext cx="3298858" cy="369332"/>
          </a:xfrm>
          <a:prstGeom prst="rect">
            <a:avLst/>
          </a:prstGeom>
          <a:noFill/>
        </p:spPr>
        <p:txBody>
          <a:bodyPr wrap="square" rtlCol="0">
            <a:spAutoFit/>
          </a:bodyPr>
          <a:lstStyle/>
          <a:p>
            <a:pPr>
              <a:buNone/>
            </a:pPr>
            <a:r>
              <a:rPr lang="en-GB" sz="1800" dirty="0" smtClean="0"/>
              <a:t>European Aviation Safety Agency</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2018/1139</a:t>
            </a:r>
            <a:endParaRPr lang="en-GB" sz="1200" b="1" dirty="0">
              <a:solidFill>
                <a:schemeClr val="bg1"/>
              </a:solidFill>
            </a:endParaRPr>
          </a:p>
        </p:txBody>
      </p:sp>
      <p:sp>
        <p:nvSpPr>
          <p:cNvPr id="49" name="TextBox 48">
            <a:hlinkClick r:id="rId5" action="ppaction://hlinksldjump"/>
          </p:cNvPr>
          <p:cNvSpPr txBox="1"/>
          <p:nvPr/>
        </p:nvSpPr>
        <p:spPr>
          <a:xfrm>
            <a:off x="2279576"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1" name="TextBox 50">
            <a:hlinkClick r:id="rId6"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677017" y="3278604"/>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SIA</a:t>
            </a:r>
            <a:endParaRPr lang="en-GB" sz="1200" b="1" dirty="0">
              <a:solidFill>
                <a:schemeClr val="bg1"/>
              </a:solidFill>
            </a:endParaRPr>
          </a:p>
        </p:txBody>
      </p:sp>
      <p:sp>
        <p:nvSpPr>
          <p:cNvPr id="20" name="TextBox 19"/>
          <p:cNvSpPr txBox="1"/>
          <p:nvPr/>
        </p:nvSpPr>
        <p:spPr>
          <a:xfrm>
            <a:off x="4677017" y="3632496"/>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sp>
        <p:nvSpPr>
          <p:cNvPr id="19" name="TextBox 18"/>
          <p:cNvSpPr txBox="1"/>
          <p:nvPr/>
        </p:nvSpPr>
        <p:spPr>
          <a:xfrm>
            <a:off x="4675747" y="4666581"/>
            <a:ext cx="2484276" cy="276999"/>
          </a:xfrm>
          <a:prstGeom prst="rect">
            <a:avLst/>
          </a:prstGeom>
          <a:solidFill>
            <a:schemeClr val="accent2"/>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European Central Repository</a:t>
            </a:r>
            <a:endParaRPr lang="en-GB" sz="1200" b="1" dirty="0">
              <a:solidFill>
                <a:schemeClr val="bg1"/>
              </a:solidFill>
            </a:endParaRPr>
          </a:p>
        </p:txBody>
      </p:sp>
      <p:pic>
        <p:nvPicPr>
          <p:cNvPr id="3" name="Picture 2"/>
          <p:cNvPicPr>
            <a:picLocks noChangeAspect="1"/>
          </p:cNvPicPr>
          <p:nvPr/>
        </p:nvPicPr>
        <p:blipFill>
          <a:blip r:embed="rId7"/>
          <a:stretch>
            <a:fillRect/>
          </a:stretch>
        </p:blipFill>
        <p:spPr>
          <a:xfrm>
            <a:off x="8904312" y="1309736"/>
            <a:ext cx="495300" cy="428625"/>
          </a:xfrm>
          <a:prstGeom prst="rect">
            <a:avLst/>
          </a:prstGeom>
        </p:spPr>
      </p:pic>
      <p:sp>
        <p:nvSpPr>
          <p:cNvPr id="21" name="TextBox 20">
            <a:hlinkClick r:id="rId8" action="ppaction://hlinksldjump"/>
          </p:cNvPr>
          <p:cNvSpPr txBox="1"/>
          <p:nvPr/>
        </p:nvSpPr>
        <p:spPr>
          <a:xfrm>
            <a:off x="4038388" y="200581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996/2010</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0280789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SIA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190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132232195"/>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Exchange of information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Member States and the Agency shall participate in an exchange of information by making all information relating to safety stored in their respective reporting databases available to the competent authorities of the other Member States, the Agency and the Commission, through the European Central Repository.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Occurrence reports shall be transferred to the European Central Repository no later than 30 days after having been entered in the national database.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Occurrence reports shall be updated whenever necessary with additional information relating to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Member States shall also transfer information related to accidents and serious incidents to the European Central Repository as follows: (a) during the course of the investigation: preliminary factual information on accidents and serious incidents;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when the investigation is completed: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a:effectLst/>
                          <a:latin typeface="Calibri" panose="020F0502020204030204" pitchFamily="34" charset="0"/>
                          <a:ea typeface="Times New Roman" panose="02020603050405020304" pitchFamily="18" charset="0"/>
                          <a:cs typeface="Arial" panose="020B0604020202020204" pitchFamily="34" charset="0"/>
                        </a:rPr>
                        <a:t>i</a:t>
                      </a:r>
                      <a:r>
                        <a:rPr lang="en-GB" sz="1200" dirty="0">
                          <a:effectLst/>
                          <a:latin typeface="Calibri" panose="020F0502020204030204" pitchFamily="34" charset="0"/>
                          <a:ea typeface="Times New Roman" panose="02020603050405020304" pitchFamily="18" charset="0"/>
                          <a:cs typeface="Arial" panose="020B0604020202020204" pitchFamily="34" charset="0"/>
                        </a:rPr>
                        <a:t>) the final investigation report; and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 when available, a summary in English of the final investigation report.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A Member State or the Agency shall forward all pertinent safety-related information to the relevant authority of the Member State or the Agency as soon as possible if, while collecting details of occurrences or when storing occurrence reports or carrying out an analysis […] it identifies safety matters which it considers either: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to be of interest to other Member States or the Agency; or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to possibly require safety action to be taken by other Member States or the Agency.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00420122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NAA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191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169752908"/>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(EU)</a:t>
                      </a:r>
                      <a:r>
                        <a:rPr lang="en-GB" sz="1200" baseline="0" dirty="0" smtClean="0">
                          <a:effectLst/>
                          <a:latin typeface="Calibri" panose="020F0502020204030204" pitchFamily="34" charset="0"/>
                          <a:ea typeface="Times New Roman" panose="02020603050405020304" pitchFamily="18" charset="0"/>
                          <a:cs typeface="Arial" panose="020B0604020202020204" pitchFamily="34" charset="0"/>
                        </a:rPr>
                        <a:t> 2018/1139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Article 72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The Commission, the Agency and the national competent authorities shall exchange any information available to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them in the context of the application of this Regulation and of the delegated and implementing acts adopted on the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basis thereof, which is relevant to the other parties for the performance of their tasks under this Regulation. The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competent authorities of the Member States entrusted with the investigation of civil aviation accidents and incidents,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with the analysis of occurrences, shall also be entitled to access to that information for the performance of their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tasks. That information may also be disseminated to interested parties in accordance with the implementing acts referred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to in paragraph 5. </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12349960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NAA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192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978010539"/>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Article 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smtClean="0">
                          <a:effectLst/>
                          <a:latin typeface="Calibri" panose="020F0502020204030204" pitchFamily="34" charset="0"/>
                          <a:ea typeface="Calibri" panose="020F0502020204030204" pitchFamily="34" charset="0"/>
                          <a:cs typeface="Times New Roman" panose="02020603050405020304" pitchFamily="18" charset="0"/>
                        </a:rPr>
                        <a:t>Exchange of information</a:t>
                      </a:r>
                    </a:p>
                    <a:p>
                      <a:pPr algn="just">
                        <a:lnSpc>
                          <a:spcPct val="115000"/>
                        </a:lnSpc>
                        <a:spcAft>
                          <a:spcPts val="0"/>
                        </a:spcAft>
                      </a:pPr>
                      <a:r>
                        <a:rPr lang="en-GB" sz="1200" smtClean="0">
                          <a:effectLst/>
                          <a:latin typeface="Calibri" panose="020F0502020204030204" pitchFamily="34" charset="0"/>
                          <a:ea typeface="Calibri" panose="020F0502020204030204" pitchFamily="34" charset="0"/>
                          <a:cs typeface="Times New Roman" panose="02020603050405020304" pitchFamily="18" charset="0"/>
                        </a:rPr>
                        <a:t>1. Member States and the Agency shall participate in an exchange of information by making all information relating to safety stored in their respective reporting databases available to the competent authorities of the other Member States, the Agency and the Commission, through the European Central Repository.</a:t>
                      </a:r>
                    </a:p>
                    <a:p>
                      <a:pPr algn="just">
                        <a:lnSpc>
                          <a:spcPct val="115000"/>
                        </a:lnSpc>
                        <a:spcAft>
                          <a:spcPts val="0"/>
                        </a:spcAft>
                      </a:pPr>
                      <a:r>
                        <a:rPr lang="en-GB" sz="1200" smtClean="0">
                          <a:effectLst/>
                          <a:latin typeface="Calibri" panose="020F0502020204030204" pitchFamily="34" charset="0"/>
                          <a:ea typeface="Calibri" panose="020F0502020204030204" pitchFamily="34" charset="0"/>
                          <a:cs typeface="Times New Roman" panose="02020603050405020304" pitchFamily="18" charset="0"/>
                        </a:rPr>
                        <a:t>Occurrence reports shall be transferred to the European Central Repository no later than 30 days after having been entered in the national database.</a:t>
                      </a:r>
                    </a:p>
                    <a:p>
                      <a:pPr algn="just">
                        <a:lnSpc>
                          <a:spcPct val="115000"/>
                        </a:lnSpc>
                        <a:spcAft>
                          <a:spcPts val="0"/>
                        </a:spcAft>
                      </a:pPr>
                      <a:r>
                        <a:rPr lang="en-GB" sz="1200" smtClean="0">
                          <a:effectLst/>
                          <a:latin typeface="Calibri" panose="020F0502020204030204" pitchFamily="34" charset="0"/>
                          <a:ea typeface="Calibri" panose="020F0502020204030204" pitchFamily="34" charset="0"/>
                          <a:cs typeface="Times New Roman" panose="02020603050405020304" pitchFamily="18" charset="0"/>
                        </a:rPr>
                        <a:t>Occurrence reports shall be updated whenever necessary with additional information relating to safety.</a:t>
                      </a:r>
                    </a:p>
                    <a:p>
                      <a:pPr algn="just">
                        <a:lnSpc>
                          <a:spcPct val="115000"/>
                        </a:lnSpc>
                        <a:spcAft>
                          <a:spcPts val="0"/>
                        </a:spcAft>
                      </a:pPr>
                      <a:r>
                        <a:rPr lang="en-GB" sz="1200" smtClean="0">
                          <a:effectLst/>
                          <a:latin typeface="Calibri" panose="020F0502020204030204" pitchFamily="34" charset="0"/>
                          <a:ea typeface="Calibri" panose="020F0502020204030204" pitchFamily="34" charset="0"/>
                          <a:cs typeface="Times New Roman" panose="02020603050405020304" pitchFamily="18" charset="0"/>
                        </a:rPr>
                        <a:t>3. A Member State or the Agency shall forward all pertinent safety-related information to the relevant authority of the Member State or the Agency as soon as possible if, while collecting details of occurrences or when storing occurrence reports or carrying out an analysis […] it identifies safety matters which it considers either: (a) to be of interest to other Member States or the Agency; or (b) to possibly require safety action to be taken by other Member States or the Agency.</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41922403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NAA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193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978010539"/>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290/2012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ARA.GEN.125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The competent authority shall provide the Agency with safety-significant information stemming from the occurrence reports it has received.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34123482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NAA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194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978010539"/>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965/2012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ARO.GEN.125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The competent authority shall provide the Agency with safety-significant information stemming from the occurrence reports it has received.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27258654"/>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NAA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195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719603532"/>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2017/373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ATM/ANS.AR.A.020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Without prejudice to Regulation (EU) No 376/2014 the competent authority shall provide the Agency with safety-significant information stemming from the occurrence reports it has received.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37437988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NAA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196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719603532"/>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2015/340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ATCO.AR.A.020</a:t>
                      </a: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The competent authority shall provide the Agency with safety-significant information stemming from the occurrence reports it has received.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71803969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NAA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197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719603532"/>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139/2014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ADR.AR.A.025</a:t>
                      </a: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The Competent Authority shall provide the Agency with safety-significant information stemming from the occurrence reports it has received.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4241430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EASA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198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719603532"/>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(EU)</a:t>
                      </a:r>
                      <a:r>
                        <a:rPr lang="en-GB" sz="1200" baseline="0" dirty="0" smtClean="0">
                          <a:effectLst/>
                          <a:latin typeface="Calibri" panose="020F0502020204030204" pitchFamily="34" charset="0"/>
                          <a:ea typeface="Times New Roman" panose="02020603050405020304" pitchFamily="18" charset="0"/>
                          <a:cs typeface="Arial" panose="020B0604020202020204" pitchFamily="34" charset="0"/>
                        </a:rPr>
                        <a:t> 2018/1139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Article 72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The Commission, the Agency and the national competent authorities shall exchange any information available to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them in the context of the application of this Regulation and of the delegated and implementing acts adopted on the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basis thereof, which is relevant to the other parties for the performance of their tasks under this Regulation. The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competent authorities of the Member States entrusted with the investigation of civil aviation accidents and incidents,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with the analysis of occurrences, shall also be entitled to access to that information for the performance of their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tasks. That information may also be disseminated to interested parties in accordance with the implementing acts referred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to in paragraph 5. </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46208851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EASA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199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719603532"/>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Exchange of information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Member States and the Agency shall participate in an exchange of information by making all information relating to safety stored in their respective reporting databases available to the competent authorities of the other Member States, the Agency and the Commission, through the European Central Repository.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Occurrence reports shall be transferred to the European Central Repository no later than 30 days after having been entered in the national database.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Occurrence reports shall be updated whenever necessary with additional information relating to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A Member State or the Agency shall forward all pertinent safety-related information to the relevant authority of the Member State or the Agency as soon as possible if, while collecting details of occurrences or when storing occurrence reports or carrying out an analysis […] it identifies safety matters which it considers either: (a) to be of interest to other Member States or the Agency; or (b) to possibly require safety action to be taken by other Member States or the Agency.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314239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Disclaimer</a:t>
            </a:r>
            <a:endParaRPr lang="en-GB" sz="3200" b="1" dirty="0"/>
          </a:p>
        </p:txBody>
      </p:sp>
      <p:sp>
        <p:nvSpPr>
          <p:cNvPr id="3" name="Content Placeholder 2"/>
          <p:cNvSpPr>
            <a:spLocks noGrp="1"/>
          </p:cNvSpPr>
          <p:nvPr>
            <p:ph idx="1"/>
          </p:nvPr>
        </p:nvSpPr>
        <p:spPr>
          <a:xfrm>
            <a:off x="119337" y="1268760"/>
            <a:ext cx="11833482" cy="5112991"/>
          </a:xfrm>
        </p:spPr>
        <p:txBody>
          <a:bodyPr/>
          <a:lstStyle/>
          <a:p>
            <a:pPr marL="0" indent="0">
              <a:buNone/>
            </a:pPr>
            <a:r>
              <a:rPr lang="en-GB" sz="1600" dirty="0" smtClean="0"/>
              <a:t>The content of this course is for training purposes only. All information </a:t>
            </a:r>
            <a:r>
              <a:rPr lang="en-GB" sz="1600" dirty="0" smtClean="0"/>
              <a:t>provided </a:t>
            </a:r>
            <a:r>
              <a:rPr lang="en-GB" sz="1600" dirty="0" smtClean="0"/>
              <a:t>is of a general nature only and is not intended to address the circumstances of any particular individual or entity. Any time there is a conflict or discrepancy between the information provided in this presentation and information in an official regulation or </a:t>
            </a:r>
            <a:r>
              <a:rPr lang="en-GB" sz="1600" dirty="0" smtClean="0"/>
              <a:t>Agency </a:t>
            </a:r>
            <a:r>
              <a:rPr lang="en-GB" sz="1600" dirty="0" smtClean="0"/>
              <a:t>document, the </a:t>
            </a:r>
            <a:r>
              <a:rPr lang="en-GB" sz="1600" dirty="0" smtClean="0"/>
              <a:t>later prevails</a:t>
            </a:r>
            <a:r>
              <a:rPr lang="en-GB" sz="1600" dirty="0" smtClean="0"/>
              <a:t>.</a:t>
            </a:r>
          </a:p>
          <a:p>
            <a:pPr marL="0" indent="0">
              <a:buNone/>
            </a:pPr>
            <a:endParaRPr lang="en-GB" sz="1600" dirty="0" smtClean="0"/>
          </a:p>
          <a:p>
            <a:pPr marL="0" indent="0">
              <a:buNone/>
            </a:pPr>
            <a:r>
              <a:rPr lang="en-GB" sz="1600" dirty="0" smtClean="0"/>
              <a:t>Despite every effort to ensure the accuracy of the information provided, it may contain occasional inadvertent inaccuracies or typographical errors. Any error brought to our attention </a:t>
            </a:r>
            <a:r>
              <a:rPr lang="en-GB" sz="1600" dirty="0" smtClean="0"/>
              <a:t>(</a:t>
            </a:r>
            <a:r>
              <a:rPr lang="en-GB" sz="1600" dirty="0" smtClean="0">
                <a:hlinkClick r:id="rId2"/>
              </a:rPr>
              <a:t>IORS@easa.europa.eu</a:t>
            </a:r>
            <a:r>
              <a:rPr lang="en-GB" sz="1600" dirty="0" smtClean="0"/>
              <a:t>) </a:t>
            </a:r>
            <a:r>
              <a:rPr lang="en-GB" sz="1600" dirty="0" smtClean="0"/>
              <a:t>will be promptly corrected. In no event shall EASA be liable for any incidental or consequential damages, even if EASA has been informed of the possibility thereof. The content may be subject to changes at any time without prior notice. Subsequent revisions or updates will not be provided. To the maximum extent permitted by law, EASA is not liable (whether in contract, negligence or otherwise) for any loss or damage arising from the use of theses materials.</a:t>
            </a:r>
          </a:p>
          <a:p>
            <a:pPr marL="0" indent="0">
              <a:buNone/>
            </a:pPr>
            <a:endParaRPr lang="en-GB" sz="1600" dirty="0" smtClean="0"/>
          </a:p>
          <a:p>
            <a:pPr marL="0" indent="0">
              <a:buNone/>
            </a:pPr>
            <a:r>
              <a:rPr lang="en-GB" sz="1600" dirty="0" smtClean="0"/>
              <a:t>All training materials, including any documentation, publications, software programs, and other information provided by or on behalf of EASA are furnished on an “as-is” basis, without warranty of any kind, whether express, implied, statutory or otherwise especially as to its quality, reliability, currency, accuracy or fitness for purpose.</a:t>
            </a:r>
          </a:p>
          <a:p>
            <a:pPr marL="0" indent="0">
              <a:buNone/>
            </a:pPr>
            <a:endParaRPr lang="en-GB" sz="1600" dirty="0"/>
          </a:p>
          <a:p>
            <a:pPr marL="0" indent="0">
              <a:buNone/>
            </a:pPr>
            <a:r>
              <a:rPr lang="en-GB" sz="1600" dirty="0" smtClean="0"/>
              <a:t>Ownership of all copyright and other intellectual property rights contained within the EASA training material, including any documentation, data, technical information and know-how provided as part of the training, remains vested in EASA. None of the materials provided may be used, reproduced or transmitted, in any form or by any means, electronic or mechanical, including recording or the use of any information storage and retrieval system, without the written permission from EASA. All logo, copyrights, trademarks and registered trademarks in these training materials are the property of their respective owners.</a:t>
            </a:r>
            <a:endParaRPr lang="en-GB" sz="1600" dirty="0"/>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2</a:t>
            </a:fld>
            <a:endParaRPr lang="en-GB" altLang="en-US"/>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058239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20</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European Central Repository </a:t>
            </a:r>
          </a:p>
        </p:txBody>
      </p:sp>
      <p:sp>
        <p:nvSpPr>
          <p:cNvPr id="2" name="TextBox 1"/>
          <p:cNvSpPr txBox="1"/>
          <p:nvPr/>
        </p:nvSpPr>
        <p:spPr>
          <a:xfrm>
            <a:off x="510782" y="1262439"/>
            <a:ext cx="5513209" cy="523220"/>
          </a:xfrm>
          <a:prstGeom prst="rect">
            <a:avLst/>
          </a:prstGeom>
          <a:solidFill>
            <a:schemeClr val="accent6"/>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European Central Repository</a:t>
            </a:r>
            <a:endParaRPr lang="en-GB" sz="2800" dirty="0">
              <a:solidFill>
                <a:schemeClr val="bg1"/>
              </a:solidFill>
              <a:effectLst>
                <a:outerShdw blurRad="38100" dist="38100" dir="2700000" algn="tl">
                  <a:srgbClr val="000000">
                    <a:alpha val="43137"/>
                  </a:srgbClr>
                </a:outerShdw>
              </a:effectLst>
            </a:endParaRPr>
          </a:p>
        </p:txBody>
      </p:sp>
      <p:sp>
        <p:nvSpPr>
          <p:cNvPr id="51" name="TextBox 50">
            <a:hlinkClick r:id="rId2"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510782" y="2276872"/>
            <a:ext cx="11057826" cy="584775"/>
          </a:xfrm>
          <a:prstGeom prst="rect">
            <a:avLst/>
          </a:prstGeom>
          <a:noFill/>
        </p:spPr>
        <p:txBody>
          <a:bodyPr wrap="square" rtlCol="0">
            <a:spAutoFit/>
          </a:bodyPr>
          <a:lstStyle/>
          <a:p>
            <a:r>
              <a:rPr lang="en-GB" dirty="0" smtClean="0"/>
              <a:t> </a:t>
            </a:r>
            <a:r>
              <a:rPr lang="en-GB" sz="1800" dirty="0" smtClean="0"/>
              <a:t>The European Central Repository is a database that is reported to. As such it has no reporting responsibilities.</a:t>
            </a:r>
            <a:endParaRPr lang="en-GB" sz="1800" dirty="0"/>
          </a:p>
        </p:txBody>
      </p:sp>
      <p:pic>
        <p:nvPicPr>
          <p:cNvPr id="7" name="Picture 6"/>
          <p:cNvPicPr>
            <a:picLocks noChangeAspect="1"/>
          </p:cNvPicPr>
          <p:nvPr/>
        </p:nvPicPr>
        <p:blipFill>
          <a:blip r:embed="rId3"/>
          <a:stretch>
            <a:fillRect/>
          </a:stretch>
        </p:blipFill>
        <p:spPr>
          <a:xfrm>
            <a:off x="8904312" y="1309736"/>
            <a:ext cx="495300" cy="428625"/>
          </a:xfrm>
          <a:prstGeom prst="rect">
            <a:avLst/>
          </a:prstGeom>
        </p:spPr>
      </p:pic>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5546049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EASA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200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719603532"/>
              </p:ext>
            </p:extLst>
          </p:nvPr>
        </p:nvGraphicFramePr>
        <p:xfrm>
          <a:off x="0" y="1031102"/>
          <a:ext cx="12192000" cy="5422233"/>
        </p:xfrm>
        <a:graphic>
          <a:graphicData uri="http://schemas.openxmlformats.org/drawingml/2006/table">
            <a:tbl>
              <a:tblPr firstRow="1" bandRow="1">
                <a:tableStyleId>{5C22544A-7EE6-4342-B048-85BDC9FD1C3A}</a:tableStyleId>
              </a:tblPr>
              <a:tblGrid>
                <a:gridCol w="1775520"/>
                <a:gridCol w="2376264"/>
                <a:gridCol w="8040216"/>
              </a:tblGrid>
              <a:tr h="50456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17667">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996/2010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Occurrence reporting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EASA and the competent authorities of the Member States shall in collaboration participate regularly in the exchange and analysis of information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01009469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(non-EU)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201</a:t>
            </a:fld>
            <a:endParaRPr lang="en-GB" altLang="en-US"/>
          </a:p>
        </p:txBody>
      </p:sp>
      <p:graphicFrame>
        <p:nvGraphicFramePr>
          <p:cNvPr id="8" name="Table 7"/>
          <p:cNvGraphicFramePr>
            <a:graphicFrameLocks noGrp="1"/>
          </p:cNvGraphicFramePr>
          <p:nvPr>
            <p:extLst/>
          </p:nvPr>
        </p:nvGraphicFramePr>
        <p:xfrm>
          <a:off x="0" y="1052735"/>
          <a:ext cx="12192000" cy="5470683"/>
        </p:xfrm>
        <a:graphic>
          <a:graphicData uri="http://schemas.openxmlformats.org/drawingml/2006/table">
            <a:tbl>
              <a:tblPr firstRow="1" bandRow="1">
                <a:tableStyleId>{5C22544A-7EE6-4342-B048-85BDC9FD1C3A}</a:tableStyleId>
              </a:tblPr>
              <a:tblGrid>
                <a:gridCol w="1775520"/>
                <a:gridCol w="2376264"/>
                <a:gridCol w="8040216"/>
              </a:tblGrid>
              <a:tr h="26816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139241">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748/2012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s-E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21.A.129 (f) Obligations of the manufacturer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Each manufacturer of a product, part or appliance being manufactured under this Subpart shall</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report to the holder of the type-certificate, restricted type-certificate or design approval, all cases where products, parts or appliances have been released by the manufacturer and subsequently identified to have deviations from the applicable design data, and investigate with the holder of the type-certificate, restricted type-certificate or design approval to identify those deviations which could lead to an unsafe condition</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report to the Agency and the competent authority of the Member State the deviations which could lead to an unsafe condition identified according to point (1). Such reports shall be made in a form and manner established by the Agency under point 21.A.3A(b)(2) or accepted by the competent authority of the Member State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where the manufacturer acts as supplier to another production organisation, report also to that other organisation all cases where it has released products, parts or appliances to that organisation and subsequently identified them to have possible deviations from the applicable design data.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761011">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748/2012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21.A.165 (f) Obligations of the  holder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holder of a production organisation approval shall</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report to the holder of the type-certificate or design approval, all cases where products, parts or appliances have been released by the production organisation and subsequently identified to have possible deviations from the applicable design data, and investigate with the holder of the type-certificate or design approval in order to identify those deviations which could lead to an unsafe condition</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report to the Agency and the competent authority of the Member State the deviations which could lead to an unsafe condition identified according to point (1). Such reports shall be made in a form and manner established by the Agency under point 21.A.3A(b)(2) or accepted by the competent authority of the Member State</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where the holder of the production organisation approval is acting as a supplier to another production organisation, report also to that other organisation all cases where it has released products, parts or appliances to that organisation and subsequently identified them to have possible deviations from the applicable design data.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61827403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(non-EU)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202</a:t>
            </a:fld>
            <a:endParaRPr lang="en-GB" altLang="en-US"/>
          </a:p>
        </p:txBody>
      </p:sp>
      <p:graphicFrame>
        <p:nvGraphicFramePr>
          <p:cNvPr id="8" name="Table 7"/>
          <p:cNvGraphicFramePr>
            <a:graphicFrameLocks noGrp="1"/>
          </p:cNvGraphicFramePr>
          <p:nvPr>
            <p:extLst/>
          </p:nvPr>
        </p:nvGraphicFramePr>
        <p:xfrm>
          <a:off x="0" y="1052736"/>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3734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018639">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Production. The list of examples is not applicable to the reporting obligation of production organisations. Their primary concern is to inform the design organisation of deviations. Only in cases where an analysis in conjunction with that design organisation shows that the deviation could lead to an unsafe condition, should a report be made to the Agency and/or national authority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4044616">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Structural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Defect or damage exceeding admissible damages to a Principal Structural Element that has been qualified as damage tolerant.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Damage to or defect of a structural element, which could result in the liberation of items of mass that may injure occupants of the aircraft.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Damage to or defect of a structural element, which could jeopardise proper operation of systems. See paragraph II.B. below.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any part of the aircraft structure in flight.</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32574657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(non-EU)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203</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7696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23639">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runaway;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For aircraft types with multiple independent main systems, subsystems or sets of equipment: The loss, significant malfunction or defect of more than one main system, subsystem or set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40961341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POA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204</a:t>
            </a:fld>
            <a:endParaRPr lang="en-GB" altLang="en-US"/>
          </a:p>
        </p:txBody>
      </p:sp>
      <p:graphicFrame>
        <p:nvGraphicFramePr>
          <p:cNvPr id="8" name="Table 7"/>
          <p:cNvGraphicFramePr>
            <a:graphicFrameLocks noGrp="1"/>
          </p:cNvGraphicFramePr>
          <p:nvPr>
            <p:extLst/>
          </p:nvPr>
        </p:nvGraphicFramePr>
        <p:xfrm>
          <a:off x="0" y="1052736"/>
          <a:ext cx="12192000" cy="5726201"/>
        </p:xfrm>
        <a:graphic>
          <a:graphicData uri="http://schemas.openxmlformats.org/drawingml/2006/table">
            <a:tbl>
              <a:tblPr firstRow="1" bandRow="1">
                <a:tableStyleId>{5C22544A-7EE6-4342-B048-85BDC9FD1C3A}</a:tableStyleId>
              </a:tblPr>
              <a:tblGrid>
                <a:gridCol w="1775520"/>
                <a:gridCol w="2376264"/>
                <a:gridCol w="8040216"/>
              </a:tblGrid>
              <a:tr h="37696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23639">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Malfunction or defect of any indication system when this results in the possibility of misleading indications to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Any failure, malfunction or defect if it occurs at a critical phase of flight and relevant to the operation of that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1 to this AMC gives a list of examples of reportable occurrences resulting from the application of these generic criteria to specific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any part of an engine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partial or complete loss of a major part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i</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inability to restart a serviceable engine.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60370204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POA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205</a:t>
            </a:fld>
            <a:endParaRPr lang="en-GB" altLang="en-US"/>
          </a:p>
        </p:txBody>
      </p:sp>
      <p:graphicFrame>
        <p:nvGraphicFramePr>
          <p:cNvPr id="8" name="Table 7"/>
          <p:cNvGraphicFramePr>
            <a:graphicFrameLocks noGrp="1"/>
          </p:cNvGraphicFramePr>
          <p:nvPr>
            <p:extLst/>
          </p:nvPr>
        </p:nvGraphicFramePr>
        <p:xfrm>
          <a:off x="0" y="1052736"/>
          <a:ext cx="12192000" cy="5515889"/>
        </p:xfrm>
        <a:graphic>
          <a:graphicData uri="http://schemas.openxmlformats.org/drawingml/2006/table">
            <a:tbl>
              <a:tblPr firstRow="1" bandRow="1">
                <a:tableStyleId>{5C22544A-7EE6-4342-B048-85BDC9FD1C3A}</a:tableStyleId>
              </a:tblPr>
              <a:tblGrid>
                <a:gridCol w="1775520"/>
                <a:gridCol w="2376264"/>
                <a:gridCol w="8040216"/>
              </a:tblGrid>
              <a:tr h="37696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23639">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a single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exceedance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engine parameters.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FOD resulting in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Propellers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Failure or malfunction of any part of a propeller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an inability to feather the propeller;</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3747059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POA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206</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7696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23639">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(k) The release of low energy parts.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Rotors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Damage to tail rotor, transmission and equivalent systems.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Inability to shut down the APU.</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(16) Inability to start the APU when needed for operational reasons.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Human Factors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97381009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POA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207</a:t>
            </a:fld>
            <a:endParaRPr lang="en-GB" altLang="en-US"/>
          </a:p>
        </p:txBody>
      </p:sp>
      <p:graphicFrame>
        <p:nvGraphicFramePr>
          <p:cNvPr id="8" name="Table 7"/>
          <p:cNvGraphicFramePr>
            <a:graphicFrameLocks noGrp="1"/>
          </p:cNvGraphicFramePr>
          <p:nvPr>
            <p:extLst/>
          </p:nvPr>
        </p:nvGraphicFramePr>
        <p:xfrm>
          <a:off x="0" y="1052736"/>
          <a:ext cx="12192000" cy="5535168"/>
        </p:xfrm>
        <a:graphic>
          <a:graphicData uri="http://schemas.openxmlformats.org/drawingml/2006/table">
            <a:tbl>
              <a:tblPr firstRow="1" bandRow="1">
                <a:tableStyleId>{5C22544A-7EE6-4342-B048-85BDC9FD1C3A}</a:tableStyleId>
              </a:tblPr>
              <a:tblGrid>
                <a:gridCol w="1775520"/>
                <a:gridCol w="2376264"/>
                <a:gridCol w="8040216"/>
              </a:tblGrid>
              <a:tr h="1759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344365">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Other Occurrences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 occurrence not normally considered as reportable (for example, furnishing and cabin equipment, water systems), where the circumstances resulted in endangering of the aircraft or its occupants.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 fire, explosion, smoke or toxic or noxious fumes.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Any other event which could hazard the aircraft, or affect the safety of the occupants of the aircraft, or people or property in the vicinity of the aircraft or on the ground.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defect of passenger address system resulting in loss or inaudible passenger address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pilots seat control during flight.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r h="234436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Air conditioning/ventilation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depressurisation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reported crew difficulty to control the aircraft linked to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functioning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any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disconnect device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mode change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550294023"/>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POA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208</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586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419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Communications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or defect of passenger address system resulting in loss or inaudible passenger address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of communication in flight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Electrical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electrical system distribution system ( AC or DC)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or loss or more than one electrical generation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the back up ( emergency ) electrical generating system</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Cockpit/Cabin/Cargo</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pilot seat control loss during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any emergency system or equipment, including emergency evacuation signalling system , all exit doors , emergency lighting,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etc</a:t>
                      </a: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retention capability of the cargo loading system</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Fire 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fire warnings, except those immediately confirmed as false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undetected failure or defect of fire/smoke detection/protection system, which could lead to loss or reduced fire detection/protection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absence of warning in case of actual fire or smoke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592474343"/>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POA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209</a:t>
            </a:fld>
            <a:endParaRPr lang="en-GB" altLang="en-US"/>
          </a:p>
        </p:txBody>
      </p:sp>
      <p:graphicFrame>
        <p:nvGraphicFramePr>
          <p:cNvPr id="8" name="Table 7"/>
          <p:cNvGraphicFramePr>
            <a:graphicFrameLocks noGrp="1"/>
          </p:cNvGraphicFramePr>
          <p:nvPr>
            <p:extLst/>
          </p:nvPr>
        </p:nvGraphicFramePr>
        <p:xfrm>
          <a:off x="0" y="1052736"/>
          <a:ext cx="12192000" cy="5497543"/>
        </p:xfrm>
        <a:graphic>
          <a:graphicData uri="http://schemas.openxmlformats.org/drawingml/2006/table">
            <a:tbl>
              <a:tblPr firstRow="1" bandRow="1">
                <a:tableStyleId>{5C22544A-7EE6-4342-B048-85BDC9FD1C3A}</a:tableStyleId>
              </a:tblPr>
              <a:tblGrid>
                <a:gridCol w="1775520"/>
                <a:gridCol w="2376264"/>
                <a:gridCol w="8040216"/>
              </a:tblGrid>
              <a:tr h="3586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419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Flight controls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Asymmetry of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flight control surface run 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flight control surface vibration felt by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mechanical flight control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significant interference with normal control of the aircraft or degradation of flying qualities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Fuel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fuel quantity indicating system malfunction resulting in total loss or erroneous indicated fuel quantity on board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leakage of fuel which resulted in major loss, fire hazard , significant contamination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fuel system malfunctions or defects which had a significant effect on fuel supply and/or distribution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transfer or use total quantity of usable fuel</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Hydraulics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hydraulic system ( ETOPS only)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the isolation system to operate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more than one hydraulic circuits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back up hydraulic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inadvertent Ram Air Turbine extension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285181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ltLang="en-US" smtClean="0"/>
              <a:t>Version 1.0</a:t>
            </a:r>
            <a:endParaRPr lang="en-GB" altLang="en-US" dirty="0"/>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21</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Part-M (non EU)</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POA (non EU)</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219474"/>
            <a:ext cx="3059633" cy="646331"/>
          </a:xfrm>
          <a:prstGeom prst="rect">
            <a:avLst/>
          </a:prstGeom>
          <a:noFill/>
        </p:spPr>
        <p:txBody>
          <a:bodyPr wrap="square" rtlCol="0">
            <a:spAutoFit/>
          </a:bodyPr>
          <a:lstStyle/>
          <a:p>
            <a:pPr>
              <a:buNone/>
            </a:pPr>
            <a:r>
              <a:rPr lang="en-GB" sz="1800" dirty="0" smtClean="0"/>
              <a:t>Production Organisation Approval Holder</a:t>
            </a:r>
            <a:endParaRPr lang="en-GB" sz="1800" dirty="0"/>
          </a:p>
        </p:txBody>
      </p:sp>
      <p:sp>
        <p:nvSpPr>
          <p:cNvPr id="50" name="TextBox 49">
            <a:hlinkClick r:id="rId4" action="ppaction://hlinksldjump"/>
          </p:cNvPr>
          <p:cNvSpPr txBox="1"/>
          <p:nvPr/>
        </p:nvSpPr>
        <p:spPr>
          <a:xfrm>
            <a:off x="514805"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748/2012</a:t>
            </a:r>
            <a:endParaRPr lang="en-GB" sz="1200" b="1" dirty="0">
              <a:solidFill>
                <a:schemeClr val="bg1"/>
              </a:solidFill>
            </a:endParaRPr>
          </a:p>
        </p:txBody>
      </p:sp>
      <p:sp>
        <p:nvSpPr>
          <p:cNvPr id="51" name="TextBox 50">
            <a:hlinkClick r:id="rId5"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1" name="TextBox 20"/>
          <p:cNvSpPr txBox="1"/>
          <p:nvPr/>
        </p:nvSpPr>
        <p:spPr>
          <a:xfrm>
            <a:off x="835952" y="3707690"/>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POA</a:t>
            </a:r>
            <a:endParaRPr lang="en-GB" sz="1200" b="1" dirty="0">
              <a:solidFill>
                <a:schemeClr val="bg1"/>
              </a:solidFill>
            </a:endParaRPr>
          </a:p>
        </p:txBody>
      </p:sp>
      <p:sp>
        <p:nvSpPr>
          <p:cNvPr id="22" name="TextBox 21"/>
          <p:cNvSpPr txBox="1"/>
          <p:nvPr/>
        </p:nvSpPr>
        <p:spPr>
          <a:xfrm>
            <a:off x="8472823" y="331961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 </a:t>
            </a:r>
            <a:endParaRPr lang="en-GB" sz="1200" b="1" dirty="0">
              <a:solidFill>
                <a:schemeClr val="bg1"/>
              </a:solidFill>
            </a:endParaRPr>
          </a:p>
        </p:txBody>
      </p:sp>
      <p:sp>
        <p:nvSpPr>
          <p:cNvPr id="23" name="TextBox 22"/>
          <p:cNvSpPr txBox="1"/>
          <p:nvPr/>
        </p:nvSpPr>
        <p:spPr>
          <a:xfrm>
            <a:off x="8472823" y="366960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POA</a:t>
            </a:r>
            <a:endParaRPr lang="en-GB" sz="1200" b="1" dirty="0">
              <a:solidFill>
                <a:schemeClr val="bg1"/>
              </a:solidFill>
            </a:endParaRPr>
          </a:p>
        </p:txBody>
      </p:sp>
      <p:pic>
        <p:nvPicPr>
          <p:cNvPr id="3" name="Picture 2"/>
          <p:cNvPicPr>
            <a:picLocks noChangeAspect="1"/>
          </p:cNvPicPr>
          <p:nvPr/>
        </p:nvPicPr>
        <p:blipFill>
          <a:blip r:embed="rId6"/>
          <a:stretch>
            <a:fillRect/>
          </a:stretch>
        </p:blipFill>
        <p:spPr>
          <a:xfrm>
            <a:off x="8904312" y="1309736"/>
            <a:ext cx="495300" cy="428625"/>
          </a:xfrm>
          <a:prstGeom prst="rect">
            <a:avLst/>
          </a:prstGeom>
        </p:spPr>
      </p:pic>
      <p:sp>
        <p:nvSpPr>
          <p:cNvPr id="24" name="TextBox 23">
            <a:hlinkClick r:id="rId7" action="ppaction://hlinksldjump"/>
          </p:cNvPr>
          <p:cNvSpPr txBox="1"/>
          <p:nvPr/>
        </p:nvSpPr>
        <p:spPr>
          <a:xfrm>
            <a:off x="2278782"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Tree>
    <p:extLst>
      <p:ext uri="{BB962C8B-B14F-4D97-AF65-F5344CB8AC3E}">
        <p14:creationId xmlns:p14="http://schemas.microsoft.com/office/powerpoint/2010/main" val="143659179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POA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210</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586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419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Ice detection/protection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undetected loss or reduced performance of the anti-ice/de-ice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more than one of the probe heating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inability to obtain symmetrical wing de icing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abnormal ice accumulation leading to significant effects on performance or handling qualities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crew vision significantly affected</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Indicating/warning/recording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 red warning function on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for glass cockpits: loss or malfunction of more than one display unit or computer involved in the display/warning function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Landing gear system /brakes/tyres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brake fire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loss of braking 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unsymmetrical braking leading to significant path deviation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L/G free fall extension system ( including during scheduled tests)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unwanted gear or gear doors extension/retraction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multiple tyres burst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5632515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POA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211</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586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419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Navigation systems ( including precision approaches system) and air data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total loss or multiple navigation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failure or multiple air data system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significant misleading indication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Significant navigation errors attributed to incorrect data or a database coding error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Unexpected deviations in lateral or vertical path not caused by pilot input.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Oxygen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pressurised aircraft: loss of oxygen supply in the cockpit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oxygen supply to a significant number of passengers ( more than 10%), including when found during maintenance or training or test purposes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Bleed air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hot bleed air leak resulting in fire warning or structural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all bleed air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bleed air leak detection system</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2022511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212</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586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41985">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1321/2014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M.A.202 Occurrence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Any person or organisation responsible in accordance with point M.A.201 shall report to the competent authority designated by the State of Registry, the organisation responsible for the type design or supplemental type design and, if applicable, the Member State of operator, any identified condition of an aircraft or component which endangers flight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Reports shall be made in a manner established by the Agency and contain all pertinent information about the condition known to the person or organisation.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(c) Where the person or organisation maintaining the aircraft is contracted by an owner or an operator to carry out maintenance, the person or the organisation maintaining the aircraft shall also report to the owner, the operator or the continuing airworthiness management organisation any such condition affecting the owner's or the operator's aircraft or component.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(d) Reports shall be made as soon as practicable, but in any case within 72 hours of the person or organisation identifying the condition to which the report relates.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65569035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213</a:t>
            </a:fld>
            <a:endParaRPr lang="en-GB" altLang="en-US"/>
          </a:p>
        </p:txBody>
      </p:sp>
      <p:graphicFrame>
        <p:nvGraphicFramePr>
          <p:cNvPr id="8" name="Table 7"/>
          <p:cNvGraphicFramePr>
            <a:graphicFrameLocks noGrp="1"/>
          </p:cNvGraphicFramePr>
          <p:nvPr>
            <p:extLst/>
          </p:nvPr>
        </p:nvGraphicFramePr>
        <p:xfrm>
          <a:off x="0" y="1052736"/>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1057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152095">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Operations and Maintenance. The list of examples of reportable occurrences offered below under g. is established from the perspective of primary sources of occurrence information in the operational area (operators and maintenance organisations) to provide guidance for those persons developing criteria for individual organisations on what they need to report to the Agency and/or national authority. The list is neither definitive nor exhaustive and judgement by the reporter of the degree of hazard or potential hazard involved is essential.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3937931">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Structural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Defect or damage exceeding admissible damages to a Principal Structural Element that has been qualified as damage tolerant.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Damage to or defect of a structural element, which could result in the liberation of items of mass that may injure occupants of the aircraft.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Damage to or defect of a structural element, which could jeopardise proper operation of systems. See paragraph II.B. below.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any part of the aircraft structure in flight.</a:t>
                      </a:r>
                    </a:p>
                    <a:p>
                      <a:pPr algn="just">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46067839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214</a:t>
            </a:fld>
            <a:endParaRPr lang="en-GB" altLang="en-US"/>
          </a:p>
        </p:txBody>
      </p:sp>
      <p:graphicFrame>
        <p:nvGraphicFramePr>
          <p:cNvPr id="8" name="Table 7"/>
          <p:cNvGraphicFramePr>
            <a:graphicFrameLocks noGrp="1"/>
          </p:cNvGraphicFramePr>
          <p:nvPr>
            <p:extLst/>
          </p:nvPr>
        </p:nvGraphicFramePr>
        <p:xfrm>
          <a:off x="0" y="1052736"/>
          <a:ext cx="12192000" cy="5449501"/>
        </p:xfrm>
        <a:graphic>
          <a:graphicData uri="http://schemas.openxmlformats.org/drawingml/2006/table">
            <a:tbl>
              <a:tblPr firstRow="1" bandRow="1">
                <a:tableStyleId>{5C22544A-7EE6-4342-B048-85BDC9FD1C3A}</a:tableStyleId>
              </a:tblPr>
              <a:tblGrid>
                <a:gridCol w="1775520"/>
                <a:gridCol w="2376264"/>
                <a:gridCol w="8040216"/>
              </a:tblGrid>
              <a:tr h="31057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3937931">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runaway;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For aircraft types with multiple independent main systems, subsystems or sets of equipment: The loss, significant malfunction or defect of more than one main system, subsystem or set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9025896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215</a:t>
            </a:fld>
            <a:endParaRPr lang="en-GB" altLang="en-US"/>
          </a:p>
        </p:txBody>
      </p:sp>
      <p:graphicFrame>
        <p:nvGraphicFramePr>
          <p:cNvPr id="8" name="Table 7"/>
          <p:cNvGraphicFramePr>
            <a:graphicFrameLocks noGrp="1"/>
          </p:cNvGraphicFramePr>
          <p:nvPr>
            <p:extLst/>
          </p:nvPr>
        </p:nvGraphicFramePr>
        <p:xfrm>
          <a:off x="0" y="1052736"/>
          <a:ext cx="12192000" cy="5864973"/>
        </p:xfrm>
        <a:graphic>
          <a:graphicData uri="http://schemas.openxmlformats.org/drawingml/2006/table">
            <a:tbl>
              <a:tblPr firstRow="1" bandRow="1">
                <a:tableStyleId>{5C22544A-7EE6-4342-B048-85BDC9FD1C3A}</a:tableStyleId>
              </a:tblPr>
              <a:tblGrid>
                <a:gridCol w="1775520"/>
                <a:gridCol w="2376264"/>
                <a:gridCol w="8040216"/>
              </a:tblGrid>
              <a:tr h="30542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455219">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Malfunction or defect of any indication system when this results in the possibility of misleading indications to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Any failure, malfunction or defect if it occurs at a critical phase of flight and relevant to the operation of that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1 to this AMC gives a list of examples of reportable occurrences resulting from the application of these generic criteria to specific systems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any part of an engine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partial or complete loss of a major part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i</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inability to restart a serviceable engine.</a:t>
                      </a:r>
                    </a:p>
                    <a:p>
                      <a:pPr algn="just">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69310265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216</a:t>
            </a:fld>
            <a:endParaRPr lang="en-GB" altLang="en-US"/>
          </a:p>
        </p:txBody>
      </p:sp>
      <p:graphicFrame>
        <p:nvGraphicFramePr>
          <p:cNvPr id="8" name="Table 7"/>
          <p:cNvGraphicFramePr>
            <a:graphicFrameLocks noGrp="1"/>
          </p:cNvGraphicFramePr>
          <p:nvPr>
            <p:extLst/>
          </p:nvPr>
        </p:nvGraphicFramePr>
        <p:xfrm>
          <a:off x="0" y="1052736"/>
          <a:ext cx="12192000" cy="5555448"/>
        </p:xfrm>
        <a:graphic>
          <a:graphicData uri="http://schemas.openxmlformats.org/drawingml/2006/table">
            <a:tbl>
              <a:tblPr firstRow="1" bandRow="1">
                <a:tableStyleId>{5C22544A-7EE6-4342-B048-85BDC9FD1C3A}</a:tableStyleId>
              </a:tblPr>
              <a:tblGrid>
                <a:gridCol w="1775520"/>
                <a:gridCol w="2376264"/>
                <a:gridCol w="8040216"/>
              </a:tblGrid>
              <a:tr h="29396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50648">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a single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exceedance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engine parameters.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FOD resulting in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Propellers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Failure or malfunction of any part of a propeller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an inability to feather the propeller;</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83807480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217</a:t>
            </a:fld>
            <a:endParaRPr lang="en-GB" altLang="en-US"/>
          </a:p>
        </p:txBody>
      </p:sp>
      <p:graphicFrame>
        <p:nvGraphicFramePr>
          <p:cNvPr id="8" name="Table 7"/>
          <p:cNvGraphicFramePr>
            <a:graphicFrameLocks noGrp="1"/>
          </p:cNvGraphicFramePr>
          <p:nvPr>
            <p:extLst/>
          </p:nvPr>
        </p:nvGraphicFramePr>
        <p:xfrm>
          <a:off x="0" y="1052737"/>
          <a:ext cx="12192000" cy="5560554"/>
        </p:xfrm>
        <a:graphic>
          <a:graphicData uri="http://schemas.openxmlformats.org/drawingml/2006/table">
            <a:tbl>
              <a:tblPr firstRow="1" bandRow="1">
                <a:tableStyleId>{5C22544A-7EE6-4342-B048-85BDC9FD1C3A}</a:tableStyleId>
              </a:tblPr>
              <a:tblGrid>
                <a:gridCol w="1775520"/>
                <a:gridCol w="2376264"/>
                <a:gridCol w="8040216"/>
              </a:tblGrid>
              <a:tr h="288862">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55754">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an inability to command a change in propeller pitch;</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i</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change in pitch;</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(k) The release of low energy parts.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Rotors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Damage to tail rotor, transmission and equivalent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Inability to shut down the APU.</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(16) Inability to start the APU when needed for operational reasons.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Human Factors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46600225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218</a:t>
            </a:fld>
            <a:endParaRPr lang="en-GB" altLang="en-US"/>
          </a:p>
        </p:txBody>
      </p:sp>
      <p:graphicFrame>
        <p:nvGraphicFramePr>
          <p:cNvPr id="8" name="Table 7"/>
          <p:cNvGraphicFramePr>
            <a:graphicFrameLocks noGrp="1"/>
          </p:cNvGraphicFramePr>
          <p:nvPr>
            <p:extLst/>
          </p:nvPr>
        </p:nvGraphicFramePr>
        <p:xfrm>
          <a:off x="0" y="1052737"/>
          <a:ext cx="12192000" cy="5512427"/>
        </p:xfrm>
        <a:graphic>
          <a:graphicData uri="http://schemas.openxmlformats.org/drawingml/2006/table">
            <a:tbl>
              <a:tblPr firstRow="1" bandRow="1">
                <a:tableStyleId>{5C22544A-7EE6-4342-B048-85BDC9FD1C3A}</a:tableStyleId>
              </a:tblPr>
              <a:tblGrid>
                <a:gridCol w="1775520"/>
                <a:gridCol w="2376264"/>
                <a:gridCol w="8040216"/>
              </a:tblGrid>
              <a:tr h="13814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382131">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Other Occurrences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 occurrence not normally considered as reportable (for example, furnishing and cabin equipment, water systems), where the circumstances resulted in endangering of the aircraft or its occupants.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 fire, explosion, smoke or toxic or noxious fumes.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Any other event which could hazard the aircraft, or affect the safety of the occupants of the aircraft, or people or property in the vicinity of the aircraft or on the ground.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defect of passenger address system resulting in loss or inaudible passenger address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pilots seat control during flight.</a:t>
                      </a:r>
                    </a:p>
                  </a:txBody>
                  <a:tcPr>
                    <a:solidFill>
                      <a:srgbClr val="BDDEFF"/>
                    </a:solidFill>
                  </a:tcPr>
                </a:tc>
              </a:tr>
              <a:tr h="2382131">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p>
                    <a:p>
                      <a:pPr>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III.AIRCRAFT MAINTENANCE AND REPAIR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Incorrect assembly of parts or components of the aircraft found during an inspection or test procedure not intended for that specific purpose.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Hot bleed air leak resulting in structural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Any damage or deterioration (i.e. fractures, cracks, corrosion, delamination,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disbonding</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etc</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from any cause (such as flutter, loss of stiffness or structural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failure) to:</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primary structure or a principal structural element (as defined in the manufacturers’ Repair Manual) where such damage or deterioration exceeds allowable limits specified in the Repair Manual and requires a repair or complete or partial replacement of the element;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secondary structure which consequently has or may have endangered the aircraft;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the engine, propeller or rotorcraft rotor system.</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77809753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219</a:t>
            </a:fld>
            <a:endParaRPr lang="en-GB" altLang="en-US"/>
          </a:p>
        </p:txBody>
      </p:sp>
      <p:graphicFrame>
        <p:nvGraphicFramePr>
          <p:cNvPr id="8" name="Table 7"/>
          <p:cNvGraphicFramePr>
            <a:graphicFrameLocks noGrp="1"/>
          </p:cNvGraphicFramePr>
          <p:nvPr>
            <p:extLst/>
          </p:nvPr>
        </p:nvGraphicFramePr>
        <p:xfrm>
          <a:off x="0" y="1052737"/>
          <a:ext cx="12192000" cy="5745480"/>
        </p:xfrm>
        <a:graphic>
          <a:graphicData uri="http://schemas.openxmlformats.org/drawingml/2006/table">
            <a:tbl>
              <a:tblPr firstRow="1" bandRow="1">
                <a:tableStyleId>{5C22544A-7EE6-4342-B048-85BDC9FD1C3A}</a:tableStyleId>
              </a:tblPr>
              <a:tblGrid>
                <a:gridCol w="1775520"/>
                <a:gridCol w="2376264"/>
                <a:gridCol w="8040216"/>
              </a:tblGrid>
              <a:tr h="29683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739667">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p>
                    <a:p>
                      <a:pPr>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III.AIRCRAFT MAINTENANCE AND REPAIR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Any failure, malfunction or defect of any system or equipment, or damage or deterioration found as a result of compliance with an Airworthiness Directive or other mandatory instruction issued by a Regulatory Authority, when: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it is detected for the first time by the reporting organisation implementing compliance;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on any subsequent compliance where it exceeds the permissible limits quoted in the instruction and/or published repair/rectification procedures are not available.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Failure of any emergency system or equipment, including all exit doors and lighting, to perform satisfactorily, including when being used for maintenance or test purposes.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Non compliance or significant errors in compliance with required maintenance procedures.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Products, parts, appliances and materials of unknown or suspect origin.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 Misleading, incorrect or insufficient maintenance data or procedures that could lead to maintenance errors.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Failure, malfunction or defect of ground equipment used for test or checking of aircraft systems and equipment when the required routine inspection and test procedures did not clearly identify the problem when this results in a hazardous situation.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r h="2580121">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indent="12700">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Air conditioning/ventilation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depressurisation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reported crew difficulty to control the aircraft linked to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functioning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any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disconnect device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mode change</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166130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22</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POA (non EU)</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Part-M (non EU)</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219474"/>
            <a:ext cx="3672408" cy="646331"/>
          </a:xfrm>
          <a:prstGeom prst="rect">
            <a:avLst/>
          </a:prstGeom>
          <a:noFill/>
        </p:spPr>
        <p:txBody>
          <a:bodyPr wrap="square" rtlCol="0">
            <a:spAutoFit/>
          </a:bodyPr>
          <a:lstStyle/>
          <a:p>
            <a:pPr>
              <a:buNone/>
            </a:pPr>
            <a:r>
              <a:rPr lang="en-GB" sz="1800" dirty="0" smtClean="0"/>
              <a:t>Non-EASA Member State based CAMO maintenance organisation</a:t>
            </a:r>
            <a:endParaRPr lang="en-GB" sz="1800" dirty="0"/>
          </a:p>
        </p:txBody>
      </p:sp>
      <p:sp>
        <p:nvSpPr>
          <p:cNvPr id="50" name="TextBox 49">
            <a:hlinkClick r:id="rId4" action="ppaction://hlinksldjump"/>
          </p:cNvPr>
          <p:cNvSpPr txBox="1"/>
          <p:nvPr/>
        </p:nvSpPr>
        <p:spPr>
          <a:xfrm>
            <a:off x="514805"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1321/2014</a:t>
            </a:r>
            <a:endParaRPr lang="en-GB" sz="1200" b="1" dirty="0">
              <a:solidFill>
                <a:schemeClr val="bg1"/>
              </a:solidFill>
            </a:endParaRPr>
          </a:p>
        </p:txBody>
      </p:sp>
      <p:sp>
        <p:nvSpPr>
          <p:cNvPr id="51" name="TextBox 50">
            <a:hlinkClick r:id="rId5"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1" name="TextBox 20"/>
          <p:cNvSpPr txBox="1"/>
          <p:nvPr/>
        </p:nvSpPr>
        <p:spPr>
          <a:xfrm>
            <a:off x="835952" y="3707690"/>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AOC/Owner</a:t>
            </a:r>
            <a:endParaRPr lang="en-GB" sz="1200" b="1" dirty="0">
              <a:solidFill>
                <a:schemeClr val="bg1"/>
              </a:solidFill>
            </a:endParaRPr>
          </a:p>
        </p:txBody>
      </p:sp>
      <p:sp>
        <p:nvSpPr>
          <p:cNvPr id="22" name="TextBox 21"/>
          <p:cNvSpPr txBox="1"/>
          <p:nvPr/>
        </p:nvSpPr>
        <p:spPr>
          <a:xfrm>
            <a:off x="8472823" y="331961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 </a:t>
            </a:r>
            <a:endParaRPr lang="en-GB" sz="1200" b="1" dirty="0">
              <a:solidFill>
                <a:schemeClr val="bg1"/>
              </a:solidFill>
            </a:endParaRPr>
          </a:p>
        </p:txBody>
      </p:sp>
      <p:sp>
        <p:nvSpPr>
          <p:cNvPr id="23" name="TextBox 22"/>
          <p:cNvSpPr txBox="1"/>
          <p:nvPr/>
        </p:nvSpPr>
        <p:spPr>
          <a:xfrm>
            <a:off x="8472823" y="366960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AOC/Owner</a:t>
            </a:r>
            <a:endParaRPr lang="en-GB" sz="1200" b="1" dirty="0">
              <a:solidFill>
                <a:schemeClr val="bg1"/>
              </a:solidFill>
            </a:endParaRPr>
          </a:p>
        </p:txBody>
      </p:sp>
      <p:pic>
        <p:nvPicPr>
          <p:cNvPr id="3" name="Picture 2"/>
          <p:cNvPicPr>
            <a:picLocks noChangeAspect="1"/>
          </p:cNvPicPr>
          <p:nvPr/>
        </p:nvPicPr>
        <p:blipFill>
          <a:blip r:embed="rId6"/>
          <a:stretch>
            <a:fillRect/>
          </a:stretch>
        </p:blipFill>
        <p:spPr>
          <a:xfrm>
            <a:off x="8904312" y="1309736"/>
            <a:ext cx="495300" cy="428625"/>
          </a:xfrm>
          <a:prstGeom prst="rect">
            <a:avLst/>
          </a:prstGeom>
        </p:spPr>
      </p:pic>
      <p:sp>
        <p:nvSpPr>
          <p:cNvPr id="24" name="TextBox 23">
            <a:hlinkClick r:id="rId7" action="ppaction://hlinksldjump"/>
          </p:cNvPr>
          <p:cNvSpPr txBox="1"/>
          <p:nvPr/>
        </p:nvSpPr>
        <p:spPr>
          <a:xfrm>
            <a:off x="2278782"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25703425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220</a:t>
            </a:fld>
            <a:endParaRPr lang="en-GB" altLang="en-US"/>
          </a:p>
        </p:txBody>
      </p:sp>
      <p:graphicFrame>
        <p:nvGraphicFramePr>
          <p:cNvPr id="8" name="Table 7"/>
          <p:cNvGraphicFramePr>
            <a:graphicFrameLocks noGrp="1"/>
          </p:cNvGraphicFramePr>
          <p:nvPr>
            <p:extLst/>
          </p:nvPr>
        </p:nvGraphicFramePr>
        <p:xfrm>
          <a:off x="0" y="1052737"/>
          <a:ext cx="12192000" cy="5864352"/>
        </p:xfrm>
        <a:graphic>
          <a:graphicData uri="http://schemas.openxmlformats.org/drawingml/2006/table">
            <a:tbl>
              <a:tblPr firstRow="1" bandRow="1">
                <a:tableStyleId>{5C22544A-7EE6-4342-B048-85BDC9FD1C3A}</a:tableStyleId>
              </a:tblPr>
              <a:tblGrid>
                <a:gridCol w="1775520"/>
                <a:gridCol w="2376264"/>
                <a:gridCol w="8040216"/>
              </a:tblGrid>
              <a:tr h="29683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580121">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indent="12700">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Communications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or defect of passenger address system resulting in loss or inaudible passenger address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of communication in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Electrical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electrical system distribution system ( AC or DC)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or loss or more than one electrical generation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the back up ( emergency ) electrical generating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Cockpit/Cabin/Cargo</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pilot seat control loss during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any emergency system or equipment, including emergency evacuation signalling system , all exit doors , emergency lighting,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etc</a:t>
                      </a: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retention capability of the cargo loading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Fire 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fire warnings, except those immediately confirmed as false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undetected failure or defect of fire/smoke detection/protection system, which could lead to loss or reduced fire detection/protection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absence of warning in case of actual fire or smoke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Flight controls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Asymmetry of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flight control surface run 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flight control surface vibration felt by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mechanical flight control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significant interference with normal control of the aircraft or degradation of flying qualities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85753698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221</a:t>
            </a:fld>
            <a:endParaRPr lang="en-GB" altLang="en-US"/>
          </a:p>
        </p:txBody>
      </p:sp>
      <p:graphicFrame>
        <p:nvGraphicFramePr>
          <p:cNvPr id="8" name="Table 7"/>
          <p:cNvGraphicFramePr>
            <a:graphicFrameLocks noGrp="1"/>
          </p:cNvGraphicFramePr>
          <p:nvPr>
            <p:extLst/>
          </p:nvPr>
        </p:nvGraphicFramePr>
        <p:xfrm>
          <a:off x="0" y="1052737"/>
          <a:ext cx="12192000" cy="5694035"/>
        </p:xfrm>
        <a:graphic>
          <a:graphicData uri="http://schemas.openxmlformats.org/drawingml/2006/table">
            <a:tbl>
              <a:tblPr firstRow="1" bandRow="1">
                <a:tableStyleId>{5C22544A-7EE6-4342-B048-85BDC9FD1C3A}</a:tableStyleId>
              </a:tblPr>
              <a:tblGrid>
                <a:gridCol w="1775520"/>
                <a:gridCol w="2376264"/>
                <a:gridCol w="8040216"/>
              </a:tblGrid>
              <a:tr h="34479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71828">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indent="12700">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Fuel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fuel quantity indicating system malfunction resulting in total loss or erroneous indicated fuel quantity on board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leakage of fuel which resulted in major loss, fire hazard , significant contamination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fuel system malfunctions or defects which had a significant effect on fuel supply and/or distribution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transfer or use total quantity of usable fuel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Hydraulics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hydraulic system ( ETOPS only)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the isolation system to operate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more than one hydraulic circuits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back up hydraulic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inadvertent Ram Air Turbine extension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Ice detection/protection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undetected loss or reduced performance of the anti-ice/de-ice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more than one of the probe heating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inability to obtain symmetrical wing de icing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abnormal ice accumulation leading to significant effects on performance or handling qualities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crew vision significantly affected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Indicating/warning/recording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 red warning function on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for glass cockpits: loss or malfunction of more than one display unit or computer involved in the display/warning function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76373270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Part-M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222</a:t>
            </a:fld>
            <a:endParaRPr lang="en-GB" altLang="en-US"/>
          </a:p>
        </p:txBody>
      </p:sp>
      <p:graphicFrame>
        <p:nvGraphicFramePr>
          <p:cNvPr id="8" name="Table 7"/>
          <p:cNvGraphicFramePr>
            <a:graphicFrameLocks noGrp="1"/>
          </p:cNvGraphicFramePr>
          <p:nvPr>
            <p:extLst/>
          </p:nvPr>
        </p:nvGraphicFramePr>
        <p:xfrm>
          <a:off x="0" y="1052737"/>
          <a:ext cx="12192000" cy="5471889"/>
        </p:xfrm>
        <a:graphic>
          <a:graphicData uri="http://schemas.openxmlformats.org/drawingml/2006/table">
            <a:tbl>
              <a:tblPr firstRow="1" bandRow="1">
                <a:tableStyleId>{5C22544A-7EE6-4342-B048-85BDC9FD1C3A}</a:tableStyleId>
              </a:tblPr>
              <a:tblGrid>
                <a:gridCol w="1775520"/>
                <a:gridCol w="2376264"/>
                <a:gridCol w="8040216"/>
              </a:tblGrid>
              <a:tr h="33591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35979">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indent="12700">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Landing gear system /brakes/tyres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brake fire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loss of braking 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unsymmetrical braking leading to significant path deviation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L/G free fall extension system ( including during scheduled tests)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unwanted gear or gear doors extension/retraction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multiple tyres burst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Navigation systems ( including precision approaches system) and air data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total loss or multiple navigation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failure or multiple air data system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significant misleading indication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Significant navigation errors attributed to incorrect data or a database coding error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Unexpected deviations in lateral or vertical path not caused by pilot input.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Oxygen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pressurised aircraft: loss of oxygen supply in the cockpit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oxygen supply to a significant number of passengers ( more than 10%), including when found during maintenance or training or test purposes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Bleed air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hot bleed air leak resulting in fire warning or structural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all bleed air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bleed air leak detection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21719192"/>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223</a:t>
            </a:fld>
            <a:endParaRPr lang="en-GB" altLang="en-US"/>
          </a:p>
        </p:txBody>
      </p:sp>
      <p:graphicFrame>
        <p:nvGraphicFramePr>
          <p:cNvPr id="8" name="Table 7"/>
          <p:cNvGraphicFramePr>
            <a:graphicFrameLocks noGrp="1"/>
          </p:cNvGraphicFramePr>
          <p:nvPr>
            <p:extLst/>
          </p:nvPr>
        </p:nvGraphicFramePr>
        <p:xfrm>
          <a:off x="0" y="1052737"/>
          <a:ext cx="12192000" cy="5471889"/>
        </p:xfrm>
        <a:graphic>
          <a:graphicData uri="http://schemas.openxmlformats.org/drawingml/2006/table">
            <a:tbl>
              <a:tblPr firstRow="1" bandRow="1">
                <a:tableStyleId>{5C22544A-7EE6-4342-B048-85BDC9FD1C3A}</a:tableStyleId>
              </a:tblPr>
              <a:tblGrid>
                <a:gridCol w="1775520"/>
                <a:gridCol w="2376264"/>
                <a:gridCol w="8040216"/>
              </a:tblGrid>
              <a:tr h="33591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35979">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1321/2014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s-ES"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145.A.60 </a:t>
                      </a:r>
                      <a:r>
                        <a:rPr lang="es-ES" sz="12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Occurrence</a:t>
                      </a:r>
                      <a:r>
                        <a:rPr lang="es-ES"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s-ES" sz="12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reporting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organisation shall report to the competent authority, the state of registry and the organisation responsible for the design of the aircraft or component any condition of the aircraft or component identified by the organisation that has resulted or may result in an unsafe condition that hazards seriously the flight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 The organisation shall establish an internal occurrence reporting system as detailed in the exposition to enable the collection and evaluation of such reports, including the assessment and extraction of those occurrences to be reported under point (a). This procedure shall identify adverse trends, corrective actions taken or to be taken by the organisation to address deficiencies and include evaluation of all known relevant information relating to such occurrences and a method to circulate the information as necessary.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 The organisation shall make such reports in a form and manner established by the Agency and ensure that they contain all pertinent information about the condition and evaluation results known to the organisation.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 Where the organisation is contracted by a commercial operator to carry out maintenance, the organisation shall also report to the operator any such condition affecting the operator's aircraft or component.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 The organisation shall produce and submit such reports as soon as practicable but in any case within 72 hours of the organisation identifying the condition to which the report relates.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30881572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224</a:t>
            </a:fld>
            <a:endParaRPr lang="en-GB" altLang="en-US"/>
          </a:p>
        </p:txBody>
      </p:sp>
      <p:graphicFrame>
        <p:nvGraphicFramePr>
          <p:cNvPr id="8" name="Table 7"/>
          <p:cNvGraphicFramePr>
            <a:graphicFrameLocks noGrp="1"/>
          </p:cNvGraphicFramePr>
          <p:nvPr>
            <p:extLst/>
          </p:nvPr>
        </p:nvGraphicFramePr>
        <p:xfrm>
          <a:off x="0" y="1052736"/>
          <a:ext cx="12192000" cy="5471889"/>
        </p:xfrm>
        <a:graphic>
          <a:graphicData uri="http://schemas.openxmlformats.org/drawingml/2006/table">
            <a:tbl>
              <a:tblPr firstRow="1" bandRow="1">
                <a:tableStyleId>{5C22544A-7EE6-4342-B048-85BDC9FD1C3A}</a:tableStyleId>
              </a:tblPr>
              <a:tblGrid>
                <a:gridCol w="1775520"/>
                <a:gridCol w="2376264"/>
                <a:gridCol w="8040216"/>
              </a:tblGrid>
              <a:tr h="356612">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412604">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Operations and Maintenance. The list of examples of reportable occurrences offered below under g. is established from the perspective of primary sources of occurrence information in the operational area (operators and maintenance organisations) to provide guidance for those persons developing criteria for individual organisations on what they need to report to the Agency and/or national authority. The list is neither definitive nor exhaustive and judgement by the reporter of the degree of hazard or potential hazard involved is essential.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3702673">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 Structural</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(2) Defect or damage exceeding admissible damages to a Principal Structural Element that has been qualified as damage tolerant.</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(4) Damage to or defect of a structural element, which could result in the liberation of items of mass that may injure occupants of the aircraft.</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(5) Damage to or defect of a structural element, which could jeopardise proper operation of systems. See paragraph II.B. below.</a:t>
                      </a:r>
                    </a:p>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(6) Loss of any part of the aircraft structure in flight.</a:t>
                      </a:r>
                    </a:p>
                    <a:p>
                      <a:pPr algn="just">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46549327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225</a:t>
            </a:fld>
            <a:endParaRPr lang="en-GB" altLang="en-US"/>
          </a:p>
        </p:txBody>
      </p:sp>
      <p:graphicFrame>
        <p:nvGraphicFramePr>
          <p:cNvPr id="8" name="Table 7"/>
          <p:cNvGraphicFramePr>
            <a:graphicFrameLocks noGrp="1"/>
          </p:cNvGraphicFramePr>
          <p:nvPr>
            <p:extLst/>
          </p:nvPr>
        </p:nvGraphicFramePr>
        <p:xfrm>
          <a:off x="0" y="1052737"/>
          <a:ext cx="12192000" cy="5664955"/>
        </p:xfrm>
        <a:graphic>
          <a:graphicData uri="http://schemas.openxmlformats.org/drawingml/2006/table">
            <a:tbl>
              <a:tblPr firstRow="1" bandRow="1">
                <a:tableStyleId>{5C22544A-7EE6-4342-B048-85BDC9FD1C3A}</a:tableStyleId>
              </a:tblPr>
              <a:tblGrid>
                <a:gridCol w="1775520"/>
                <a:gridCol w="2376264"/>
                <a:gridCol w="8040216"/>
              </a:tblGrid>
              <a:tr h="3157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91252">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runaway;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For aircraft types with multiple independent main systems, subsystems or sets of equipment: The loss, significant malfunction or defect of more than one main system, subsystem or set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Malfunction or defect of any indication system when this results in the possibility of misleading indications to the crew.</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Any failure, malfunction or defect if it occurs at a critical phase of flight and relevant to the operation of that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23932676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226</a:t>
            </a:fld>
            <a:endParaRPr lang="en-GB" altLang="en-US"/>
          </a:p>
        </p:txBody>
      </p:sp>
      <p:graphicFrame>
        <p:nvGraphicFramePr>
          <p:cNvPr id="8" name="Table 7"/>
          <p:cNvGraphicFramePr>
            <a:graphicFrameLocks noGrp="1"/>
          </p:cNvGraphicFramePr>
          <p:nvPr>
            <p:extLst/>
          </p:nvPr>
        </p:nvGraphicFramePr>
        <p:xfrm>
          <a:off x="0" y="1052737"/>
          <a:ext cx="12192000" cy="5506967"/>
        </p:xfrm>
        <a:graphic>
          <a:graphicData uri="http://schemas.openxmlformats.org/drawingml/2006/table">
            <a:tbl>
              <a:tblPr firstRow="1" bandRow="1">
                <a:tableStyleId>{5C22544A-7EE6-4342-B048-85BDC9FD1C3A}</a:tableStyleId>
              </a:tblPr>
              <a:tblGrid>
                <a:gridCol w="1775520"/>
                <a:gridCol w="2376264"/>
                <a:gridCol w="8040216"/>
              </a:tblGrid>
              <a:tr h="3157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91252">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this AMC gives a list of examples of reportable occurrences resulting from the application of these generic criteria to specific systems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any part of an engine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partial or complete loss of a major part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(j) inability to restart a serviceable engine.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938492261"/>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227</a:t>
            </a:fld>
            <a:endParaRPr lang="en-GB" altLang="en-US"/>
          </a:p>
        </p:txBody>
      </p:sp>
      <p:graphicFrame>
        <p:nvGraphicFramePr>
          <p:cNvPr id="8" name="Table 7"/>
          <p:cNvGraphicFramePr>
            <a:graphicFrameLocks noGrp="1"/>
          </p:cNvGraphicFramePr>
          <p:nvPr>
            <p:extLst/>
          </p:nvPr>
        </p:nvGraphicFramePr>
        <p:xfrm>
          <a:off x="0" y="1052737"/>
          <a:ext cx="12192000" cy="5654040"/>
        </p:xfrm>
        <a:graphic>
          <a:graphicData uri="http://schemas.openxmlformats.org/drawingml/2006/table">
            <a:tbl>
              <a:tblPr firstRow="1" bandRow="1">
                <a:tableStyleId>{5C22544A-7EE6-4342-B048-85BDC9FD1C3A}</a:tableStyleId>
              </a:tblPr>
              <a:tblGrid>
                <a:gridCol w="1775520"/>
                <a:gridCol w="2376264"/>
                <a:gridCol w="8040216"/>
              </a:tblGrid>
              <a:tr h="28941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32720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for a single engine aircraft;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exceedance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engine parameters.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FOD resulting in damage.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Propellers and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Failure or malfunction of any part of a propeller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resulting in any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one or more of the following: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an inability to feather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 an inability to command a change in propeller pitch;</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99768641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228</a:t>
            </a:fld>
            <a:endParaRPr lang="en-GB" altLang="en-US"/>
          </a:p>
        </p:txBody>
      </p:sp>
      <p:graphicFrame>
        <p:nvGraphicFramePr>
          <p:cNvPr id="8" name="Table 7"/>
          <p:cNvGraphicFramePr>
            <a:graphicFrameLocks noGrp="1"/>
          </p:cNvGraphicFramePr>
          <p:nvPr>
            <p:extLst/>
          </p:nvPr>
        </p:nvGraphicFramePr>
        <p:xfrm>
          <a:off x="0" y="1052737"/>
          <a:ext cx="12192000" cy="5864352"/>
        </p:xfrm>
        <a:graphic>
          <a:graphicData uri="http://schemas.openxmlformats.org/drawingml/2006/table">
            <a:tbl>
              <a:tblPr firstRow="1" bandRow="1">
                <a:tableStyleId>{5C22544A-7EE6-4342-B048-85BDC9FD1C3A}</a:tableStyleId>
              </a:tblPr>
              <a:tblGrid>
                <a:gridCol w="1775520"/>
                <a:gridCol w="2376264"/>
                <a:gridCol w="8040216"/>
              </a:tblGrid>
              <a:tr h="28941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32720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change in pitch;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(k) The release of low energy parts.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Rotors and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Damage to tail rotor, transmission and equivalent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APUs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Inability to shut down the APU.</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(16) Inability to start the APU when needed for operational reasons.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Human Factors</a:t>
                      </a:r>
                    </a:p>
                    <a:p>
                      <a:pPr marL="228600" indent="-228600" algn="just">
                        <a:lnSpc>
                          <a:spcPct val="115000"/>
                        </a:lnSpc>
                        <a:spcAft>
                          <a:spcPts val="0"/>
                        </a:spcAft>
                        <a:buAutoNum type="arabicParenBoth"/>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Any incident where any feature or inadequacy of the aircraft design could have led to an error of use that could contribute to a hazardous or catastrophic effect.</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Other Occurrences</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incident where any feature or inadequacy of the aircraft design could have led to an error of use that could contribute to a hazardous or catastrophic effect.</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An occurrence not normally considered as reportable (for example, furnishing and cabin equipment, water systems), where the circumstances resulted in endangering of the aircraft or its occupants.</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 fire, explosion, smoke or toxic or noxious fumes.</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Any other event which could hazard the aircraft, or affect the safety of the occupants of the aircraft, or people or property in the vicinity of the aircraft or on the ground.</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defect of passenger address system resulting in loss or inaudible passenger address system.</a:t>
                      </a:r>
                    </a:p>
                    <a:p>
                      <a:pPr marL="0" indent="0" algn="just">
                        <a:lnSpc>
                          <a:spcPct val="115000"/>
                        </a:lnSpc>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pilots seat control during flight.</a:t>
                      </a:r>
                    </a:p>
                    <a:p>
                      <a:pPr marL="0" indent="0" algn="just">
                        <a:lnSpc>
                          <a:spcPct val="115000"/>
                        </a:lnSpc>
                        <a:spcAft>
                          <a:spcPts val="0"/>
                        </a:spcAft>
                        <a:buNone/>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15410896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229</a:t>
            </a:fld>
            <a:endParaRPr lang="en-GB" altLang="en-US"/>
          </a:p>
        </p:txBody>
      </p:sp>
      <p:graphicFrame>
        <p:nvGraphicFramePr>
          <p:cNvPr id="8" name="Table 7"/>
          <p:cNvGraphicFramePr>
            <a:graphicFrameLocks noGrp="1"/>
          </p:cNvGraphicFramePr>
          <p:nvPr>
            <p:extLst/>
          </p:nvPr>
        </p:nvGraphicFramePr>
        <p:xfrm>
          <a:off x="0" y="1052737"/>
          <a:ext cx="12192000" cy="5632005"/>
        </p:xfrm>
        <a:graphic>
          <a:graphicData uri="http://schemas.openxmlformats.org/drawingml/2006/table">
            <a:tbl>
              <a:tblPr firstRow="1" bandRow="1">
                <a:tableStyleId>{5C22544A-7EE6-4342-B048-85BDC9FD1C3A}</a:tableStyleId>
              </a:tblPr>
              <a:tblGrid>
                <a:gridCol w="1775520"/>
                <a:gridCol w="2376264"/>
                <a:gridCol w="8040216"/>
              </a:tblGrid>
              <a:tr h="28941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327205">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III.AIRCRAFT MAINTENANCE AND REPAIR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Incorrect assembly of parts or components of the aircraft found during an inspection or test procedure not intended for that specific purpose.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Hot bleed air leak resulting in structural damage.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Any defect in a life controlled part causing retirement before completion of its full life.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Any damage or deterioration (i.e. fractures, cracks, corrosion, delamination, </a:t>
                      </a:r>
                      <a:r>
                        <a:rPr lang="en-GB"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disbonding</a:t>
                      </a: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etc</a:t>
                      </a: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resulting from any cause (such as flutter, loss of stiffness or structural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failure) to: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primary structure or a principal structural element (as defined in the manufacturers’ Repair Manual) where such damage or deterioration exceeds allowable limits specified in the Repair Manual and requires a repair or complete or partial replacement of the element;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secondary structure which consequently has or may have endangered the aircraft;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the engine, propeller or rotorcraft rotor system.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Any failure, malfunction or defect of any system or equipment, or damage or deterioration found as a result of compliance with an Airworthiness Directive or other mandatory instruction issued by a Regulatory Authority, when: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it is detected for the first time by the reporting organisation implementing compliance;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on any subsequent compliance where it exceeds the permissible limits quoted in the instruction and/or published repair/rectification procedures are not available.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Failure of any emergency system or equipment, including all exit doors and lighting, to perform satisfactorily, including when being used for maintenance or test purposes.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 Non compliance or significant errors in compliance with required maintenance procedures.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 Products, parts, appliances and materials of unknown or suspect origin.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Misleading, incorrect or insufficient maintenance data or procedures that could lead to maintenance errors.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 Failure, malfunction or defect of ground equipment used for test or checking of aircraft systems and equipment when the required routine inspection and test procedures did not clearly identify the problem when this results in a hazardous situation.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218442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23</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Part-145 (non EU)</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Part-145 (non EU)</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219474"/>
            <a:ext cx="3672408" cy="646331"/>
          </a:xfrm>
          <a:prstGeom prst="rect">
            <a:avLst/>
          </a:prstGeom>
          <a:noFill/>
        </p:spPr>
        <p:txBody>
          <a:bodyPr wrap="square" rtlCol="0">
            <a:spAutoFit/>
          </a:bodyPr>
          <a:lstStyle/>
          <a:p>
            <a:pPr>
              <a:buNone/>
            </a:pPr>
            <a:r>
              <a:rPr lang="en-GB" sz="1800" dirty="0" smtClean="0"/>
              <a:t>Non-EASA Part-145 maintenance organisation</a:t>
            </a:r>
            <a:endParaRPr lang="en-GB" sz="1800" dirty="0"/>
          </a:p>
        </p:txBody>
      </p:sp>
      <p:sp>
        <p:nvSpPr>
          <p:cNvPr id="50" name="TextBox 49">
            <a:hlinkClick r:id="rId4" action="ppaction://hlinksldjump"/>
          </p:cNvPr>
          <p:cNvSpPr txBox="1"/>
          <p:nvPr/>
        </p:nvSpPr>
        <p:spPr>
          <a:xfrm>
            <a:off x="514805"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1321/2014</a:t>
            </a:r>
            <a:endParaRPr lang="en-GB" sz="1200" b="1" dirty="0">
              <a:solidFill>
                <a:schemeClr val="bg1"/>
              </a:solidFill>
            </a:endParaRPr>
          </a:p>
        </p:txBody>
      </p:sp>
      <p:sp>
        <p:nvSpPr>
          <p:cNvPr id="51" name="TextBox 50">
            <a:hlinkClick r:id="rId5"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1" name="TextBox 20"/>
          <p:cNvSpPr txBox="1"/>
          <p:nvPr/>
        </p:nvSpPr>
        <p:spPr>
          <a:xfrm>
            <a:off x="835952" y="3707690"/>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AOC</a:t>
            </a:r>
            <a:endParaRPr lang="en-GB" sz="1200" b="1" dirty="0">
              <a:solidFill>
                <a:schemeClr val="bg1"/>
              </a:solidFill>
            </a:endParaRPr>
          </a:p>
        </p:txBody>
      </p:sp>
      <p:sp>
        <p:nvSpPr>
          <p:cNvPr id="22" name="TextBox 21"/>
          <p:cNvSpPr txBox="1"/>
          <p:nvPr/>
        </p:nvSpPr>
        <p:spPr>
          <a:xfrm>
            <a:off x="8472823" y="331961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 </a:t>
            </a:r>
            <a:endParaRPr lang="en-GB" sz="1200" b="1" dirty="0">
              <a:solidFill>
                <a:schemeClr val="bg1"/>
              </a:solidFill>
            </a:endParaRPr>
          </a:p>
        </p:txBody>
      </p:sp>
      <p:sp>
        <p:nvSpPr>
          <p:cNvPr id="23" name="TextBox 22"/>
          <p:cNvSpPr txBox="1"/>
          <p:nvPr/>
        </p:nvSpPr>
        <p:spPr>
          <a:xfrm>
            <a:off x="8472823" y="366960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smtClean="0">
                <a:solidFill>
                  <a:schemeClr val="bg1"/>
                </a:solidFill>
              </a:rPr>
              <a:t>AOC</a:t>
            </a:r>
            <a:endParaRPr lang="en-GB" sz="1200" b="1" dirty="0">
              <a:solidFill>
                <a:schemeClr val="bg1"/>
              </a:solidFill>
            </a:endParaRPr>
          </a:p>
        </p:txBody>
      </p:sp>
      <p:pic>
        <p:nvPicPr>
          <p:cNvPr id="3" name="Picture 2"/>
          <p:cNvPicPr>
            <a:picLocks noChangeAspect="1"/>
          </p:cNvPicPr>
          <p:nvPr/>
        </p:nvPicPr>
        <p:blipFill>
          <a:blip r:embed="rId6"/>
          <a:stretch>
            <a:fillRect/>
          </a:stretch>
        </p:blipFill>
        <p:spPr>
          <a:xfrm>
            <a:off x="8904312" y="1309736"/>
            <a:ext cx="495300" cy="428625"/>
          </a:xfrm>
          <a:prstGeom prst="rect">
            <a:avLst/>
          </a:prstGeom>
        </p:spPr>
      </p:pic>
      <p:sp>
        <p:nvSpPr>
          <p:cNvPr id="24" name="TextBox 23">
            <a:hlinkClick r:id="rId7" action="ppaction://hlinksldjump"/>
          </p:cNvPr>
          <p:cNvSpPr txBox="1"/>
          <p:nvPr/>
        </p:nvSpPr>
        <p:spPr>
          <a:xfrm>
            <a:off x="2278782"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41044704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230</a:t>
            </a:fld>
            <a:endParaRPr lang="en-GB" altLang="en-US"/>
          </a:p>
        </p:txBody>
      </p:sp>
      <p:graphicFrame>
        <p:nvGraphicFramePr>
          <p:cNvPr id="8" name="Table 7"/>
          <p:cNvGraphicFramePr>
            <a:graphicFrameLocks noGrp="1"/>
          </p:cNvGraphicFramePr>
          <p:nvPr>
            <p:extLst/>
          </p:nvPr>
        </p:nvGraphicFramePr>
        <p:xfrm>
          <a:off x="0" y="1052737"/>
          <a:ext cx="12192000" cy="5513734"/>
        </p:xfrm>
        <a:graphic>
          <a:graphicData uri="http://schemas.openxmlformats.org/drawingml/2006/table">
            <a:tbl>
              <a:tblPr firstRow="1" bandRow="1">
                <a:tableStyleId>{5C22544A-7EE6-4342-B048-85BDC9FD1C3A}</a:tableStyleId>
              </a:tblPr>
              <a:tblGrid>
                <a:gridCol w="1775520"/>
                <a:gridCol w="2376264"/>
                <a:gridCol w="8040216"/>
              </a:tblGrid>
              <a:tr h="29803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8934">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Reportable occurrences to specific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Air conditioning/ventilation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complete loss of avionics cooling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depressurisation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failure of the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 to achieve the intended operation while engaged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significant reported crew difficulty to control the aircraft linked to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 functioning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failure of any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 disconnect device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Uncommanded</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mode change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Communications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failure or defect of passenger address system resulting in loss or inaudible passenger address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total loss of communication in flight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Electrical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loss of one electrical system distribution system ( AC or DC)</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total loss or loss or more than one electrical generation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failure of the back up ( emergency ) electrical generating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Cockpit/Cabin/Cargo</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pilot seat control loss during flight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failure of any emergency system or equipment, including emergency evacuation signalling system , all exit doors , emergency lighting,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etc</a:t>
                      </a: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loss of retention capability of the cargo loading system</a:t>
                      </a:r>
                      <a:endPar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00810089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231</a:t>
            </a:fld>
            <a:endParaRPr lang="en-GB" altLang="en-US"/>
          </a:p>
        </p:txBody>
      </p:sp>
      <p:graphicFrame>
        <p:nvGraphicFramePr>
          <p:cNvPr id="8" name="Table 7"/>
          <p:cNvGraphicFramePr>
            <a:graphicFrameLocks noGrp="1"/>
          </p:cNvGraphicFramePr>
          <p:nvPr>
            <p:extLst/>
          </p:nvPr>
        </p:nvGraphicFramePr>
        <p:xfrm>
          <a:off x="0" y="1052737"/>
          <a:ext cx="12192000" cy="5513734"/>
        </p:xfrm>
        <a:graphic>
          <a:graphicData uri="http://schemas.openxmlformats.org/drawingml/2006/table">
            <a:tbl>
              <a:tblPr firstRow="1" bandRow="1">
                <a:tableStyleId>{5C22544A-7EE6-4342-B048-85BDC9FD1C3A}</a:tableStyleId>
              </a:tblPr>
              <a:tblGrid>
                <a:gridCol w="1775520"/>
                <a:gridCol w="2376264"/>
                <a:gridCol w="8040216"/>
              </a:tblGrid>
              <a:tr h="29803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8934">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Fire protection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fire warnings, except those immediately confirmed as false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undetected failure or defect of fire/smoke detection/protection system, which could lead to loss or reduced fire detection/protection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absence of warning in case of actual fire or smoke</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Flight controls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Asymmetry of flaps, slats, spoilers etc.</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flight control surface run away</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flight control surface vibration felt by the crew</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mechanical flight control disconnection or failure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significant interference with normal control of the aircraft or degradation of flying qualities</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Fuel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fuel quantity indicating system malfunction resulting in total loss or erroneous indicated fuel quantity on board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leakage of fuel which resulted in major loss, fire hazard , significant contamination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fuel system malfunctions or defects which had a significant effect on fuel supply and/or distribution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inability to transfer or use total quantity of usable fuel</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280597474"/>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232</a:t>
            </a:fld>
            <a:endParaRPr lang="en-GB" altLang="en-US"/>
          </a:p>
        </p:txBody>
      </p:sp>
      <p:graphicFrame>
        <p:nvGraphicFramePr>
          <p:cNvPr id="8" name="Table 7"/>
          <p:cNvGraphicFramePr>
            <a:graphicFrameLocks noGrp="1"/>
          </p:cNvGraphicFramePr>
          <p:nvPr>
            <p:extLst/>
          </p:nvPr>
        </p:nvGraphicFramePr>
        <p:xfrm>
          <a:off x="0" y="1052737"/>
          <a:ext cx="12192000" cy="5513734"/>
        </p:xfrm>
        <a:graphic>
          <a:graphicData uri="http://schemas.openxmlformats.org/drawingml/2006/table">
            <a:tbl>
              <a:tblPr firstRow="1" bandRow="1">
                <a:tableStyleId>{5C22544A-7EE6-4342-B048-85BDC9FD1C3A}</a:tableStyleId>
              </a:tblPr>
              <a:tblGrid>
                <a:gridCol w="1775520"/>
                <a:gridCol w="2376264"/>
                <a:gridCol w="8040216"/>
              </a:tblGrid>
              <a:tr h="29803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8934">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 Hydraulics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loss of one hydraulic system ( ETOPS only)</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failure of the isolation system to operate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loss of more than one hydraulic circuits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failure of the back up hydraulic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inadvertent Ram Air Turbine extension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Ice detection/protection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undetected loss or reduced performance of the anti-ice/de-ice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more than one of the probe heating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inability to obtain symmetrical wing de icing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abnormal ice accumulation leading to significant effects on performance or handling qualities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crew vision significantly affected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 Indicating/warning/recording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a red warning function on a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for glass cockpits: loss or malfunction of more than one display unit or computer involved in the display/warning function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Landing gear system /brakes/tyres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brake fire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significant loss of braking action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unsymmetrical braking leading to significant path deviation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failure of the L/G free fall extension system ( including during scheduled tests)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unwanted gear or gear doors extension/retraction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multiple tyres burst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52996934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Part-145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233</a:t>
            </a:fld>
            <a:endParaRPr lang="en-GB" altLang="en-US"/>
          </a:p>
        </p:txBody>
      </p:sp>
      <p:graphicFrame>
        <p:nvGraphicFramePr>
          <p:cNvPr id="8" name="Table 7"/>
          <p:cNvGraphicFramePr>
            <a:graphicFrameLocks noGrp="1"/>
          </p:cNvGraphicFramePr>
          <p:nvPr>
            <p:extLst/>
          </p:nvPr>
        </p:nvGraphicFramePr>
        <p:xfrm>
          <a:off x="0" y="1052737"/>
          <a:ext cx="12192000" cy="5513734"/>
        </p:xfrm>
        <a:graphic>
          <a:graphicData uri="http://schemas.openxmlformats.org/drawingml/2006/table">
            <a:tbl>
              <a:tblPr firstRow="1" bandRow="1">
                <a:tableStyleId>{5C22544A-7EE6-4342-B048-85BDC9FD1C3A}</a:tableStyleId>
              </a:tblPr>
              <a:tblGrid>
                <a:gridCol w="1775520"/>
                <a:gridCol w="2376264"/>
                <a:gridCol w="8040216"/>
              </a:tblGrid>
              <a:tr h="29803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8934">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 Navigation systems ( including precision approaches system) and air data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total loss or multiple navigation equipment failures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total failure or multiple air data system equipment failures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significant misleading indication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Significant navigation errors attributed to incorrect data or a database coding error</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Unexpected deviations in lateral or vertical path not caused by pilot input.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 Oxygen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for pressurised aircraft: loss of oxygen supply in the cockpit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oxygen supply to a significant number of passengers ( more than 10%), including when found during maintenance or training or test purposes</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Bleed air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hot bleed air leak resulting in fire warning or structural damage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all bleed air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failure of bleed air leak detection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46609903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a:t>
            </a:r>
            <a:r>
              <a:rPr lang="en-GB" sz="3200" b="1" dirty="0" smtClean="0"/>
              <a:t>non-EU, without bilateral)</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234</a:t>
            </a:fld>
            <a:endParaRPr lang="en-GB" altLang="en-US"/>
          </a:p>
        </p:txBody>
      </p:sp>
      <p:graphicFrame>
        <p:nvGraphicFramePr>
          <p:cNvPr id="8" name="Table 7"/>
          <p:cNvGraphicFramePr>
            <a:graphicFrameLocks noGrp="1"/>
          </p:cNvGraphicFramePr>
          <p:nvPr>
            <p:extLst/>
          </p:nvPr>
        </p:nvGraphicFramePr>
        <p:xfrm>
          <a:off x="0" y="1052737"/>
          <a:ext cx="12192000" cy="5404137"/>
        </p:xfrm>
        <a:graphic>
          <a:graphicData uri="http://schemas.openxmlformats.org/drawingml/2006/table">
            <a:tbl>
              <a:tblPr firstRow="1" bandRow="1">
                <a:tableStyleId>{5C22544A-7EE6-4342-B048-85BDC9FD1C3A}</a:tableStyleId>
              </a:tblPr>
              <a:tblGrid>
                <a:gridCol w="1775520"/>
                <a:gridCol w="2376264"/>
                <a:gridCol w="8040216"/>
              </a:tblGrid>
              <a:tr h="301262">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74380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748/2012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(Part 21)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21A.3A (b)</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The holder of a type-certificate, restricted type-certificate, supplemental type-certificate, ETSO authorisation, major repair design approval or any other relevant approval deemed to have been issued under this Regulation shall report to the Agency any failure, malfunction, defect or other occurrence of which it is aware related to a product, part, or appliance covered by the type-certificate, restricted type-certificate, supplemental type-certificate, ETSO authorisation, major repair design approval or any other relevant approval deemed to have been issued under this Regulation, and which has resulted in or may result in an unsafe condition.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These reports shall be made in a form and manner established by the Agency, as soon as practicable and in any case dispatched not later than 72 hours after the identification of the possible unsafe condition, unless exceptional circumstances prevent this.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355530">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748/2012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(Part 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21A.265 (e)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The holder of a design organisation approval shall provide to the Agency information or instructions related to required actions under point 21.A.3B.</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441045390"/>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235</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(c) Design. The list of examples will not be used by design organisations directly for the purpose of determining when a report has to be made to the authority, but it can serve as guidance for the establishment of the system for collecting data. After receipt of reports from the primary sources of information, designers will normally perform some kind of analysis to determine whether an occurrence has resulted or may result in an unsafe condition and a report to the authority should be made. An analysis method for determining when an unsafe condition exists in relation to continuing airworthiness is detailed in the AMC’s regarding the issuance of Airworthiness Directives.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72792586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236</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Structural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Defect or damage exceeding admissible damages to a Principal Structural Element that has been qualified as damage tolerant.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Damage to or defect of a structural element, which could result in the liberation of items of mass that may injure occupants of the aircraft.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Damage to or defect of a structural element, which could jeopardise proper operation of systems. See paragraph II.B. below.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any part of the aircraft structure in flight.</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73988115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237</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runaway;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For aircraft types with multiple independent main systems, subsystems or sets of equipment: The loss, significant malfunction or defect of more than one main system, subsystem or set of equipment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83967984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238</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Malfunction or defect of any indication system when this results in the possibility of misleading indications to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Any failure, malfunction or defect if it occurs at a critical phase of flight and relevant to the operation of that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1 to this AMC gives a list of examples of reportable occurrences resulting from the application of these generic criteria to specific systems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44534694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239</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any part of an engine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partial or complete loss of a major part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i</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inability to restart a serviceable engine.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117613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24</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DAH (non EU) without Bilateral</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2" y="1262439"/>
            <a:ext cx="4001041" cy="52322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DAH (non EU) No Bilateral</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635132" y="1249531"/>
            <a:ext cx="3909139" cy="646331"/>
          </a:xfrm>
          <a:prstGeom prst="rect">
            <a:avLst/>
          </a:prstGeom>
          <a:noFill/>
        </p:spPr>
        <p:txBody>
          <a:bodyPr wrap="square" rtlCol="0">
            <a:spAutoFit/>
          </a:bodyPr>
          <a:lstStyle/>
          <a:p>
            <a:pPr>
              <a:buNone/>
            </a:pPr>
            <a:r>
              <a:rPr lang="en-GB" sz="1800" dirty="0" smtClean="0"/>
              <a:t>Design Approval Holder from non-EASA country without Bilateral Agreement</a:t>
            </a:r>
            <a:endParaRPr lang="en-GB" sz="1800" dirty="0"/>
          </a:p>
        </p:txBody>
      </p:sp>
      <p:sp>
        <p:nvSpPr>
          <p:cNvPr id="50" name="TextBox 49">
            <a:hlinkClick r:id="rId4" action="ppaction://hlinksldjump"/>
          </p:cNvPr>
          <p:cNvSpPr txBox="1"/>
          <p:nvPr/>
        </p:nvSpPr>
        <p:spPr>
          <a:xfrm>
            <a:off x="514805"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748/2012</a:t>
            </a:r>
            <a:endParaRPr lang="en-GB" sz="1200" b="1" dirty="0">
              <a:solidFill>
                <a:schemeClr val="bg1"/>
              </a:solidFill>
            </a:endParaRPr>
          </a:p>
        </p:txBody>
      </p:sp>
      <p:sp>
        <p:nvSpPr>
          <p:cNvPr id="51" name="TextBox 50">
            <a:hlinkClick r:id="rId5"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pic>
        <p:nvPicPr>
          <p:cNvPr id="3" name="Picture 2"/>
          <p:cNvPicPr>
            <a:picLocks noChangeAspect="1"/>
          </p:cNvPicPr>
          <p:nvPr/>
        </p:nvPicPr>
        <p:blipFill>
          <a:blip r:embed="rId6"/>
          <a:stretch>
            <a:fillRect/>
          </a:stretch>
        </p:blipFill>
        <p:spPr>
          <a:xfrm>
            <a:off x="8904312" y="1309736"/>
            <a:ext cx="495300" cy="428625"/>
          </a:xfrm>
          <a:prstGeom prst="rect">
            <a:avLst/>
          </a:prstGeom>
        </p:spPr>
      </p:pic>
      <p:sp>
        <p:nvSpPr>
          <p:cNvPr id="18" name="TextBox 17">
            <a:hlinkClick r:id="rId7" action="ppaction://hlinksldjump"/>
          </p:cNvPr>
          <p:cNvSpPr txBox="1"/>
          <p:nvPr/>
        </p:nvSpPr>
        <p:spPr>
          <a:xfrm>
            <a:off x="2278782"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17953463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240</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a single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exceedance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engine parameters.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FOD resulting in damage.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2163489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241</a:t>
            </a:fld>
            <a:endParaRPr lang="en-GB" altLang="en-US"/>
          </a:p>
        </p:txBody>
      </p:sp>
      <p:graphicFrame>
        <p:nvGraphicFramePr>
          <p:cNvPr id="8" name="Table 7"/>
          <p:cNvGraphicFramePr>
            <a:graphicFrameLocks noGrp="1"/>
          </p:cNvGraphicFramePr>
          <p:nvPr>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Propellers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Failure or malfunction of any part of a propeller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an inability to feather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an inability to command a change in propeller pitch;</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i</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change in pitch;</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(k) The release of low energy parts.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Rotors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Damage to tail rotor, transmission and equivalent systems.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9899717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242</a:t>
            </a:fld>
            <a:endParaRPr lang="en-GB" altLang="en-US"/>
          </a:p>
        </p:txBody>
      </p:sp>
      <p:graphicFrame>
        <p:nvGraphicFramePr>
          <p:cNvPr id="8" name="Table 7"/>
          <p:cNvGraphicFramePr>
            <a:graphicFrameLocks noGrp="1"/>
          </p:cNvGraphicFramePr>
          <p:nvPr>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Inability to shut down the APU.</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(16) Inability to start the APU when needed for operational reasons.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Human Factors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Other Occurrences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 occurrence not normally considered as reportable (for example, furnishing and cabin equipment, water systems), where the circumstances resulted in endangering of the aircraft or its occupants.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 fire, explosion, smoke or toxic or noxious fumes.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Any other event which could hazard the aircraft, or affect the safety of the occupants of the aircraft, or people or property in the vicinity of the aircraft or on the ground.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defect of passenger address system resulting in loss or inaudible passenger address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pilots seat control during flight.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063506220"/>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243</a:t>
            </a:fld>
            <a:endParaRPr lang="en-GB" altLang="en-US"/>
          </a:p>
        </p:txBody>
      </p:sp>
      <p:graphicFrame>
        <p:nvGraphicFramePr>
          <p:cNvPr id="8" name="Table 7"/>
          <p:cNvGraphicFramePr>
            <a:graphicFrameLocks noGrp="1"/>
          </p:cNvGraphicFramePr>
          <p:nvPr>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Air conditioning/ventilation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depressurisation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reported crew difficulty to control the aircraft linked to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functioning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any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disconnect device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mode change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Communications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or defect of passenger address system resulting in loss or inaudible passenger address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of communication in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Electrical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electrical system distribution system ( AC or DC)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or loss or more than one electrical generation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the back up ( emergency ) electrical generating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78872221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244</a:t>
            </a:fld>
            <a:endParaRPr lang="en-GB" altLang="en-US"/>
          </a:p>
        </p:txBody>
      </p:sp>
      <p:graphicFrame>
        <p:nvGraphicFramePr>
          <p:cNvPr id="8" name="Table 7"/>
          <p:cNvGraphicFramePr>
            <a:graphicFrameLocks noGrp="1"/>
          </p:cNvGraphicFramePr>
          <p:nvPr>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Cockpit/Cabin/Cargo</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pilot seat control loss during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any emergency system or equipment, including emergency evacuation signalling system , all exit doors , emergency lighting,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etc</a:t>
                      </a: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retention capability of the cargo loading system</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Fire 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fire warnings, except those immediately confirmed as false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undetected failure or defect of fire/smoke detection/protection system, which could lead to loss or reduced fire detection/protection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absence of warning in case of actual fire or smoke</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Flight controls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Asymmetry of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flight control surface run 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flight control surface vibration felt by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mechanical flight control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significant interference with normal control of the aircraft or degradation of flying qualities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27833129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245</a:t>
            </a:fld>
            <a:endParaRPr lang="en-GB" altLang="en-US"/>
          </a:p>
        </p:txBody>
      </p:sp>
      <p:graphicFrame>
        <p:nvGraphicFramePr>
          <p:cNvPr id="8" name="Table 7"/>
          <p:cNvGraphicFramePr>
            <a:graphicFrameLocks noGrp="1"/>
          </p:cNvGraphicFramePr>
          <p:nvPr>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Fuel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fuel quantity indicating system malfunction resulting in total loss or erroneous indicated fuel quantity on board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leakage of fuel which resulted in major loss, fire hazard , significant contamination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fuel system malfunctions or defects which had a significant effect on fuel supply and/or distribution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transfer or use total quantity of usable fuel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Hydraulics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hydraulic system ( ETOPS only)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the isolation system to operate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more than one hydraulic circuits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back up hydraulic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inadvertent Ram Air Turbine extension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Ice detection/protection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undetected loss or reduced performance of the anti-ice/de-ice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more than one of the probe heating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inability to obtain symmetrical wing de icing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abnormal ice accumulation leading to significant effects on performance or handling qualities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crew vision significantly affected</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11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52988355"/>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246</a:t>
            </a:fld>
            <a:endParaRPr lang="en-GB" altLang="en-US"/>
          </a:p>
        </p:txBody>
      </p:sp>
      <p:graphicFrame>
        <p:nvGraphicFramePr>
          <p:cNvPr id="8" name="Table 7"/>
          <p:cNvGraphicFramePr>
            <a:graphicFrameLocks noGrp="1"/>
          </p:cNvGraphicFramePr>
          <p:nvPr>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Indicating/warning/recording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 red warning function on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for glass cockpits: loss or malfunction of more than one display unit or computer involved in the display/warning function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Landing gear system /brakes/tyres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brake fire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loss of braking 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unsymmetrical braking leading to significant path deviation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L/G free fall extension system ( including during scheduled tests)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unwanted gear or gear doors extension/retraction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multiple tyres burst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12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96339476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DAH (non-EU, without bilateral)</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247</a:t>
            </a:fld>
            <a:endParaRPr lang="en-GB" altLang="en-US"/>
          </a:p>
        </p:txBody>
      </p:sp>
      <p:graphicFrame>
        <p:nvGraphicFramePr>
          <p:cNvPr id="8" name="Table 7"/>
          <p:cNvGraphicFramePr>
            <a:graphicFrameLocks noGrp="1"/>
          </p:cNvGraphicFramePr>
          <p:nvPr>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Navigation systems ( including precision approaches system) and air data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total loss or multiple navigation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failure or multiple air data system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significant misleading indication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Significant navigation errors attributed to incorrect data or a database coding error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Unexpected deviations in lateral or vertical path not caused by pilot input.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Oxygen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pressurised aircraft: loss of oxygen supply in the cockpit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oxygen supply to a significant number of passengers ( more than 10%), including when found during maintenance or training or test purposes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Bleed air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hot bleed air leak resulting in fire warning or structural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all bleed air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bleed air leak detection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13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623675650"/>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AOC with EASA TCO authorisation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248</a:t>
            </a:fld>
            <a:endParaRPr lang="en-GB" altLang="en-US"/>
          </a:p>
        </p:txBody>
      </p:sp>
      <p:graphicFrame>
        <p:nvGraphicFramePr>
          <p:cNvPr id="8" name="Table 7"/>
          <p:cNvGraphicFramePr>
            <a:graphicFrameLocks noGrp="1"/>
          </p:cNvGraphicFramePr>
          <p:nvPr>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452/2014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TCO.200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 Without prejudice to Regulation (EU) No 996/2010 of the European Parliament and of the Council, the third country operator shall without undue delay report to the Agency any accident as defined in ICAO Annex 13, involving aircraft used under its AOC.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6613209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ATO (non-EU)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249</a:t>
            </a:fld>
            <a:endParaRPr lang="en-GB" altLang="en-US"/>
          </a:p>
        </p:txBody>
      </p:sp>
      <p:graphicFrame>
        <p:nvGraphicFramePr>
          <p:cNvPr id="8" name="Table 7"/>
          <p:cNvGraphicFramePr>
            <a:graphicFrameLocks noGrp="1"/>
          </p:cNvGraphicFramePr>
          <p:nvPr>
            <p:extLst/>
          </p:nvPr>
        </p:nvGraphicFramePr>
        <p:xfrm>
          <a:off x="0" y="1052737"/>
          <a:ext cx="12192000" cy="5471889"/>
        </p:xfrm>
        <a:graphic>
          <a:graphicData uri="http://schemas.openxmlformats.org/drawingml/2006/table">
            <a:tbl>
              <a:tblPr firstRow="1" bandRow="1">
                <a:tableStyleId>{5C22544A-7EE6-4342-B048-85BDC9FD1C3A}</a:tableStyleId>
              </a:tblPr>
              <a:tblGrid>
                <a:gridCol w="1775520"/>
                <a:gridCol w="2376264"/>
                <a:gridCol w="8040216"/>
              </a:tblGrid>
              <a:tr h="4000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1885">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290/2012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ORA.GEN.160 Occurrence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organisation shall report to the competent authority, and to any other organisation required by the State of the operator to be informed, any accident, serious incident and occurrence as defined in Regulation (EU) No 996/2010 of the European Parliament and of the Council and Directive 2003/42/EC of the European Parliament and of the Council.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Without prejudice to paragraph (a) the organisation shall report to the competent authority and to the organisation responsible for the design of the aircraft any incident, malfunction, technical defect, exceeding of technical limitations, occurrence that would highlight inaccurate, incomplete or ambiguous information contained in data established in accordance with Part-21 or other irregular circumstance that has or may have endangered the safe operation of the aircraft and that has not resulted in an accident or serious incident.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(c) Without prejudice to Regulation (EU) No 996/2010, Directive 2003/42/EC, Commission Regulation (EC) No 1321/2007 and Commission Regulation (EC) No 1330/2007, the reports referred in paragraphs (a) and (b) shall be made in a form and manner established by the competent authority and contain all pertinent information about the condition known to the organisation.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(d) Reports shall be made as soon as practicable, but in any case within 72 hours of the organisation identifying the condition to which the report relates, unless exceptional circumstances prevent this.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 Where relevant, the organisation shall produce a follow-up report to provide details of actions it intends to take to prevent similar occurrences in the future, as soon as these actions have been identified. This report shall be produced in a form and manner established by the competent authority.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725248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25</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DAH (non EU) with Bilateral</a:t>
            </a:r>
          </a:p>
        </p:txBody>
      </p:sp>
      <p:sp>
        <p:nvSpPr>
          <p:cNvPr id="2" name="TextBox 1"/>
          <p:cNvSpPr txBox="1"/>
          <p:nvPr/>
        </p:nvSpPr>
        <p:spPr>
          <a:xfrm>
            <a:off x="510782" y="1262439"/>
            <a:ext cx="4001041" cy="52322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DAH (non EU) Bilateral</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635131" y="1249531"/>
            <a:ext cx="4264733" cy="646331"/>
          </a:xfrm>
          <a:prstGeom prst="rect">
            <a:avLst/>
          </a:prstGeom>
          <a:noFill/>
        </p:spPr>
        <p:txBody>
          <a:bodyPr wrap="square" rtlCol="0">
            <a:spAutoFit/>
          </a:bodyPr>
          <a:lstStyle/>
          <a:p>
            <a:pPr>
              <a:buNone/>
            </a:pPr>
            <a:r>
              <a:rPr lang="en-GB" sz="1800" dirty="0" smtClean="0"/>
              <a:t>Design Approval Holder from non-EASA country with a Bilateral Agreement with EU</a:t>
            </a:r>
            <a:endParaRPr lang="en-GB" sz="1800" dirty="0"/>
          </a:p>
        </p:txBody>
      </p:sp>
      <p:sp>
        <p:nvSpPr>
          <p:cNvPr id="50" name="TextBox 49">
            <a:hlinkClick r:id="rId2"/>
          </p:cNvPr>
          <p:cNvSpPr txBox="1"/>
          <p:nvPr/>
        </p:nvSpPr>
        <p:spPr>
          <a:xfrm>
            <a:off x="537350" y="3073212"/>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Bilateral US</a:t>
            </a:r>
            <a:endParaRPr lang="en-GB" sz="1200" b="1" dirty="0">
              <a:solidFill>
                <a:schemeClr val="bg1"/>
              </a:solidFill>
            </a:endParaRPr>
          </a:p>
        </p:txBody>
      </p:sp>
      <p:sp>
        <p:nvSpPr>
          <p:cNvPr id="51" name="TextBox 50">
            <a:hlinkClick r:id="rId3"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18" name="TextBox 17">
            <a:hlinkClick r:id="rId4"/>
          </p:cNvPr>
          <p:cNvSpPr txBox="1"/>
          <p:nvPr/>
        </p:nvSpPr>
        <p:spPr>
          <a:xfrm>
            <a:off x="2489562" y="3073212"/>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Bilateral Canada</a:t>
            </a:r>
            <a:endParaRPr lang="en-GB" sz="1200" b="1" dirty="0">
              <a:solidFill>
                <a:schemeClr val="bg1"/>
              </a:solidFill>
            </a:endParaRPr>
          </a:p>
        </p:txBody>
      </p:sp>
      <p:sp>
        <p:nvSpPr>
          <p:cNvPr id="19" name="TextBox 18">
            <a:hlinkClick r:id="rId5"/>
          </p:cNvPr>
          <p:cNvSpPr txBox="1"/>
          <p:nvPr/>
        </p:nvSpPr>
        <p:spPr>
          <a:xfrm>
            <a:off x="4441774" y="307062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Bilateral Brazil</a:t>
            </a:r>
            <a:endParaRPr lang="en-GB" sz="1200" b="1" dirty="0">
              <a:solidFill>
                <a:schemeClr val="bg1"/>
              </a:solidFill>
            </a:endParaRPr>
          </a:p>
        </p:txBody>
      </p:sp>
      <p:sp>
        <p:nvSpPr>
          <p:cNvPr id="3" name="TextBox 2"/>
          <p:cNvSpPr txBox="1"/>
          <p:nvPr/>
        </p:nvSpPr>
        <p:spPr>
          <a:xfrm>
            <a:off x="392609" y="2473049"/>
            <a:ext cx="10337746" cy="400110"/>
          </a:xfrm>
          <a:prstGeom prst="rect">
            <a:avLst/>
          </a:prstGeom>
          <a:noFill/>
        </p:spPr>
        <p:txBody>
          <a:bodyPr wrap="square" rtlCol="0">
            <a:spAutoFit/>
          </a:bodyPr>
          <a:lstStyle/>
          <a:p>
            <a:r>
              <a:rPr lang="en-GB" sz="2000" dirty="0" smtClean="0"/>
              <a:t> Bilateral Agreement waives reporting obligations to EASA:</a:t>
            </a:r>
            <a:endParaRPr lang="en-GB" sz="2000" dirty="0"/>
          </a:p>
        </p:txBody>
      </p:sp>
      <p:pic>
        <p:nvPicPr>
          <p:cNvPr id="8" name="Picture 7"/>
          <p:cNvPicPr>
            <a:picLocks noChangeAspect="1"/>
          </p:cNvPicPr>
          <p:nvPr/>
        </p:nvPicPr>
        <p:blipFill>
          <a:blip r:embed="rId6"/>
          <a:stretch>
            <a:fillRect/>
          </a:stretch>
        </p:blipFill>
        <p:spPr>
          <a:xfrm>
            <a:off x="8899865" y="1303794"/>
            <a:ext cx="495300" cy="428625"/>
          </a:xfrm>
          <a:prstGeom prst="rect">
            <a:avLst/>
          </a:prstGeom>
        </p:spPr>
      </p:pic>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428305123"/>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250</a:t>
            </a:fld>
            <a:endParaRPr lang="en-GB" altLang="en-US"/>
          </a:p>
        </p:txBody>
      </p:sp>
      <p:graphicFrame>
        <p:nvGraphicFramePr>
          <p:cNvPr id="8" name="Table 7"/>
          <p:cNvGraphicFramePr>
            <a:graphicFrameLocks noGrp="1"/>
          </p:cNvGraphicFramePr>
          <p:nvPr>
            <p:extLst/>
          </p:nvPr>
        </p:nvGraphicFramePr>
        <p:xfrm>
          <a:off x="0" y="1052737"/>
          <a:ext cx="12192000" cy="5577857"/>
        </p:xfrm>
        <a:graphic>
          <a:graphicData uri="http://schemas.openxmlformats.org/drawingml/2006/table">
            <a:tbl>
              <a:tblPr firstRow="1" bandRow="1">
                <a:tableStyleId>{5C22544A-7EE6-4342-B048-85BDC9FD1C3A}</a:tableStyleId>
              </a:tblPr>
              <a:tblGrid>
                <a:gridCol w="1775520"/>
                <a:gridCol w="2376264"/>
                <a:gridCol w="8040216"/>
              </a:tblGrid>
              <a:tr h="29795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396001">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Operations and Maintenance. The list of examples of reportable occurrences offered below under g. is established from the perspective of primary sources of occurrence information in the operational area (operators and maintenance organisations) to provide guidance for those persons developing criteria for individual organisations on what they need to report to the Agency and/or national authority. The list is neither definitive nor exhaustive and judgement by the reporter of the degree of hazard or potential hazard involved is essential.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3777934">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Operation of the Aircraft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Risk of collision with an aircraft, terrain or other object or an unsafe situation when avoidance action would have been appropriate.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An avoidance manoeuvre required to avoid a collision with an aircraft, terrain or other object.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An avoidance manoeuvre to avoid other unsafe situations.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Take-off or landing incidents, including precautionary or forced landings. Incidents such as under-shooting, overrunning or running off the side of runways. Take-offs, rejected take-offs, landings or attempted landings on a closed, occupied or incorrect runway. Runway incursions.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Inability to achieve predicted performance during take-off or initial climb.</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Critically low fuel quantity or inability to transfer fuel or use total quantity of usable fuel.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Loss of control (including partial or temporary loss of control) from any cause.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Occurrences close to or above V1 resulting from or producing a hazardous or potentially hazardous situation (e.g. rejected take-off, tail strike, engine power loss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Go-around producing a hazardous or potentially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Unintentional significant deviation from airspeed, intended track or altitude. (more than 91 m (300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ft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from any cause.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Descent below decision height/altitude or minimum descent height/altitude without the required visual reference.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Loss of position awareness relative to actual position or to other aircraft.</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781983414"/>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251</a:t>
            </a:fld>
            <a:endParaRPr lang="en-GB" altLang="en-US"/>
          </a:p>
        </p:txBody>
      </p:sp>
      <p:graphicFrame>
        <p:nvGraphicFramePr>
          <p:cNvPr id="8" name="Table 7"/>
          <p:cNvGraphicFramePr>
            <a:graphicFrameLocks noGrp="1"/>
          </p:cNvGraphicFramePr>
          <p:nvPr>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1527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85320">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Breakdown in communication between flight crew (CRM) or between Flight crew and other parties (cabin crew, ATC, engineering).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Heavy landing - a landing deemed to require a 'heavy landing check'.</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Exceedance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fuel imbalance limits.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Incorrect setting of an SSR code or of an altimeter subscale.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Incorrect programming of, or erroneous entries into, equipment used for navigation or performance calculations, or use of incorrect data.</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(16) Incorrect receipt or interpretation of radiotelephony messages.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(17) Fuel system malfunctions or defects, which had an effect on fuel supply and/or distribution.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(18) Aircraft unintentionally departing a paved surface.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(19) Collision between an aircraft and any other aircraft, vehicle or other ground object.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(20) Inadvertent and/or incorrect operation of any controls.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(21) Inability to achieve the intended aircraft configuration for any flight phase (e.g. landing gear and doors, flaps, stabilisers, slats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etc</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(22) A hazard or potential hazard which arises as a consequence of any deliberate simulation of failure conditions for training, system checks or training purposes.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(23) Abnormal vibration.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(24) Operation of any primary warning system associated with manoeuvring of the aircraft e.g. configuration warning, stall warning (stick shake), over speed warning etc. unless: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the crew conclusively established that the indication was false. Provided that the false warning did not result in difficulty or hazard arising from the crew response to the warning;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operated for training or test purposes.</a:t>
                      </a:r>
                    </a:p>
                    <a:p>
                      <a:pPr algn="just">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12625247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252</a:t>
            </a:fld>
            <a:endParaRPr lang="en-GB" altLang="en-US"/>
          </a:p>
        </p:txBody>
      </p:sp>
      <p:graphicFrame>
        <p:nvGraphicFramePr>
          <p:cNvPr id="8" name="Table 7"/>
          <p:cNvGraphicFramePr>
            <a:graphicFrameLocks noGrp="1"/>
          </p:cNvGraphicFramePr>
          <p:nvPr>
            <p:extLst/>
          </p:nvPr>
        </p:nvGraphicFramePr>
        <p:xfrm>
          <a:off x="0" y="1052737"/>
          <a:ext cx="12192000" cy="5454207"/>
        </p:xfrm>
        <a:graphic>
          <a:graphicData uri="http://schemas.openxmlformats.org/drawingml/2006/table">
            <a:tbl>
              <a:tblPr firstRow="1" bandRow="1">
                <a:tableStyleId>{5C22544A-7EE6-4342-B048-85BDC9FD1C3A}</a:tableStyleId>
              </a:tblPr>
              <a:tblGrid>
                <a:gridCol w="1775520"/>
                <a:gridCol w="2376264"/>
                <a:gridCol w="8040216"/>
              </a:tblGrid>
              <a:tr h="31527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85320">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(25) GPWS/TAWS ‘warning’ when: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the aircraft comes into closer proximity to the ground than had been planned or anticipated;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the warning is experienced in IMC or at night and is established as having been triggered by a high rate of descent (Mode 1);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the warning results from failure to select landing gear or land flap by the appropriate point on the approach (Mode 4);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any difficulty or hazard arises or might have arisen as a result of crew response to the ‘warning’ e.g. possible reduced separation from other traffic.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This could include warning of any Mode or Type i.e. genuine, nuisance or false.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(26) GPWS/TAWS ‘alert’ when any difficulty or hazard arises or might have arisen as a result of crew response to the ‘alert’.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(27) ACAS RAs.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(28) Jet or prop blast incidents resulting in significant damage or serious injury.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Emergencies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Fire, explosion, smoke or toxic or noxious fumes, even though fires were extinguished.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The use of any non-standard procedure by the flight or cabin crew to deal with an emergency when: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the procedure exists but is not used;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 procedure does not exist;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the procedure exists but is incomplete or inappropriate;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the procedure is incorrect;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the incorrect procedure is used.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Inadequacy of any procedures designed to be used in an emergency, including when being used for maintenance, training or test purposes.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 event leading to an emergency evacuation.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Depressurisation.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The use of any emergency equipment or prescribed emergency procedures in order to deal with a situation.</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28957366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253</a:t>
            </a:fld>
            <a:endParaRPr lang="en-GB" altLang="en-US"/>
          </a:p>
        </p:txBody>
      </p:sp>
      <p:graphicFrame>
        <p:nvGraphicFramePr>
          <p:cNvPr id="8" name="Table 7"/>
          <p:cNvGraphicFramePr>
            <a:graphicFrameLocks noGrp="1"/>
          </p:cNvGraphicFramePr>
          <p:nvPr>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1527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85320">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 event leading to the declaration of an emergency (‘Mayday’ or ‘Pan’).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Failure of any emergency system or equipment, including all exit doors and lighting, to perform satisfactorily, including when being used for maintenance, training or test purposes.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Events requiring any emergency use of oxygen by any crew member.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Crew Incapacitation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Incapacitation of any member of the flight crew, including that which occurs prior to departure if it is considered that it could have resulted in incapacitation after take-off.</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Incapacitation of any member of the cabin crew which renders them unable to perform essential emergency duties.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Injury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Occurrences, which have or could have led to significant injury to passengers or crew but which are not considered reportable as an accident.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Meteorology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lightning strike which resulted in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 hail strike which resulted in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Severe turbulence encounter – an encounter resulting in injury to occupants or deemed to require a ‘turbulence check’ of the aircraft.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windshear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encounter.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Icing encounter resulting in handling difficulties,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Security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Unlawful interference with the aircraft including a bomb threat or hijack.</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Difficulty in controlling intoxicated, violent or unruly passengers.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Discovery of a stowaway.</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650565502"/>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254</a:t>
            </a:fld>
            <a:endParaRPr lang="en-GB" altLang="en-US"/>
          </a:p>
        </p:txBody>
      </p:sp>
      <p:graphicFrame>
        <p:nvGraphicFramePr>
          <p:cNvPr id="8" name="Table 7"/>
          <p:cNvGraphicFramePr>
            <a:graphicFrameLocks noGrp="1"/>
          </p:cNvGraphicFramePr>
          <p:nvPr>
            <p:extLst/>
          </p:nvPr>
        </p:nvGraphicFramePr>
        <p:xfrm>
          <a:off x="0" y="1052737"/>
          <a:ext cx="12192000" cy="5584115"/>
        </p:xfrm>
        <a:graphic>
          <a:graphicData uri="http://schemas.openxmlformats.org/drawingml/2006/table">
            <a:tbl>
              <a:tblPr firstRow="1" bandRow="1">
                <a:tableStyleId>{5C22544A-7EE6-4342-B048-85BDC9FD1C3A}</a:tableStyleId>
              </a:tblPr>
              <a:tblGrid>
                <a:gridCol w="1775520"/>
                <a:gridCol w="2376264"/>
                <a:gridCol w="8040216"/>
              </a:tblGrid>
              <a:tr h="29980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612571">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 AIRCRAFT FLIGHT OPERATIONS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Other Occurrences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Repetitive instances of a specific type of occurrence which in isolation would not be considered 'reportable' but which due to the frequency at which they arise, form a potential hazard.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 bird strike which resulted in damage to the aircraft or loss or malfunction of any essential service.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Wake turbulence encounters.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Any other occurrence of any type considered to have endangered or which might have endangered the aircraft or its occupants on board the aircraft or on the ground.</a:t>
                      </a:r>
                    </a:p>
                  </a:txBody>
                  <a:tcPr>
                    <a:solidFill>
                      <a:srgbClr val="BDDEFF"/>
                    </a:solidFill>
                  </a:tcPr>
                </a:tc>
              </a:tr>
              <a:tr h="3594587">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Structural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Defect or damage exceeding admissible damages to a Principal Structural Element that has been qualified as damage tolerant.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Damage to or defect of a structural element, which could result in the liberation of items of mass that may injure occupants of the aircraft.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Damage to or defect of a structural element, which could jeopardise proper operation of systems. See paragraph II.B. below.</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any part of the aircraft structure in flight.</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968411169"/>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255</a:t>
            </a:fld>
            <a:endParaRPr lang="en-GB" altLang="en-US"/>
          </a:p>
        </p:txBody>
      </p:sp>
      <p:graphicFrame>
        <p:nvGraphicFramePr>
          <p:cNvPr id="8" name="Table 7"/>
          <p:cNvGraphicFramePr>
            <a:graphicFrameLocks noGrp="1"/>
          </p:cNvGraphicFramePr>
          <p:nvPr>
            <p:extLst/>
          </p:nvPr>
        </p:nvGraphicFramePr>
        <p:xfrm>
          <a:off x="0" y="1052737"/>
          <a:ext cx="12192000" cy="5514247"/>
        </p:xfrm>
        <a:graphic>
          <a:graphicData uri="http://schemas.openxmlformats.org/drawingml/2006/table">
            <a:tbl>
              <a:tblPr firstRow="1" bandRow="1">
                <a:tableStyleId>{5C22544A-7EE6-4342-B048-85BDC9FD1C3A}</a:tableStyleId>
              </a:tblPr>
              <a:tblGrid>
                <a:gridCol w="1775520"/>
                <a:gridCol w="2376264"/>
                <a:gridCol w="8040216"/>
              </a:tblGrid>
              <a:tr h="29752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9447">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runaway;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For aircraft types with multiple independent main systems, subsystems or sets of equipment: The loss, significant malfunction or defect of more than one main system, subsystem or set of equipment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Malfunction or defect of any indication system when this results in the possibility of misleading indications to the crew.</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828659604"/>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256</a:t>
            </a:fld>
            <a:endParaRPr lang="en-GB" altLang="en-US"/>
          </a:p>
        </p:txBody>
      </p:sp>
      <p:graphicFrame>
        <p:nvGraphicFramePr>
          <p:cNvPr id="8" name="Table 7"/>
          <p:cNvGraphicFramePr>
            <a:graphicFrameLocks noGrp="1"/>
          </p:cNvGraphicFramePr>
          <p:nvPr>
            <p:extLst/>
          </p:nvPr>
        </p:nvGraphicFramePr>
        <p:xfrm>
          <a:off x="0" y="1052737"/>
          <a:ext cx="12192000" cy="5514247"/>
        </p:xfrm>
        <a:graphic>
          <a:graphicData uri="http://schemas.openxmlformats.org/drawingml/2006/table">
            <a:tbl>
              <a:tblPr firstRow="1" bandRow="1">
                <a:tableStyleId>{5C22544A-7EE6-4342-B048-85BDC9FD1C3A}</a:tableStyleId>
              </a:tblPr>
              <a:tblGrid>
                <a:gridCol w="1775520"/>
                <a:gridCol w="2376264"/>
                <a:gridCol w="8040216"/>
              </a:tblGrid>
              <a:tr h="29752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9447">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Any failure, malfunction or defect if it occurs at a critical phase of flight and relevant to the operation of that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this AMC gives a list of examples of reportable occurrences resulting from the application of these generic criteria to specific systems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or malfunction of any part of an engine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partial or complete loss of a major part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(j) inability to restart a serviceable engine.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990839226"/>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257</a:t>
            </a:fld>
            <a:endParaRPr lang="en-GB" altLang="en-US"/>
          </a:p>
        </p:txBody>
      </p:sp>
      <p:graphicFrame>
        <p:nvGraphicFramePr>
          <p:cNvPr id="8" name="Table 7"/>
          <p:cNvGraphicFramePr>
            <a:graphicFrameLocks noGrp="1"/>
          </p:cNvGraphicFramePr>
          <p:nvPr>
            <p:extLst/>
          </p:nvPr>
        </p:nvGraphicFramePr>
        <p:xfrm>
          <a:off x="0" y="1052737"/>
          <a:ext cx="12192000" cy="5514247"/>
        </p:xfrm>
        <a:graphic>
          <a:graphicData uri="http://schemas.openxmlformats.org/drawingml/2006/table">
            <a:tbl>
              <a:tblPr firstRow="1" bandRow="1">
                <a:tableStyleId>{5C22544A-7EE6-4342-B048-85BDC9FD1C3A}</a:tableStyleId>
              </a:tblPr>
              <a:tblGrid>
                <a:gridCol w="1775520"/>
                <a:gridCol w="2376264"/>
                <a:gridCol w="8040216"/>
              </a:tblGrid>
              <a:tr h="29752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9447">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for a single engine aircraft;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exceedance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engine parameters.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FOD resulting in damage.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Propellers and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Failure or malfunction of any part of a propeller or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powerplant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resulting in any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one or more of the following: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 an inability to feather the propeller;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 an inability to command a change in propeller pitch;</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51949726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258</a:t>
            </a:fld>
            <a:endParaRPr lang="en-GB" altLang="en-US"/>
          </a:p>
        </p:txBody>
      </p:sp>
      <p:graphicFrame>
        <p:nvGraphicFramePr>
          <p:cNvPr id="8" name="Table 7"/>
          <p:cNvGraphicFramePr>
            <a:graphicFrameLocks noGrp="1"/>
          </p:cNvGraphicFramePr>
          <p:nvPr>
            <p:extLst/>
          </p:nvPr>
        </p:nvGraphicFramePr>
        <p:xfrm>
          <a:off x="0" y="1052737"/>
          <a:ext cx="12192000" cy="5654040"/>
        </p:xfrm>
        <a:graphic>
          <a:graphicData uri="http://schemas.openxmlformats.org/drawingml/2006/table">
            <a:tbl>
              <a:tblPr firstRow="1" bandRow="1">
                <a:tableStyleId>{5C22544A-7EE6-4342-B048-85BDC9FD1C3A}</a:tableStyleId>
              </a:tblPr>
              <a:tblGrid>
                <a:gridCol w="1775520"/>
                <a:gridCol w="2376264"/>
                <a:gridCol w="8040216"/>
              </a:tblGrid>
              <a:tr h="29752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09447">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change in pitch;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(k) The release of low energy parts.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Rotors and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Damage to tail rotor, transmission and equivalent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APUs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Inability to shut down the APU.</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Overspeed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(16) Inability to start the APU when needed for operational reasons.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Human Factors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Other Occurrences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An occurrence not normally considered as reportable (for example, furnishing and cabin equipment, water systems), where the circumstances resulted in endangering of the aircraft or its occupants.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 fire, explosion, smoke or toxic or noxious fumes.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Any other event which could hazard the aircraft, or affect the safety of the occupants of the aircraft, or people or property in the vicinity of the aircraft or on the ground.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or defect of passenger address system resulting in loss or inaudible passenger address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Loss of pilots seat control during flight.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97907808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259</a:t>
            </a:fld>
            <a:endParaRPr lang="en-GB" altLang="en-US"/>
          </a:p>
        </p:txBody>
      </p:sp>
      <p:graphicFrame>
        <p:nvGraphicFramePr>
          <p:cNvPr id="8" name="Table 7"/>
          <p:cNvGraphicFramePr>
            <a:graphicFrameLocks noGrp="1"/>
          </p:cNvGraphicFramePr>
          <p:nvPr>
            <p:extLst/>
          </p:nvPr>
        </p:nvGraphicFramePr>
        <p:xfrm>
          <a:off x="0" y="1052737"/>
          <a:ext cx="12192000" cy="5474230"/>
        </p:xfrm>
        <a:graphic>
          <a:graphicData uri="http://schemas.openxmlformats.org/drawingml/2006/table">
            <a:tbl>
              <a:tblPr firstRow="1" bandRow="1">
                <a:tableStyleId>{5C22544A-7EE6-4342-B048-85BDC9FD1C3A}</a:tableStyleId>
              </a:tblPr>
              <a:tblGrid>
                <a:gridCol w="1775520"/>
                <a:gridCol w="2376264"/>
                <a:gridCol w="8040216"/>
              </a:tblGrid>
              <a:tr h="30245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169430">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IV. AIR NAVIGATION SERVICES, FACILITIES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Air Navigation Services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Provision of significantly incorrect, inadequate or misleading information from any ground sources, e.g. Air Traffic Control (ATC), Automatic Terminal Information Service (ATIS), Meteorological Services, navigation databases, maps, charts, manuals,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Provision of less than prescribed terrain clearance.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Provision of incorrect pressure reference data (i.e. altimeter setting).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Incorrect transmission, receipt or interpretation of significant messages when this results in a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Separation minima infringement.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Unauthorised penetration of airspace.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Unlawful radio communication transmission.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Failure of ANS ground or satellite facilities.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Major ATC/ Air Traffic Management (ATM) failure or significant deterioration of aerodrome infrastructure.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Aerodrome movement areas obstructed by aircraft, vehicles, animals or foreign objects, resulting in a hazardous or potentially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Errors or inadequacies in marking of obstructions or hazards on aerodrome movement areas resulting in a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Failure, significant malfunction or unavailability of airfield lighting.</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Aerodrome and Aerodrome Facilities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Significant spillage during fuelling operations.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Loading of incorrect fuel quantities likely to have a significant effect on aircraft endurance, performance, balance or structural strength.</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unsatisfactory ground de-icing / anti-icing</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337092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26</a:t>
            </a:fld>
            <a:endParaRPr lang="en-GB" altLang="en-US"/>
          </a:p>
        </p:txBody>
      </p:sp>
      <p:sp>
        <p:nvSpPr>
          <p:cNvPr id="4101" name="Rectangle 2"/>
          <p:cNvSpPr>
            <a:spLocks noGrp="1" noChangeArrowheads="1"/>
          </p:cNvSpPr>
          <p:nvPr>
            <p:ph type="title"/>
          </p:nvPr>
        </p:nvSpPr>
        <p:spPr>
          <a:xfrm>
            <a:off x="1102784" y="188566"/>
            <a:ext cx="10969880" cy="792162"/>
          </a:xfrm>
        </p:spPr>
        <p:txBody>
          <a:bodyPr/>
          <a:lstStyle/>
          <a:p>
            <a:pPr eaLnBrk="1" hangingPunct="1"/>
            <a:r>
              <a:rPr lang="en-GB" altLang="en-US" sz="3200" b="1" dirty="0" smtClean="0"/>
              <a:t>Reporting responsibilities for AOC with EASA TCO authorisation</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2" y="1262439"/>
            <a:ext cx="4001041" cy="52322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AOC with EASA TCO</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635132" y="1249531"/>
            <a:ext cx="4269180" cy="646331"/>
          </a:xfrm>
          <a:prstGeom prst="rect">
            <a:avLst/>
          </a:prstGeom>
          <a:noFill/>
        </p:spPr>
        <p:txBody>
          <a:bodyPr wrap="square" rtlCol="0">
            <a:spAutoFit/>
          </a:bodyPr>
          <a:lstStyle/>
          <a:p>
            <a:pPr>
              <a:buNone/>
            </a:pPr>
            <a:r>
              <a:rPr lang="en-GB" sz="1800" dirty="0" smtClean="0"/>
              <a:t>Non-EASA Air Operator Certificate holder based in a Third Country with EASA TCO</a:t>
            </a:r>
            <a:endParaRPr lang="en-GB" sz="1800" dirty="0"/>
          </a:p>
        </p:txBody>
      </p:sp>
      <p:sp>
        <p:nvSpPr>
          <p:cNvPr id="50" name="TextBox 49">
            <a:hlinkClick r:id="rId4" action="ppaction://hlinksldjump"/>
          </p:cNvPr>
          <p:cNvSpPr txBox="1"/>
          <p:nvPr/>
        </p:nvSpPr>
        <p:spPr>
          <a:xfrm>
            <a:off x="514805"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452/2014</a:t>
            </a:r>
            <a:endParaRPr lang="en-GB" sz="1200" b="1" dirty="0">
              <a:solidFill>
                <a:schemeClr val="bg1"/>
              </a:solidFill>
            </a:endParaRPr>
          </a:p>
        </p:txBody>
      </p:sp>
      <p:sp>
        <p:nvSpPr>
          <p:cNvPr id="51" name="TextBox 50">
            <a:hlinkClick r:id="rId5"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6"/>
          <a:stretch>
            <a:fillRect/>
          </a:stretch>
        </p:blipFill>
        <p:spPr>
          <a:xfrm>
            <a:off x="8904312" y="1309736"/>
            <a:ext cx="495300" cy="428625"/>
          </a:xfrm>
          <a:prstGeom prst="rect">
            <a:avLst/>
          </a:prstGeom>
        </p:spPr>
      </p:pic>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956007849"/>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260</a:t>
            </a:fld>
            <a:endParaRPr lang="en-GB" altLang="en-US"/>
          </a:p>
        </p:txBody>
      </p:sp>
      <p:graphicFrame>
        <p:nvGraphicFramePr>
          <p:cNvPr id="8" name="Table 7"/>
          <p:cNvGraphicFramePr>
            <a:graphicFrameLocks noGrp="1"/>
          </p:cNvGraphicFramePr>
          <p:nvPr>
            <p:extLst/>
          </p:nvPr>
        </p:nvGraphicFramePr>
        <p:xfrm>
          <a:off x="0" y="1031103"/>
          <a:ext cx="12192000" cy="5535168"/>
        </p:xfrm>
        <a:graphic>
          <a:graphicData uri="http://schemas.openxmlformats.org/drawingml/2006/table">
            <a:tbl>
              <a:tblPr firstRow="1" bandRow="1">
                <a:tableStyleId>{5C22544A-7EE6-4342-B048-85BDC9FD1C3A}</a:tableStyleId>
              </a:tblPr>
              <a:tblGrid>
                <a:gridCol w="1775520"/>
                <a:gridCol w="2376264"/>
                <a:gridCol w="8040216"/>
              </a:tblGrid>
              <a:tr h="29903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759928">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IV. AIR NAVIGATION SERVICES, FACILITIES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Passenger Handling, Baggage and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Significant contamination of aircraft structure, or systems and equipment arising from the carriage of baggage or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Incorrect loading of passengers, baggage or cargo, likely to have a significant effect on aircraft mass and/or balance.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Incorrect stowage of baggage or cargo (including hand baggage) likely in any way to hazard the aircraft, its equipment or occupants or to impede emergency evacuation.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Inadequate stowage of cargo containers or other substantial items of 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Dangerous goods incidents reporting: see operating rules.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Aircraft Ground Handling and Servicing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Failure, malfunction or defect of ground equipment used for test or checking of aircraft systems and equipment when the required routine inspection and test procedures did not clearly identify the problem when this results in a hazardous situation.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Non compliance or significant errors in compliance with required servicing procedures.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Loading of contaminated or incorrect type of fuel or other essential fluids (including oxygen and potable water).</a:t>
                      </a:r>
                    </a:p>
                  </a:txBody>
                  <a:tcPr>
                    <a:solidFill>
                      <a:srgbClr val="BDDEFF"/>
                    </a:solidFill>
                  </a:tcPr>
                </a:tc>
              </a:tr>
              <a:tr h="236327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Air conditioning/ventilation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depressurisation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failure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significant reported crew difficulty to control the aircraft linked to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functioning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any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disconnect device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mode change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11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93190588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261</a:t>
            </a:fld>
            <a:endParaRPr lang="en-GB" altLang="en-US"/>
          </a:p>
        </p:txBody>
      </p:sp>
      <p:graphicFrame>
        <p:nvGraphicFramePr>
          <p:cNvPr id="8" name="Table 7"/>
          <p:cNvGraphicFramePr>
            <a:graphicFrameLocks noGrp="1"/>
          </p:cNvGraphicFramePr>
          <p:nvPr>
            <p:extLst/>
          </p:nvPr>
        </p:nvGraphicFramePr>
        <p:xfrm>
          <a:off x="0" y="1031102"/>
          <a:ext cx="12192000" cy="5465642"/>
        </p:xfrm>
        <a:graphic>
          <a:graphicData uri="http://schemas.openxmlformats.org/drawingml/2006/table">
            <a:tbl>
              <a:tblPr firstRow="1" bandRow="1">
                <a:tableStyleId>{5C22544A-7EE6-4342-B048-85BDC9FD1C3A}</a:tableStyleId>
              </a:tblPr>
              <a:tblGrid>
                <a:gridCol w="1775520"/>
                <a:gridCol w="2376264"/>
                <a:gridCol w="8040216"/>
              </a:tblGrid>
              <a:tr h="53702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237135">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Air conditioning/ventilation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depressurisation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failure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significant reported crew difficulty to control the aircraft linked to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functioning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any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system disconnect device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Uncommanded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autoflight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mode change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Communications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failure or defect of passenger address system resulting in loss or inaudible passenger address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total loss of communication in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Electrical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loss of one electrical system distribution system ( AC or DC)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total loss or loss or more than one electrical generation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the back up ( emergency ) electrical generating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Cockpit/Cabin/Cargo</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pilot seat control loss during flight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failure of any emergency system or equipment, including emergency evacuation signalling system , all exit doors , emergency lighting,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etc</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loss of retention capability of the cargo loading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12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144798277"/>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262</a:t>
            </a:fld>
            <a:endParaRPr lang="en-GB" altLang="en-US"/>
          </a:p>
        </p:txBody>
      </p:sp>
      <p:graphicFrame>
        <p:nvGraphicFramePr>
          <p:cNvPr id="8" name="Table 7"/>
          <p:cNvGraphicFramePr>
            <a:graphicFrameLocks noGrp="1"/>
          </p:cNvGraphicFramePr>
          <p:nvPr>
            <p:extLst/>
          </p:nvPr>
        </p:nvGraphicFramePr>
        <p:xfrm>
          <a:off x="0" y="1031102"/>
          <a:ext cx="12192000" cy="5493524"/>
        </p:xfrm>
        <a:graphic>
          <a:graphicData uri="http://schemas.openxmlformats.org/drawingml/2006/table">
            <a:tbl>
              <a:tblPr firstRow="1" bandRow="1">
                <a:tableStyleId>{5C22544A-7EE6-4342-B048-85BDC9FD1C3A}</a:tableStyleId>
              </a:tblPr>
              <a:tblGrid>
                <a:gridCol w="1775520"/>
                <a:gridCol w="2376264"/>
                <a:gridCol w="8040216"/>
              </a:tblGrid>
              <a:tr h="5626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30839">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Fire protection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fire warnings, except those immediately confirmed as false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undetected failure or defect of fire/smoke detection/protection system, which could lead to loss or reduced fire detection/protection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absence of warning in case of actual fire or smoke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Flight controls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Asymmetry of flaps, slats, spoilers etc.</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flight control surface run away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flight control surface vibration felt by the crew</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mechanical flight control disconnection or failure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significant interference with normal control of the aircraft or degradation of flying qualities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Fuel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fuel quantity indicating system malfunction resulting in total loss or erroneous indicated fuel quantity on board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leakage of fuel which resulted in major loss, fire hazard , significant contamination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fuel system malfunctions or defects which had a significant effect on fuel supply and/or distribution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inability to transfer or use total quantity of usable fuel</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13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780002689"/>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263</a:t>
            </a:fld>
            <a:endParaRPr lang="en-GB" altLang="en-US"/>
          </a:p>
        </p:txBody>
      </p:sp>
      <p:graphicFrame>
        <p:nvGraphicFramePr>
          <p:cNvPr id="8" name="Table 7"/>
          <p:cNvGraphicFramePr>
            <a:graphicFrameLocks noGrp="1"/>
          </p:cNvGraphicFramePr>
          <p:nvPr>
            <p:extLst/>
          </p:nvPr>
        </p:nvGraphicFramePr>
        <p:xfrm>
          <a:off x="0" y="1031102"/>
          <a:ext cx="12192000" cy="5701613"/>
        </p:xfrm>
        <a:graphic>
          <a:graphicData uri="http://schemas.openxmlformats.org/drawingml/2006/table">
            <a:tbl>
              <a:tblPr firstRow="1" bandRow="1">
                <a:tableStyleId>{5C22544A-7EE6-4342-B048-85BDC9FD1C3A}</a:tableStyleId>
              </a:tblPr>
              <a:tblGrid>
                <a:gridCol w="1775520"/>
                <a:gridCol w="2376264"/>
                <a:gridCol w="8040216"/>
              </a:tblGrid>
              <a:tr h="5626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30839">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Hydraulics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loss of one hydraulic system ( ETOPS only)</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failure of the isolation system to operate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loss of more than one hydraulic circuits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failure of the back up hydraulic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inadvertent Ram Air Turbine extension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Ice detection/protection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undetected loss or reduced performance of the anti-ice/de-ice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more than one of the probe heating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inability to obtain symmetrical wing de icing</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abnormal ice accumulation leading to significant effects on performance or handling qualities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crew vision significantly affected</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Indicating/warning/recording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a red warning function on a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for glass cockpits: loss or malfunction of more than one display unit or computer involved in the display/warning function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 Landing gear system /brakes/tyres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brake fire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significant loss of braking action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unsymmetrical braking leading to significant path deviation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failure of the L/G free fall extension system ( including during scheduled tests)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unwanted gear or gear doors extension/retraction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multiple tyres burst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14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590132441"/>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ATO (non-EU)</a:t>
            </a:r>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264</a:t>
            </a:fld>
            <a:endParaRPr lang="en-GB" altLang="en-US"/>
          </a:p>
        </p:txBody>
      </p:sp>
      <p:graphicFrame>
        <p:nvGraphicFramePr>
          <p:cNvPr id="8" name="Table 7"/>
          <p:cNvGraphicFramePr>
            <a:graphicFrameLocks noGrp="1"/>
          </p:cNvGraphicFramePr>
          <p:nvPr>
            <p:extLst/>
          </p:nvPr>
        </p:nvGraphicFramePr>
        <p:xfrm>
          <a:off x="0" y="1031102"/>
          <a:ext cx="12192000" cy="5422234"/>
        </p:xfrm>
        <a:graphic>
          <a:graphicData uri="http://schemas.openxmlformats.org/drawingml/2006/table">
            <a:tbl>
              <a:tblPr firstRow="1" bandRow="1">
                <a:tableStyleId>{5C22544A-7EE6-4342-B048-85BDC9FD1C3A}</a:tableStyleId>
              </a:tblPr>
              <a:tblGrid>
                <a:gridCol w="1775520"/>
                <a:gridCol w="2376264"/>
                <a:gridCol w="8040216"/>
              </a:tblGrid>
              <a:tr h="55538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866851">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 Navigation systems ( including precision approaches system) and air data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total loss or multiple navigation equipment failures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total failure or multiple air data system equipment failures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significant misleading indication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 Significant navigation errors attributed to incorrect data or a database coding error</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 Unexpected deviations in lateral or vertical path not caused by pilot input.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14. Oxygen</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for pressurised aircraft: loss of oxygen supply in the cockpit</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oxygen supply to a significant number of passengers ( more than 10%), including when found during maintenance or training or test purposes</a:t>
                      </a:r>
                    </a:p>
                    <a:p>
                      <a:pPr algn="just">
                        <a:lnSpc>
                          <a:spcPct val="115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15. Bleed air system</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hot bleed air leak resulting in fire warning or structural damage</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loss of all bleed air systems</a:t>
                      </a:r>
                    </a:p>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failure of bleed air leak detection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15 of 15</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689221095"/>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 (non-EU)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265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961621245"/>
              </p:ext>
            </p:extLst>
          </p:nvPr>
        </p:nvGraphicFramePr>
        <p:xfrm>
          <a:off x="0" y="1031102"/>
          <a:ext cx="12192000" cy="5422234"/>
        </p:xfrm>
        <a:graphic>
          <a:graphicData uri="http://schemas.openxmlformats.org/drawingml/2006/table">
            <a:tbl>
              <a:tblPr firstRow="1" bandRow="1">
                <a:tableStyleId>{5C22544A-7EE6-4342-B048-85BDC9FD1C3A}</a:tableStyleId>
              </a:tblPr>
              <a:tblGrid>
                <a:gridCol w="1775520"/>
                <a:gridCol w="2376264"/>
                <a:gridCol w="8040216"/>
              </a:tblGrid>
              <a:tr h="55538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866851">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2017/373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ATM/ANS.OR.A.065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A service provider shall report to the competent authority, and to any other organisation required by the Member State where the service provider provides its services, any accident, serious incident and occurrence as defined in Regulation (EU) No 996/2010 of the European Parliament and of the Council (1) and Regulation (EU) No 376/2014.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Without prejudice to point (a), the service provider shall report to the competent authority and to the organisation responsible for the design of system and constituents, if different from the service provider, any malfunction, technical defect, exceeding of technical limitations, occurrence, or other irregular circumstance that has or may have endangered the safety of services and that has not resulted in an accident or serious incident.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(c) Without prejudice to Regulations (EU) No 996/2010 and (EU) No 376/2014, the reports referred to in points (a) and (b) shall be made in a form and manner established by the competent authority and contain all the pertinent information about the event known to the service provider.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(d) Reports shall be made as soon as possible and in any case within 72 hours of the service provider identifying the details of the event to which the report relates unless exceptional circumstances prevent this.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 Without prejudice to Regulation (EU) No 376/2014, where relevant, the service provider shall produce a follow-up report to provide details of actions it intends to take to prevent similar occurrences in the future, as soon as these actions have been identified. This report shall be produced in a form and manner established by the competent authority.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6060516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 (non-EU)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266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961621245"/>
              </p:ext>
            </p:extLst>
          </p:nvPr>
        </p:nvGraphicFramePr>
        <p:xfrm>
          <a:off x="0" y="1031102"/>
          <a:ext cx="12192000" cy="5422234"/>
        </p:xfrm>
        <a:graphic>
          <a:graphicData uri="http://schemas.openxmlformats.org/drawingml/2006/table">
            <a:tbl>
              <a:tblPr firstRow="1" bandRow="1">
                <a:tableStyleId>{5C22544A-7EE6-4342-B048-85BDC9FD1C3A}</a:tableStyleId>
              </a:tblPr>
              <a:tblGrid>
                <a:gridCol w="1775520"/>
                <a:gridCol w="2376264"/>
                <a:gridCol w="8040216"/>
              </a:tblGrid>
              <a:tr h="55538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866851">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IV. AIR NAVIGATION SERVICES, FACILITIES AND GROUND SERVICES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b="1" dirty="0">
                          <a:effectLst/>
                          <a:latin typeface="Calibri" panose="020F0502020204030204" pitchFamily="34" charset="0"/>
                          <a:ea typeface="Times New Roman" panose="02020603050405020304" pitchFamily="18" charset="0"/>
                          <a:cs typeface="Arial" panose="020B0604020202020204" pitchFamily="34" charset="0"/>
                        </a:rPr>
                        <a:t>A. Air Navigation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Provision of significantly incorrect, inadequate or misleading information from any ground sources, e.g. Air Traffic Control (ATC), Automatic Terminal Information Service (ATIS), Meteorological Services, navigation databases, maps, charts, manuals, etc.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Provision of less than prescribed terrain clearance.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Provision of incorrect pressure reference data (i.e. altimeter setting).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(4) Incorrect transmission, receipt or interpretation of significant messages when this results in a hazardous situation.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(5) Separation minima infringement.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(6) Unauthorised penetration of airspace.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(7) Unlawful radio communication transmission.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Failure of ANS ground or satellite facilities.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(9) Major ATC/ Air Traffic Management (ATM) failure or significant deterioration of aerodrome infrastructure.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(10) Aerodrome movement areas obstructed by aircraft, vehicles, animals or foreign objects, resulting in a hazardous or potentially hazardous situation.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(11) Errors or inadequacies in marking of obstructions or hazards on aerodrome movement areas resulting in a hazardous situation.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(12) Failure, significant malfunction or unavailability of airfield lighting.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022044731"/>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DAT provider (non-EU)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267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961621245"/>
              </p:ext>
            </p:extLst>
          </p:nvPr>
        </p:nvGraphicFramePr>
        <p:xfrm>
          <a:off x="0" y="1031102"/>
          <a:ext cx="12192000" cy="5422234"/>
        </p:xfrm>
        <a:graphic>
          <a:graphicData uri="http://schemas.openxmlformats.org/drawingml/2006/table">
            <a:tbl>
              <a:tblPr firstRow="1" bandRow="1">
                <a:tableStyleId>{5C22544A-7EE6-4342-B048-85BDC9FD1C3A}</a:tableStyleId>
              </a:tblPr>
              <a:tblGrid>
                <a:gridCol w="1775520"/>
                <a:gridCol w="2376264"/>
                <a:gridCol w="8040216"/>
              </a:tblGrid>
              <a:tr h="55538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866851">
                <a:tc>
                  <a:txBody>
                    <a:bodyPr/>
                    <a:lstStyle/>
                    <a:p>
                      <a:pPr algn="just">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2017/373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s-E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DAT.OR.200 (a)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DAT provider shall: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report to the customer and, where applicable, the equipment design approval holder all the cases where aeronautical databases have been released by the DAT provider and have been subsequently identified to have deficiencies and/or errors, thus not meeting the applicable data requirements.;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report to the competent authority the deficiencies and/or errors identified according to point (1), which could lead to an unsafe condition. Such reports shall be made in a form and manner acceptable to the competent authority;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where the certified DAT provider is acting as a supplier to another DAT provider, report also to that other organisation all the cases where it has released aeronautical databases to that organisation and have been subsequently identified to have errors;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(4) report to the aeronautical data source provider instances of erroneous, inconsistent or missing data in the aeronautical source.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69188799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46" name="Rectangle 4"/>
          <p:cNvSpPr>
            <a:spLocks noGrp="1" noChangeArrowheads="1"/>
          </p:cNvSpPr>
          <p:nvPr>
            <p:ph type="ctrTitle"/>
          </p:nvPr>
        </p:nvSpPr>
        <p:spPr>
          <a:xfrm>
            <a:off x="2566989" y="1628776"/>
            <a:ext cx="6842125" cy="1584325"/>
          </a:xfrm>
        </p:spPr>
        <p:txBody>
          <a:bodyPr/>
          <a:lstStyle/>
          <a:p>
            <a:pPr algn="ctr" eaLnBrk="1" hangingPunct="1"/>
            <a:r>
              <a:rPr lang="nl-BE" altLang="en-US" smtClean="0"/>
              <a:t>End slide</a:t>
            </a:r>
            <a:endParaRPr lang="en-GB" altLang="en-US" smtClean="0"/>
          </a:p>
        </p:txBody>
      </p:sp>
      <p:sp>
        <p:nvSpPr>
          <p:cNvPr id="6147" name="Rectangle 8"/>
          <p:cNvSpPr>
            <a:spLocks noGrp="1" noChangeArrowheads="1"/>
          </p:cNvSpPr>
          <p:nvPr>
            <p:ph type="subTitle" idx="1"/>
          </p:nvPr>
        </p:nvSpPr>
        <p:spPr>
          <a:xfrm>
            <a:off x="2782888" y="3357563"/>
            <a:ext cx="6400800" cy="1752600"/>
          </a:xfrm>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27</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Foreign ATO</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Foreign ATO</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219474"/>
            <a:ext cx="3672408" cy="646331"/>
          </a:xfrm>
          <a:prstGeom prst="rect">
            <a:avLst/>
          </a:prstGeom>
          <a:noFill/>
        </p:spPr>
        <p:txBody>
          <a:bodyPr wrap="square" rtlCol="0">
            <a:spAutoFit/>
          </a:bodyPr>
          <a:lstStyle/>
          <a:p>
            <a:pPr>
              <a:buNone/>
            </a:pPr>
            <a:r>
              <a:rPr lang="en-GB" sz="1800" dirty="0" smtClean="0"/>
              <a:t>Non-EASA Member State Approved Training Organisation</a:t>
            </a:r>
            <a:endParaRPr lang="en-GB" sz="1800" dirty="0"/>
          </a:p>
        </p:txBody>
      </p:sp>
      <p:sp>
        <p:nvSpPr>
          <p:cNvPr id="50" name="TextBox 49">
            <a:hlinkClick r:id="rId4" action="ppaction://hlinksldjump"/>
          </p:cNvPr>
          <p:cNvSpPr txBox="1"/>
          <p:nvPr/>
        </p:nvSpPr>
        <p:spPr>
          <a:xfrm>
            <a:off x="514805"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290/2012</a:t>
            </a:r>
            <a:endParaRPr lang="en-GB" sz="1200" b="1" dirty="0">
              <a:solidFill>
                <a:schemeClr val="bg1"/>
              </a:solidFill>
            </a:endParaRPr>
          </a:p>
        </p:txBody>
      </p:sp>
      <p:sp>
        <p:nvSpPr>
          <p:cNvPr id="51" name="TextBox 50">
            <a:hlinkClick r:id="rId5"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2" name="TextBox 21"/>
          <p:cNvSpPr txBox="1"/>
          <p:nvPr/>
        </p:nvSpPr>
        <p:spPr>
          <a:xfrm>
            <a:off x="8472823" y="331961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 </a:t>
            </a:r>
            <a:endParaRPr lang="en-GB" sz="1200" b="1" dirty="0">
              <a:solidFill>
                <a:schemeClr val="bg1"/>
              </a:solidFill>
            </a:endParaRPr>
          </a:p>
        </p:txBody>
      </p:sp>
      <p:pic>
        <p:nvPicPr>
          <p:cNvPr id="3" name="Picture 2"/>
          <p:cNvPicPr>
            <a:picLocks noChangeAspect="1"/>
          </p:cNvPicPr>
          <p:nvPr/>
        </p:nvPicPr>
        <p:blipFill>
          <a:blip r:embed="rId6"/>
          <a:stretch>
            <a:fillRect/>
          </a:stretch>
        </p:blipFill>
        <p:spPr>
          <a:xfrm>
            <a:off x="8904312" y="1309736"/>
            <a:ext cx="495300" cy="428625"/>
          </a:xfrm>
          <a:prstGeom prst="rect">
            <a:avLst/>
          </a:prstGeom>
        </p:spPr>
      </p:pic>
      <p:sp>
        <p:nvSpPr>
          <p:cNvPr id="19" name="TextBox 18">
            <a:hlinkClick r:id="rId7" action="ppaction://hlinksldjump"/>
          </p:cNvPr>
          <p:cNvSpPr txBox="1"/>
          <p:nvPr/>
        </p:nvSpPr>
        <p:spPr>
          <a:xfrm>
            <a:off x="2278782"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315733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28</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ANSP (non-EU)</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ANSP (non-EU)</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219474"/>
            <a:ext cx="3672408" cy="646331"/>
          </a:xfrm>
          <a:prstGeom prst="rect">
            <a:avLst/>
          </a:prstGeom>
          <a:noFill/>
        </p:spPr>
        <p:txBody>
          <a:bodyPr wrap="square" rtlCol="0">
            <a:spAutoFit/>
          </a:bodyPr>
          <a:lstStyle/>
          <a:p>
            <a:pPr>
              <a:buNone/>
            </a:pPr>
            <a:r>
              <a:rPr lang="en-GB" sz="1800" dirty="0" smtClean="0"/>
              <a:t>Non-EASA Air Navigation Service Provider</a:t>
            </a:r>
            <a:endParaRPr lang="en-GB" sz="1800" dirty="0"/>
          </a:p>
        </p:txBody>
      </p:sp>
      <p:sp>
        <p:nvSpPr>
          <p:cNvPr id="50" name="TextBox 49">
            <a:hlinkClick r:id="rId4" action="ppaction://hlinksldjump"/>
          </p:cNvPr>
          <p:cNvSpPr txBox="1"/>
          <p:nvPr/>
        </p:nvSpPr>
        <p:spPr>
          <a:xfrm>
            <a:off x="514805"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2017/373</a:t>
            </a:r>
            <a:endParaRPr lang="en-GB" sz="1200" b="1" dirty="0">
              <a:solidFill>
                <a:schemeClr val="bg1"/>
              </a:solidFill>
            </a:endParaRPr>
          </a:p>
        </p:txBody>
      </p:sp>
      <p:sp>
        <p:nvSpPr>
          <p:cNvPr id="51" name="TextBox 50">
            <a:hlinkClick r:id="rId5"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6"/>
          <a:stretch>
            <a:fillRect/>
          </a:stretch>
        </p:blipFill>
        <p:spPr>
          <a:xfrm>
            <a:off x="8904312" y="1309736"/>
            <a:ext cx="495300" cy="428625"/>
          </a:xfrm>
          <a:prstGeom prst="rect">
            <a:avLst/>
          </a:prstGeom>
        </p:spPr>
      </p:pic>
      <p:sp>
        <p:nvSpPr>
          <p:cNvPr id="17" name="TextBox 16">
            <a:hlinkClick r:id="rId7" action="ppaction://hlinksldjump"/>
          </p:cNvPr>
          <p:cNvSpPr txBox="1"/>
          <p:nvPr/>
        </p:nvSpPr>
        <p:spPr>
          <a:xfrm>
            <a:off x="2278782"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18625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29</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DAT provider (non-EU)</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DAT provider (non-EU)</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339383"/>
            <a:ext cx="3672408" cy="369332"/>
          </a:xfrm>
          <a:prstGeom prst="rect">
            <a:avLst/>
          </a:prstGeom>
          <a:noFill/>
        </p:spPr>
        <p:txBody>
          <a:bodyPr wrap="square" rtlCol="0">
            <a:spAutoFit/>
          </a:bodyPr>
          <a:lstStyle/>
          <a:p>
            <a:pPr>
              <a:buNone/>
            </a:pPr>
            <a:r>
              <a:rPr lang="en-GB" sz="1800" dirty="0" smtClean="0"/>
              <a:t>DAT Provider (non-EU)</a:t>
            </a:r>
            <a:endParaRPr lang="en-GB" sz="1800" dirty="0"/>
          </a:p>
        </p:txBody>
      </p:sp>
      <p:sp>
        <p:nvSpPr>
          <p:cNvPr id="50" name="TextBox 49">
            <a:hlinkClick r:id="rId4" action="ppaction://hlinksldjump"/>
          </p:cNvPr>
          <p:cNvSpPr txBox="1"/>
          <p:nvPr/>
        </p:nvSpPr>
        <p:spPr>
          <a:xfrm>
            <a:off x="514805" y="202394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2017/373</a:t>
            </a:r>
            <a:endParaRPr lang="en-GB" sz="1200" b="1" dirty="0">
              <a:solidFill>
                <a:schemeClr val="bg1"/>
              </a:solidFill>
            </a:endParaRPr>
          </a:p>
        </p:txBody>
      </p:sp>
      <p:sp>
        <p:nvSpPr>
          <p:cNvPr id="51" name="TextBox 50">
            <a:hlinkClick r:id="rId5"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DAT provider</a:t>
            </a:r>
            <a:endParaRPr lang="en-GB" sz="1200" b="1" dirty="0">
              <a:solidFill>
                <a:schemeClr val="bg1"/>
              </a:solidFill>
            </a:endParaRPr>
          </a:p>
        </p:txBody>
      </p:sp>
      <p:sp>
        <p:nvSpPr>
          <p:cNvPr id="18" name="TextBox 17"/>
          <p:cNvSpPr txBox="1"/>
          <p:nvPr/>
        </p:nvSpPr>
        <p:spPr>
          <a:xfrm>
            <a:off x="835952" y="3712478"/>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pic>
        <p:nvPicPr>
          <p:cNvPr id="3" name="Picture 2"/>
          <p:cNvPicPr>
            <a:picLocks noChangeAspect="1"/>
          </p:cNvPicPr>
          <p:nvPr/>
        </p:nvPicPr>
        <p:blipFill>
          <a:blip r:embed="rId6"/>
          <a:stretch>
            <a:fillRect/>
          </a:stretch>
        </p:blipFill>
        <p:spPr>
          <a:xfrm>
            <a:off x="8904312" y="1309736"/>
            <a:ext cx="495300" cy="428625"/>
          </a:xfrm>
          <a:prstGeom prst="rect">
            <a:avLst/>
          </a:prstGeom>
        </p:spPr>
      </p:pic>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005329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3</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function</a:t>
            </a:r>
          </a:p>
        </p:txBody>
      </p:sp>
      <p:sp>
        <p:nvSpPr>
          <p:cNvPr id="4102" name="Rectangle 3"/>
          <p:cNvSpPr>
            <a:spLocks noGrp="1" noChangeArrowheads="1"/>
          </p:cNvSpPr>
          <p:nvPr>
            <p:ph type="body" idx="1"/>
          </p:nvPr>
        </p:nvSpPr>
        <p:spPr>
          <a:xfrm>
            <a:off x="533899" y="1169738"/>
            <a:ext cx="11343217" cy="493289"/>
          </a:xfrm>
        </p:spPr>
        <p:txBody>
          <a:bodyPr/>
          <a:lstStyle/>
          <a:p>
            <a:pPr marL="0" indent="0" eaLnBrk="1" hangingPunct="1">
              <a:buNone/>
            </a:pPr>
            <a:r>
              <a:rPr lang="en-GB" altLang="en-US" sz="2000" dirty="0" smtClean="0"/>
              <a:t>Click on the Role who’s reporting function you would like to </a:t>
            </a:r>
            <a:r>
              <a:rPr lang="en-GB" altLang="en-US" sz="2000" dirty="0" smtClean="0"/>
              <a:t>see</a:t>
            </a:r>
            <a:endParaRPr lang="en-GB" altLang="en-US" sz="2000" dirty="0" smtClean="0"/>
          </a:p>
        </p:txBody>
      </p:sp>
      <p:cxnSp>
        <p:nvCxnSpPr>
          <p:cNvPr id="3" name="Straight Connector 2"/>
          <p:cNvCxnSpPr/>
          <p:nvPr/>
        </p:nvCxnSpPr>
        <p:spPr bwMode="auto">
          <a:xfrm>
            <a:off x="608866" y="1556792"/>
            <a:ext cx="10454951" cy="0"/>
          </a:xfrm>
          <a:prstGeom prst="line">
            <a:avLst/>
          </a:prstGeom>
          <a:ln/>
          <a:extLst/>
        </p:spPr>
        <p:style>
          <a:lnRef idx="1">
            <a:schemeClr val="dk1"/>
          </a:lnRef>
          <a:fillRef idx="0">
            <a:schemeClr val="dk1"/>
          </a:fillRef>
          <a:effectRef idx="0">
            <a:schemeClr val="dk1"/>
          </a:effectRef>
          <a:fontRef idx="minor">
            <a:schemeClr val="tx1"/>
          </a:fontRef>
        </p:style>
      </p:cxnSp>
      <p:sp>
        <p:nvSpPr>
          <p:cNvPr id="8" name="Rounded Rectangle 7"/>
          <p:cNvSpPr/>
          <p:nvPr/>
        </p:nvSpPr>
        <p:spPr bwMode="auto">
          <a:xfrm>
            <a:off x="510783" y="1663027"/>
            <a:ext cx="3168352" cy="4718301"/>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3"/>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4"/>
          <a:stretch>
            <a:fillRect/>
          </a:stretch>
        </p:blipFill>
        <p:spPr>
          <a:xfrm>
            <a:off x="4304133" y="1663027"/>
            <a:ext cx="3164098" cy="4718301"/>
          </a:xfrm>
          <a:prstGeom prst="rect">
            <a:avLst/>
          </a:prstGeom>
        </p:spPr>
      </p:pic>
      <p:pic>
        <p:nvPicPr>
          <p:cNvPr id="10" name="Picture 9"/>
          <p:cNvPicPr>
            <a:picLocks noChangeAspect="1"/>
          </p:cNvPicPr>
          <p:nvPr/>
        </p:nvPicPr>
        <p:blipFill>
          <a:blip r:embed="rId4"/>
          <a:stretch>
            <a:fillRect/>
          </a:stretch>
        </p:blipFill>
        <p:spPr>
          <a:xfrm>
            <a:off x="8112224" y="1663027"/>
            <a:ext cx="3164098" cy="4718301"/>
          </a:xfrm>
          <a:prstGeom prst="rect">
            <a:avLst/>
          </a:prstGeom>
        </p:spPr>
      </p:pic>
      <p:sp>
        <p:nvSpPr>
          <p:cNvPr id="11" name="TextBox 10"/>
          <p:cNvSpPr txBox="1"/>
          <p:nvPr/>
        </p:nvSpPr>
        <p:spPr>
          <a:xfrm>
            <a:off x="897942" y="1698245"/>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1698245"/>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470926" y="1659718"/>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13" name="TextBox 12">
            <a:hlinkClick r:id="rId5" action="ppaction://hlinksldjump"/>
          </p:cNvPr>
          <p:cNvSpPr txBox="1"/>
          <p:nvPr/>
        </p:nvSpPr>
        <p:spPr>
          <a:xfrm>
            <a:off x="843936" y="2089626"/>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ANSP (Pan - EU)</a:t>
            </a:r>
            <a:endParaRPr lang="en-GB" sz="1200" b="1" dirty="0">
              <a:solidFill>
                <a:schemeClr val="bg1"/>
              </a:solidFill>
            </a:endParaRPr>
          </a:p>
        </p:txBody>
      </p:sp>
      <p:sp>
        <p:nvSpPr>
          <p:cNvPr id="23" name="TextBox 22">
            <a:hlinkClick r:id="rId6" action="ppaction://hlinksldjump"/>
          </p:cNvPr>
          <p:cNvSpPr txBox="1"/>
          <p:nvPr/>
        </p:nvSpPr>
        <p:spPr>
          <a:xfrm>
            <a:off x="843936" y="2419871"/>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ANSP</a:t>
            </a:r>
            <a:endParaRPr lang="en-GB" sz="1200" b="1" dirty="0">
              <a:solidFill>
                <a:schemeClr val="bg1"/>
              </a:solidFill>
            </a:endParaRPr>
          </a:p>
        </p:txBody>
      </p:sp>
      <p:sp>
        <p:nvSpPr>
          <p:cNvPr id="24" name="TextBox 23">
            <a:hlinkClick r:id="rId7" action="ppaction://hlinksldjump"/>
          </p:cNvPr>
          <p:cNvSpPr txBox="1"/>
          <p:nvPr/>
        </p:nvSpPr>
        <p:spPr>
          <a:xfrm>
            <a:off x="843936" y="2764406"/>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5" name="TextBox 24">
            <a:hlinkClick r:id="rId8" action="ppaction://hlinksldjump"/>
          </p:cNvPr>
          <p:cNvSpPr txBox="1"/>
          <p:nvPr/>
        </p:nvSpPr>
        <p:spPr>
          <a:xfrm>
            <a:off x="843936" y="3102301"/>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POA (Singe European)</a:t>
            </a:r>
            <a:endParaRPr lang="en-GB" sz="1200" b="1" dirty="0">
              <a:solidFill>
                <a:schemeClr val="bg1"/>
              </a:solidFill>
            </a:endParaRPr>
          </a:p>
        </p:txBody>
      </p:sp>
      <p:sp>
        <p:nvSpPr>
          <p:cNvPr id="26" name="TextBox 25">
            <a:hlinkClick r:id="rId9" action="ppaction://hlinksldjump"/>
          </p:cNvPr>
          <p:cNvSpPr txBox="1"/>
          <p:nvPr/>
        </p:nvSpPr>
        <p:spPr>
          <a:xfrm>
            <a:off x="843936" y="3451649"/>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POA</a:t>
            </a:r>
            <a:endParaRPr lang="en-GB" sz="1200" b="1" dirty="0">
              <a:solidFill>
                <a:schemeClr val="bg1"/>
              </a:solidFill>
            </a:endParaRPr>
          </a:p>
        </p:txBody>
      </p:sp>
      <p:sp>
        <p:nvSpPr>
          <p:cNvPr id="27" name="TextBox 26">
            <a:hlinkClick r:id="rId10" action="ppaction://hlinksldjump"/>
          </p:cNvPr>
          <p:cNvSpPr txBox="1"/>
          <p:nvPr/>
        </p:nvSpPr>
        <p:spPr>
          <a:xfrm>
            <a:off x="843936" y="3782385"/>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Part - M</a:t>
            </a:r>
            <a:endParaRPr lang="en-GB" sz="1200" b="1" dirty="0">
              <a:solidFill>
                <a:schemeClr val="bg1"/>
              </a:solidFill>
            </a:endParaRPr>
          </a:p>
        </p:txBody>
      </p:sp>
      <p:sp>
        <p:nvSpPr>
          <p:cNvPr id="28" name="TextBox 27">
            <a:hlinkClick r:id="rId11" action="ppaction://hlinksldjump"/>
          </p:cNvPr>
          <p:cNvSpPr txBox="1"/>
          <p:nvPr/>
        </p:nvSpPr>
        <p:spPr>
          <a:xfrm>
            <a:off x="843936" y="4131383"/>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Part - 145</a:t>
            </a:r>
            <a:endParaRPr lang="en-GB" sz="1200" b="1" dirty="0">
              <a:solidFill>
                <a:schemeClr val="bg1"/>
              </a:solidFill>
            </a:endParaRPr>
          </a:p>
        </p:txBody>
      </p:sp>
      <p:sp>
        <p:nvSpPr>
          <p:cNvPr id="29" name="TextBox 28">
            <a:hlinkClick r:id="rId12" action="ppaction://hlinksldjump"/>
          </p:cNvPr>
          <p:cNvSpPr txBox="1"/>
          <p:nvPr/>
        </p:nvSpPr>
        <p:spPr>
          <a:xfrm>
            <a:off x="843936" y="4480031"/>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AOC</a:t>
            </a:r>
            <a:endParaRPr lang="en-GB" sz="1200" b="1" dirty="0">
              <a:solidFill>
                <a:schemeClr val="bg1"/>
              </a:solidFill>
            </a:endParaRPr>
          </a:p>
        </p:txBody>
      </p:sp>
      <p:sp>
        <p:nvSpPr>
          <p:cNvPr id="30" name="TextBox 29">
            <a:hlinkClick r:id="rId13" action="ppaction://hlinksldjump"/>
          </p:cNvPr>
          <p:cNvSpPr txBox="1"/>
          <p:nvPr/>
        </p:nvSpPr>
        <p:spPr>
          <a:xfrm>
            <a:off x="843936" y="4828679"/>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Aerodrome Operator</a:t>
            </a:r>
            <a:endParaRPr lang="en-GB" sz="1200" b="1" dirty="0">
              <a:solidFill>
                <a:schemeClr val="bg1"/>
              </a:solidFill>
            </a:endParaRPr>
          </a:p>
        </p:txBody>
      </p:sp>
      <p:sp>
        <p:nvSpPr>
          <p:cNvPr id="31" name="TextBox 30">
            <a:hlinkClick r:id="rId14" action="ppaction://hlinksldjump"/>
          </p:cNvPr>
          <p:cNvSpPr txBox="1"/>
          <p:nvPr/>
        </p:nvSpPr>
        <p:spPr>
          <a:xfrm>
            <a:off x="843936" y="5185744"/>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ATO</a:t>
            </a:r>
            <a:endParaRPr lang="en-GB" sz="1200" b="1" dirty="0">
              <a:solidFill>
                <a:schemeClr val="bg1"/>
              </a:solidFill>
            </a:endParaRPr>
          </a:p>
        </p:txBody>
      </p:sp>
      <p:sp>
        <p:nvSpPr>
          <p:cNvPr id="32" name="TextBox 31">
            <a:hlinkClick r:id="rId15" action="ppaction://hlinksldjump"/>
          </p:cNvPr>
          <p:cNvSpPr txBox="1"/>
          <p:nvPr/>
        </p:nvSpPr>
        <p:spPr>
          <a:xfrm>
            <a:off x="830533" y="5530266"/>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DAT provider (Pan - EU)</a:t>
            </a:r>
            <a:endParaRPr lang="en-GB" sz="1200" b="1" dirty="0">
              <a:solidFill>
                <a:schemeClr val="bg1"/>
              </a:solidFill>
            </a:endParaRPr>
          </a:p>
        </p:txBody>
      </p:sp>
      <p:sp>
        <p:nvSpPr>
          <p:cNvPr id="33" name="TextBox 32">
            <a:hlinkClick r:id="rId16" action="ppaction://hlinksldjump"/>
          </p:cNvPr>
          <p:cNvSpPr txBox="1"/>
          <p:nvPr/>
        </p:nvSpPr>
        <p:spPr>
          <a:xfrm>
            <a:off x="830533" y="5881681"/>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DAT provider</a:t>
            </a:r>
            <a:endParaRPr lang="en-GB" sz="1200" b="1" dirty="0">
              <a:solidFill>
                <a:schemeClr val="bg1"/>
              </a:solidFill>
            </a:endParaRPr>
          </a:p>
        </p:txBody>
      </p:sp>
      <p:sp>
        <p:nvSpPr>
          <p:cNvPr id="34" name="TextBox 33">
            <a:hlinkClick r:id="rId17" action="ppaction://hlinksldjump"/>
          </p:cNvPr>
          <p:cNvSpPr txBox="1"/>
          <p:nvPr/>
        </p:nvSpPr>
        <p:spPr>
          <a:xfrm>
            <a:off x="4594203" y="2101389"/>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SIA</a:t>
            </a:r>
            <a:endParaRPr lang="en-GB" sz="1200" b="1" dirty="0">
              <a:solidFill>
                <a:schemeClr val="bg1"/>
              </a:solidFill>
            </a:endParaRPr>
          </a:p>
        </p:txBody>
      </p:sp>
      <p:sp>
        <p:nvSpPr>
          <p:cNvPr id="35" name="TextBox 34">
            <a:hlinkClick r:id="rId18" action="ppaction://hlinksldjump"/>
          </p:cNvPr>
          <p:cNvSpPr txBox="1"/>
          <p:nvPr/>
        </p:nvSpPr>
        <p:spPr>
          <a:xfrm>
            <a:off x="4594203" y="2445706"/>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sp>
        <p:nvSpPr>
          <p:cNvPr id="36" name="TextBox 35">
            <a:hlinkClick r:id="rId19" action="ppaction://hlinksldjump"/>
          </p:cNvPr>
          <p:cNvSpPr txBox="1"/>
          <p:nvPr/>
        </p:nvSpPr>
        <p:spPr>
          <a:xfrm>
            <a:off x="4594203" y="2788873"/>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37" name="TextBox 36">
            <a:hlinkClick r:id="rId20" action="ppaction://hlinksldjump"/>
          </p:cNvPr>
          <p:cNvSpPr txBox="1"/>
          <p:nvPr/>
        </p:nvSpPr>
        <p:spPr>
          <a:xfrm>
            <a:off x="4594203" y="4690179"/>
            <a:ext cx="2484276" cy="276999"/>
          </a:xfrm>
          <a:prstGeom prst="rect">
            <a:avLst/>
          </a:prstGeom>
          <a:solidFill>
            <a:schemeClr val="accent2"/>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European Central Repository</a:t>
            </a:r>
            <a:endParaRPr lang="en-GB" sz="1200" b="1" dirty="0">
              <a:solidFill>
                <a:schemeClr val="bg1"/>
              </a:solidFill>
            </a:endParaRPr>
          </a:p>
        </p:txBody>
      </p:sp>
      <p:sp>
        <p:nvSpPr>
          <p:cNvPr id="38" name="TextBox 37">
            <a:hlinkClick r:id="rId21" action="ppaction://hlinksldjump"/>
          </p:cNvPr>
          <p:cNvSpPr txBox="1"/>
          <p:nvPr/>
        </p:nvSpPr>
        <p:spPr>
          <a:xfrm>
            <a:off x="8415686" y="2101389"/>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POA</a:t>
            </a:r>
            <a:endParaRPr lang="en-GB" sz="1200" b="1" dirty="0">
              <a:solidFill>
                <a:schemeClr val="bg1"/>
              </a:solidFill>
            </a:endParaRPr>
          </a:p>
        </p:txBody>
      </p:sp>
      <p:sp>
        <p:nvSpPr>
          <p:cNvPr id="40" name="TextBox 39">
            <a:hlinkClick r:id="rId22" action="ppaction://hlinksldjump"/>
          </p:cNvPr>
          <p:cNvSpPr txBox="1"/>
          <p:nvPr/>
        </p:nvSpPr>
        <p:spPr>
          <a:xfrm>
            <a:off x="8416920" y="2440163"/>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Part - M</a:t>
            </a:r>
            <a:endParaRPr lang="en-GB" sz="1200" b="1" dirty="0">
              <a:solidFill>
                <a:schemeClr val="bg1"/>
              </a:solidFill>
            </a:endParaRPr>
          </a:p>
        </p:txBody>
      </p:sp>
      <p:sp>
        <p:nvSpPr>
          <p:cNvPr id="41" name="TextBox 40">
            <a:hlinkClick r:id="rId23" action="ppaction://hlinksldjump"/>
          </p:cNvPr>
          <p:cNvSpPr txBox="1"/>
          <p:nvPr/>
        </p:nvSpPr>
        <p:spPr>
          <a:xfrm>
            <a:off x="8416920" y="2786503"/>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Part - 145</a:t>
            </a:r>
            <a:endParaRPr lang="en-GB" sz="1200" b="1" dirty="0">
              <a:solidFill>
                <a:schemeClr val="bg1"/>
              </a:solidFill>
            </a:endParaRPr>
          </a:p>
        </p:txBody>
      </p:sp>
      <p:sp>
        <p:nvSpPr>
          <p:cNvPr id="42" name="TextBox 41">
            <a:hlinkClick r:id="rId24" action="ppaction://hlinksldjump"/>
          </p:cNvPr>
          <p:cNvSpPr txBox="1"/>
          <p:nvPr/>
        </p:nvSpPr>
        <p:spPr>
          <a:xfrm>
            <a:off x="8415686" y="3128715"/>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 (without Bilateral)</a:t>
            </a:r>
            <a:endParaRPr lang="en-GB" sz="1200" b="1" dirty="0">
              <a:solidFill>
                <a:schemeClr val="bg1"/>
              </a:solidFill>
            </a:endParaRPr>
          </a:p>
        </p:txBody>
      </p:sp>
      <p:sp>
        <p:nvSpPr>
          <p:cNvPr id="43" name="TextBox 42">
            <a:hlinkClick r:id="rId25" action="ppaction://hlinksldjump"/>
          </p:cNvPr>
          <p:cNvSpPr txBox="1"/>
          <p:nvPr/>
        </p:nvSpPr>
        <p:spPr>
          <a:xfrm>
            <a:off x="8406431" y="3472771"/>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 (Bilateral)</a:t>
            </a:r>
            <a:endParaRPr lang="en-GB" sz="1200" b="1" dirty="0">
              <a:solidFill>
                <a:schemeClr val="bg1"/>
              </a:solidFill>
            </a:endParaRPr>
          </a:p>
        </p:txBody>
      </p:sp>
      <p:sp>
        <p:nvSpPr>
          <p:cNvPr id="44" name="TextBox 43">
            <a:hlinkClick r:id="rId26" action="ppaction://hlinksldjump"/>
          </p:cNvPr>
          <p:cNvSpPr txBox="1"/>
          <p:nvPr/>
        </p:nvSpPr>
        <p:spPr>
          <a:xfrm>
            <a:off x="8415686" y="3800271"/>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AOC – EASA TCO</a:t>
            </a:r>
            <a:endParaRPr lang="en-GB" sz="1200" b="1" dirty="0">
              <a:solidFill>
                <a:schemeClr val="bg1"/>
              </a:solidFill>
            </a:endParaRPr>
          </a:p>
        </p:txBody>
      </p:sp>
      <p:sp>
        <p:nvSpPr>
          <p:cNvPr id="45" name="TextBox 44">
            <a:hlinkClick r:id="rId27" action="ppaction://hlinksldjump"/>
          </p:cNvPr>
          <p:cNvSpPr txBox="1"/>
          <p:nvPr/>
        </p:nvSpPr>
        <p:spPr>
          <a:xfrm>
            <a:off x="8415686" y="412153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Foreign ATO</a:t>
            </a:r>
            <a:endParaRPr lang="en-GB" sz="1200" b="1" dirty="0">
              <a:solidFill>
                <a:schemeClr val="bg1"/>
              </a:solidFill>
            </a:endParaRPr>
          </a:p>
        </p:txBody>
      </p:sp>
      <p:sp>
        <p:nvSpPr>
          <p:cNvPr id="46" name="TextBox 45">
            <a:hlinkClick r:id="rId28" action="ppaction://hlinksldjump"/>
          </p:cNvPr>
          <p:cNvSpPr txBox="1"/>
          <p:nvPr/>
        </p:nvSpPr>
        <p:spPr>
          <a:xfrm>
            <a:off x="8415686" y="4467293"/>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ANSP</a:t>
            </a:r>
            <a:endParaRPr lang="en-GB" sz="1200" b="1" dirty="0">
              <a:solidFill>
                <a:schemeClr val="bg1"/>
              </a:solidFill>
            </a:endParaRPr>
          </a:p>
        </p:txBody>
      </p:sp>
      <p:sp>
        <p:nvSpPr>
          <p:cNvPr id="47" name="TextBox 46">
            <a:hlinkClick r:id="rId29" action="ppaction://hlinksldjump"/>
          </p:cNvPr>
          <p:cNvSpPr txBox="1"/>
          <p:nvPr/>
        </p:nvSpPr>
        <p:spPr>
          <a:xfrm>
            <a:off x="8406431" y="4806869"/>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DAT provider (non – EU)</a:t>
            </a:r>
            <a:endParaRPr lang="en-GB" sz="1200" b="1" dirty="0">
              <a:solidFill>
                <a:schemeClr val="bg1"/>
              </a:solidFill>
            </a:endParaRPr>
          </a:p>
        </p:txBody>
      </p:sp>
      <p:sp>
        <p:nvSpPr>
          <p:cNvPr id="39" name="TextBox 38">
            <a:hlinkClick r:id="rId30" action="ppaction://hlinksldjump"/>
          </p:cNvPr>
          <p:cNvSpPr txBox="1"/>
          <p:nvPr/>
        </p:nvSpPr>
        <p:spPr>
          <a:xfrm>
            <a:off x="9873478" y="804570"/>
            <a:ext cx="1947424" cy="40011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buNone/>
            </a:pPr>
            <a:r>
              <a:rPr lang="en-GB" sz="2000" dirty="0" smtClean="0">
                <a:solidFill>
                  <a:schemeClr val="bg1"/>
                </a:solidFill>
                <a:effectLst>
                  <a:outerShdw blurRad="38100" dist="38100" dir="2700000" algn="tl">
                    <a:srgbClr val="000000">
                      <a:alpha val="43137"/>
                    </a:srgbClr>
                  </a:outerShdw>
                </a:effectLst>
              </a:rPr>
              <a:t>Acronyms</a:t>
            </a:r>
            <a:endParaRPr lang="en-GB" sz="2000" dirty="0">
              <a:solidFill>
                <a:schemeClr val="bg1"/>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 (Pan-EU)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30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970853776"/>
              </p:ext>
            </p:extLst>
          </p:nvPr>
        </p:nvGraphicFramePr>
        <p:xfrm>
          <a:off x="0" y="1052737"/>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34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7197">
                <a:tc>
                  <a:txBody>
                    <a:bodyPr/>
                    <a:lstStyle/>
                    <a:p>
                      <a:r>
                        <a:rPr lang="en-GB" sz="1200" kern="1200" dirty="0" smtClean="0">
                          <a:solidFill>
                            <a:schemeClr val="dk1"/>
                          </a:solidFill>
                          <a:effectLst/>
                          <a:latin typeface="+mn-lt"/>
                          <a:ea typeface="+mn-ea"/>
                          <a:cs typeface="+mn-cs"/>
                        </a:rPr>
                        <a:t>Regulation </a:t>
                      </a:r>
                    </a:p>
                    <a:p>
                      <a:r>
                        <a:rPr lang="en-GB" sz="1200" kern="1200" dirty="0" smtClean="0">
                          <a:solidFill>
                            <a:schemeClr val="dk1"/>
                          </a:solidFill>
                          <a:effectLst/>
                          <a:latin typeface="+mn-lt"/>
                          <a:ea typeface="+mn-ea"/>
                          <a:cs typeface="+mn-cs"/>
                        </a:rPr>
                        <a:t>(EU) 2017/373</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ATM/ANS.OR.A.065</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(a) A service provider shall report to the competent authority, and to any other organisation required by the Member State where the service provider provides its services, any accident, serious incident and occurrence as defined in Regulation (EU) No 996/2010 of the European Parliament and of the Council (1) and Regulation (EU) No 376/2014.</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(b) Without prejudice to point (a), the service provider shall report to the competent authority and to the organisation responsible for the design of system and constituents, if different from the service provider, any malfunction, technical defect, exceeding of technical limitations, occurrence, or other irregular circumstance that has or may have endangered the safety of services and that has not resulted in an accident or serious incident.</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(c) Without prejudice to Regulations (EU) No 996/2010 and (EU) No 376/2014, the reports referred to in points (a) and (b) shall be made in a form and manner established by the competent authority and contain all the pertinent information about the event known to the service provider.</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(d) Reports shall be made as soon as possible and in any case within 72 hours of the service provider identifying the details of the event to which the report relates unless exceptional circumstances prevent this.</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(e) Without prejudice to Regulation (EU) No 376/2014, where relevant, the service provider shall produce a follow-up report to provide details of actions it intends to take to prevent similar occurrences in the future, as soon as these actions have been identified. This report shall be produced in a form and manner established by the competent authority.</a:t>
                      </a:r>
                      <a:endParaRPr lang="en-GB" sz="1200" dirty="0"/>
                    </a:p>
                  </a:txBody>
                  <a:tcPr>
                    <a:solidFill>
                      <a:srgbClr val="BDDEFF"/>
                    </a:solidFill>
                  </a:tcPr>
                </a:tc>
              </a:tr>
            </a:tbl>
          </a:graphicData>
        </a:graphic>
      </p:graphicFrame>
      <p:sp>
        <p:nvSpPr>
          <p:cNvPr id="9" name="TextBox 8"/>
          <p:cNvSpPr txBox="1"/>
          <p:nvPr/>
        </p:nvSpPr>
        <p:spPr>
          <a:xfrm>
            <a:off x="4655840" y="677819"/>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Responsibilities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5179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 (Pan-EU)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31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951873057"/>
              </p:ext>
            </p:extLst>
          </p:nvPr>
        </p:nvGraphicFramePr>
        <p:xfrm>
          <a:off x="0" y="1052737"/>
          <a:ext cx="12192000" cy="5244022"/>
        </p:xfrm>
        <a:graphic>
          <a:graphicData uri="http://schemas.openxmlformats.org/drawingml/2006/table">
            <a:tbl>
              <a:tblPr firstRow="1" bandRow="1">
                <a:tableStyleId>{5C22544A-7EE6-4342-B048-85BDC9FD1C3A}</a:tableStyleId>
              </a:tblPr>
              <a:tblGrid>
                <a:gridCol w="1775520"/>
                <a:gridCol w="2376264"/>
                <a:gridCol w="8040216"/>
              </a:tblGrid>
              <a:tr h="36003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474543">
                <a:tc>
                  <a:txBody>
                    <a:bodyPr/>
                    <a:lstStyle/>
                    <a:p>
                      <a:r>
                        <a:rPr lang="en-GB" sz="1200" kern="1200" dirty="0" smtClean="0">
                          <a:solidFill>
                            <a:schemeClr val="dk1"/>
                          </a:solidFill>
                          <a:effectLst/>
                          <a:latin typeface="+mn-lt"/>
                          <a:ea typeface="+mn-ea"/>
                          <a:cs typeface="+mn-cs"/>
                        </a:rPr>
                        <a:t>Regulation (EU) 376/2014</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Article 4 Mandatory reporting</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1. Occurrences which may represent a significant risk to aviation safety and which fall into the following categories shall be reported by the persons listed in paragraph 6 through the mandatory occurrence reporting systems pursuant to this Article:</a:t>
                      </a:r>
                    </a:p>
                    <a:p>
                      <a:r>
                        <a:rPr lang="en-GB" sz="1200" kern="1200" dirty="0" smtClean="0">
                          <a:solidFill>
                            <a:schemeClr val="dk1"/>
                          </a:solidFill>
                          <a:effectLst/>
                          <a:latin typeface="+mn-lt"/>
                          <a:ea typeface="+mn-ea"/>
                          <a:cs typeface="+mn-cs"/>
                        </a:rPr>
                        <a:t>(c) occurrences related to air navigation services and facilities, such as: </a:t>
                      </a:r>
                    </a:p>
                    <a:p>
                      <a:r>
                        <a:rPr lang="en-GB" sz="1200" kern="1200" dirty="0" smtClean="0">
                          <a:solidFill>
                            <a:schemeClr val="dk1"/>
                          </a:solidFill>
                          <a:effectLst/>
                          <a:latin typeface="+mn-lt"/>
                          <a:ea typeface="+mn-ea"/>
                          <a:cs typeface="+mn-cs"/>
                        </a:rPr>
                        <a:t>(</a:t>
                      </a:r>
                      <a:r>
                        <a:rPr lang="en-GB" sz="1200" kern="1200" dirty="0" err="1" smtClean="0">
                          <a:solidFill>
                            <a:schemeClr val="dk1"/>
                          </a:solidFill>
                          <a:effectLst/>
                          <a:latin typeface="+mn-lt"/>
                          <a:ea typeface="+mn-ea"/>
                          <a:cs typeface="+mn-cs"/>
                        </a:rPr>
                        <a:t>i</a:t>
                      </a:r>
                      <a:r>
                        <a:rPr lang="en-GB" sz="1200" kern="1200" dirty="0" smtClean="0">
                          <a:solidFill>
                            <a:schemeClr val="dk1"/>
                          </a:solidFill>
                          <a:effectLst/>
                          <a:latin typeface="+mn-lt"/>
                          <a:ea typeface="+mn-ea"/>
                          <a:cs typeface="+mn-cs"/>
                        </a:rPr>
                        <a:t>) collisions, near collisions or potential for collisions; </a:t>
                      </a:r>
                    </a:p>
                    <a:p>
                      <a:r>
                        <a:rPr lang="en-GB" sz="1200" kern="1200" dirty="0" smtClean="0">
                          <a:solidFill>
                            <a:schemeClr val="dk1"/>
                          </a:solidFill>
                          <a:effectLst/>
                          <a:latin typeface="+mn-lt"/>
                          <a:ea typeface="+mn-ea"/>
                          <a:cs typeface="+mn-cs"/>
                        </a:rPr>
                        <a:t>(ii) specific occurrences of air traffic management and air navigation services (ATM/ANS); </a:t>
                      </a:r>
                    </a:p>
                    <a:p>
                      <a:r>
                        <a:rPr lang="en-GB" sz="1200" kern="1200" dirty="0" smtClean="0">
                          <a:solidFill>
                            <a:schemeClr val="dk1"/>
                          </a:solidFill>
                          <a:effectLst/>
                          <a:latin typeface="+mn-lt"/>
                          <a:ea typeface="+mn-ea"/>
                          <a:cs typeface="+mn-cs"/>
                        </a:rPr>
                        <a:t>(iii) ATM/ANS operational occurrences.</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8. Following notification of an occurrence, any organisation established in a Member State which is not covered by paragraph 9 shall report to the competent authority of that Member State, as referred to in Article 6(3), the details of occurrences collected in accordance with paragraph 2 of this Article as soon as possible, and in any event no later than 72 hours after becoming aware of the occurrence.</a:t>
                      </a:r>
                      <a:endParaRPr lang="en-GB" sz="1200" dirty="0"/>
                    </a:p>
                  </a:txBody>
                  <a:tcPr>
                    <a:solidFill>
                      <a:srgbClr val="BDDEFF"/>
                    </a:solidFill>
                  </a:tcPr>
                </a:tc>
              </a:tr>
              <a:tr h="2409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Regulation (EU) 376/2014</a:t>
                      </a:r>
                      <a:endParaRPr lang="en-GB" sz="1200" dirty="0" smtClean="0"/>
                    </a:p>
                    <a:p>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Article 5 Voluntary reporting</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1. Each organisation established in a Member State shall establish a voluntary reporting system to facilitate the collection of: </a:t>
                      </a:r>
                    </a:p>
                    <a:p>
                      <a:r>
                        <a:rPr lang="en-GB" sz="1200" kern="1200" dirty="0" smtClean="0">
                          <a:solidFill>
                            <a:schemeClr val="dk1"/>
                          </a:solidFill>
                          <a:effectLst/>
                          <a:latin typeface="+mn-lt"/>
                          <a:ea typeface="+mn-ea"/>
                          <a:cs typeface="+mn-cs"/>
                        </a:rPr>
                        <a:t>(a) details of occurrences that may not be captured by the mandatory reporting system; </a:t>
                      </a:r>
                    </a:p>
                    <a:p>
                      <a:r>
                        <a:rPr lang="en-GB" sz="1200" kern="1200" dirty="0" smtClean="0">
                          <a:solidFill>
                            <a:schemeClr val="dk1"/>
                          </a:solidFill>
                          <a:effectLst/>
                          <a:latin typeface="+mn-lt"/>
                          <a:ea typeface="+mn-ea"/>
                          <a:cs typeface="+mn-cs"/>
                        </a:rPr>
                        <a:t>(b) other safety-related information which is perceived by the reporter as an actual or potential hazard to aviation safety.</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6. Each organisation established in a Member State that is not certified or approved by the Agency shall, in a timely manner, report to the competent authority of that Member State, as designated pursuant to Article 6(3), the details of occurrences and other safety-related information which have been collected pursuant to paragraph 1 of this Article and which may involve an actual or potential aviation safety risk. Member States may require any organisation established in their territory to report the details of all occurrences collected pursuant to paragraph 1 of this Article.</a:t>
                      </a:r>
                      <a:endParaRPr lang="en-GB" sz="1200" dirty="0"/>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Responsibilities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470950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 (Pan-EU)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32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589080828"/>
              </p:ext>
            </p:extLst>
          </p:nvPr>
        </p:nvGraphicFramePr>
        <p:xfrm>
          <a:off x="0" y="980728"/>
          <a:ext cx="12192000" cy="5472608"/>
        </p:xfrm>
        <a:graphic>
          <a:graphicData uri="http://schemas.openxmlformats.org/drawingml/2006/table">
            <a:tbl>
              <a:tblPr firstRow="1" bandRow="1">
                <a:tableStyleId>{5C22544A-7EE6-4342-B048-85BDC9FD1C3A}</a:tableStyleId>
              </a:tblPr>
              <a:tblGrid>
                <a:gridCol w="1775520"/>
                <a:gridCol w="2376264"/>
                <a:gridCol w="8040216"/>
              </a:tblGrid>
              <a:tr h="402017">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884440">
                <a:tc>
                  <a:txBody>
                    <a:bodyPr/>
                    <a:lstStyle/>
                    <a:p>
                      <a:r>
                        <a:rPr lang="en-GB" sz="1200" kern="1200" dirty="0" smtClean="0">
                          <a:solidFill>
                            <a:schemeClr val="dk1"/>
                          </a:solidFill>
                          <a:effectLst/>
                          <a:latin typeface="+mn-lt"/>
                          <a:ea typeface="+mn-ea"/>
                          <a:cs typeface="+mn-cs"/>
                        </a:rPr>
                        <a:t>Regulation (EU) 2015/1018</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Article 1</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The detailed classification of the occurrences to be referred to when reporting, through mandatory reporting systems, occurrences pursuant to Article 4(1) of Regulation (EU) No 376/2014 is set out in Annexes I to V to this Regulation.</a:t>
                      </a:r>
                      <a:endParaRPr lang="en-GB" sz="1200" dirty="0"/>
                    </a:p>
                  </a:txBody>
                  <a:tcPr>
                    <a:solidFill>
                      <a:srgbClr val="BDDEFF"/>
                    </a:solidFill>
                  </a:tcPr>
                </a:tc>
              </a:tr>
              <a:tr h="4186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Regulation (EU) 2015/1018</a:t>
                      </a:r>
                      <a:endParaRPr lang="en-GB" sz="1200" dirty="0" smtClean="0"/>
                    </a:p>
                    <a:p>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ANNEX III OCCURRENCES RELATED TO AIR NAVIGATION SERVICES AND FACILITIES</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Remark: This Annex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 </a:t>
                      </a:r>
                    </a:p>
                    <a:p>
                      <a:r>
                        <a:rPr lang="en-GB" sz="1200" kern="1200" dirty="0" smtClean="0">
                          <a:solidFill>
                            <a:schemeClr val="dk1"/>
                          </a:solidFill>
                          <a:effectLst/>
                          <a:latin typeface="+mn-lt"/>
                          <a:ea typeface="+mn-ea"/>
                          <a:cs typeface="+mn-cs"/>
                        </a:rPr>
                        <a:t>1. AIRCRAFT-RELATED OCCURRENCES </a:t>
                      </a:r>
                    </a:p>
                    <a:p>
                      <a:r>
                        <a:rPr lang="en-GB" sz="1200" kern="1200" dirty="0" smtClean="0">
                          <a:solidFill>
                            <a:schemeClr val="dk1"/>
                          </a:solidFill>
                          <a:effectLst/>
                          <a:latin typeface="+mn-lt"/>
                          <a:ea typeface="+mn-ea"/>
                          <a:cs typeface="+mn-cs"/>
                        </a:rPr>
                        <a:t>(1) A collision or a near collision on the ground or in the air, between an aircraft and another aircraft, terrain or obstacle, including near-controlled flight into terrain (near CFIT). </a:t>
                      </a:r>
                    </a:p>
                    <a:p>
                      <a:r>
                        <a:rPr lang="en-GB" sz="1200" kern="1200" dirty="0" smtClean="0">
                          <a:solidFill>
                            <a:schemeClr val="dk1"/>
                          </a:solidFill>
                          <a:effectLst/>
                          <a:latin typeface="+mn-lt"/>
                          <a:ea typeface="+mn-ea"/>
                          <a:cs typeface="+mn-cs"/>
                        </a:rPr>
                        <a:t>(2) Separation minima infringement. </a:t>
                      </a:r>
                    </a:p>
                    <a:p>
                      <a:r>
                        <a:rPr lang="en-GB" sz="1200" kern="1200" dirty="0" smtClean="0">
                          <a:solidFill>
                            <a:schemeClr val="dk1"/>
                          </a:solidFill>
                          <a:effectLst/>
                          <a:latin typeface="+mn-lt"/>
                          <a:ea typeface="+mn-ea"/>
                          <a:cs typeface="+mn-cs"/>
                        </a:rPr>
                        <a:t>(3) Inadequate separation. </a:t>
                      </a:r>
                    </a:p>
                    <a:p>
                      <a:r>
                        <a:rPr lang="en-GB" sz="1200" kern="1200" dirty="0" smtClean="0">
                          <a:solidFill>
                            <a:schemeClr val="dk1"/>
                          </a:solidFill>
                          <a:effectLst/>
                          <a:latin typeface="+mn-lt"/>
                          <a:ea typeface="+mn-ea"/>
                          <a:cs typeface="+mn-cs"/>
                        </a:rPr>
                        <a:t>(4) ACAS RAs. </a:t>
                      </a:r>
                    </a:p>
                    <a:p>
                      <a:r>
                        <a:rPr lang="en-GB" sz="1200" kern="1200" dirty="0" smtClean="0">
                          <a:solidFill>
                            <a:schemeClr val="dk1"/>
                          </a:solidFill>
                          <a:effectLst/>
                          <a:latin typeface="+mn-lt"/>
                          <a:ea typeface="+mn-ea"/>
                          <a:cs typeface="+mn-cs"/>
                        </a:rPr>
                        <a:t>(5) Wildlife strike including bird strike. </a:t>
                      </a:r>
                    </a:p>
                    <a:p>
                      <a:r>
                        <a:rPr lang="en-GB" sz="1200" kern="1200" dirty="0" smtClean="0">
                          <a:solidFill>
                            <a:schemeClr val="dk1"/>
                          </a:solidFill>
                          <a:effectLst/>
                          <a:latin typeface="+mn-lt"/>
                          <a:ea typeface="+mn-ea"/>
                          <a:cs typeface="+mn-cs"/>
                        </a:rPr>
                        <a:t>(6) Taxiway or runway excursion. </a:t>
                      </a:r>
                    </a:p>
                    <a:p>
                      <a:r>
                        <a:rPr lang="en-GB" sz="1200" kern="1200" dirty="0" smtClean="0">
                          <a:solidFill>
                            <a:schemeClr val="dk1"/>
                          </a:solidFill>
                          <a:effectLst/>
                          <a:latin typeface="+mn-lt"/>
                          <a:ea typeface="+mn-ea"/>
                          <a:cs typeface="+mn-cs"/>
                        </a:rPr>
                        <a:t>(7) Actual or potential taxiway or runway incursion. </a:t>
                      </a:r>
                    </a:p>
                    <a:p>
                      <a:r>
                        <a:rPr lang="en-GB" sz="1200" kern="1200" dirty="0" smtClean="0">
                          <a:solidFill>
                            <a:schemeClr val="dk1"/>
                          </a:solidFill>
                          <a:effectLst/>
                          <a:latin typeface="+mn-lt"/>
                          <a:ea typeface="+mn-ea"/>
                          <a:cs typeface="+mn-cs"/>
                        </a:rPr>
                        <a:t>(8) Final Approach and Take-off Area (FATO) incursion. </a:t>
                      </a:r>
                    </a:p>
                    <a:p>
                      <a:r>
                        <a:rPr lang="en-GB" sz="1200" kern="1200" dirty="0" smtClean="0">
                          <a:solidFill>
                            <a:schemeClr val="dk1"/>
                          </a:solidFill>
                          <a:effectLst/>
                          <a:latin typeface="+mn-lt"/>
                          <a:ea typeface="+mn-ea"/>
                          <a:cs typeface="+mn-cs"/>
                        </a:rPr>
                        <a:t>(9) Aircraft deviation from ATC clearance. </a:t>
                      </a:r>
                    </a:p>
                    <a:p>
                      <a:r>
                        <a:rPr lang="en-GB" sz="1200" kern="1200" dirty="0" smtClean="0">
                          <a:solidFill>
                            <a:schemeClr val="dk1"/>
                          </a:solidFill>
                          <a:effectLst/>
                          <a:latin typeface="+mn-lt"/>
                          <a:ea typeface="+mn-ea"/>
                          <a:cs typeface="+mn-cs"/>
                        </a:rPr>
                        <a:t>(10) Aircraft deviation from applicable air traffic management (ATM) regulation: </a:t>
                      </a:r>
                    </a:p>
                    <a:p>
                      <a:r>
                        <a:rPr lang="en-GB" sz="1200" kern="1200" dirty="0" smtClean="0">
                          <a:solidFill>
                            <a:schemeClr val="dk1"/>
                          </a:solidFill>
                          <a:effectLst/>
                          <a:latin typeface="+mn-lt"/>
                          <a:ea typeface="+mn-ea"/>
                          <a:cs typeface="+mn-cs"/>
                        </a:rPr>
                        <a:t>(a) aircraft deviation from applicable published ATM procedures; </a:t>
                      </a:r>
                    </a:p>
                    <a:p>
                      <a:r>
                        <a:rPr lang="en-GB" sz="1200" kern="1200" dirty="0" smtClean="0">
                          <a:solidFill>
                            <a:schemeClr val="dk1"/>
                          </a:solidFill>
                          <a:effectLst/>
                          <a:latin typeface="+mn-lt"/>
                          <a:ea typeface="+mn-ea"/>
                          <a:cs typeface="+mn-cs"/>
                        </a:rPr>
                        <a:t>(b) airspace infringement including unauthorised penetration of airspace; </a:t>
                      </a:r>
                    </a:p>
                    <a:p>
                      <a:r>
                        <a:rPr lang="en-GB" sz="1200" kern="1200" dirty="0" smtClean="0">
                          <a:solidFill>
                            <a:schemeClr val="dk1"/>
                          </a:solidFill>
                          <a:effectLst/>
                          <a:latin typeface="+mn-lt"/>
                          <a:ea typeface="+mn-ea"/>
                          <a:cs typeface="+mn-cs"/>
                        </a:rPr>
                        <a:t>(c) deviation from aircraft ATM-related equipment carriage and operations, as mandated by applicable regulations. </a:t>
                      </a:r>
                    </a:p>
                    <a:p>
                      <a:r>
                        <a:rPr lang="en-GB" sz="1200" kern="1200" dirty="0" smtClean="0">
                          <a:solidFill>
                            <a:schemeClr val="dk1"/>
                          </a:solidFill>
                          <a:effectLst/>
                          <a:latin typeface="+mn-lt"/>
                          <a:ea typeface="+mn-ea"/>
                          <a:cs typeface="+mn-cs"/>
                        </a:rPr>
                        <a:t>(11) Call sign confusion related occurrences. </a:t>
                      </a:r>
                      <a:endParaRPr lang="en-GB" sz="1200" kern="1200" dirty="0">
                        <a:solidFill>
                          <a:schemeClr val="dk1"/>
                        </a:solidFill>
                        <a:effectLst/>
                        <a:latin typeface="+mn-lt"/>
                        <a:ea typeface="+mn-ea"/>
                        <a:cs typeface="+mn-cs"/>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a:t>
            </a:r>
            <a:r>
              <a:rPr lang="en-GB" sz="1200" b="1" dirty="0" smtClean="0">
                <a:solidFill>
                  <a:schemeClr val="bg1"/>
                </a:solidFill>
                <a:effectLst>
                  <a:outerShdw blurRad="38100" dist="38100" dir="2700000" algn="tl">
                    <a:srgbClr val="000000">
                      <a:alpha val="43137"/>
                    </a:srgbClr>
                  </a:outerShdw>
                </a:effectLst>
              </a:rPr>
              <a:t>eporting Responsibilities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734260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 (Pan-EU)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33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084179208"/>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4315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69014">
                <a:tc>
                  <a:txBody>
                    <a:bodyPr/>
                    <a:lstStyle/>
                    <a:p>
                      <a:r>
                        <a:rPr lang="en-GB" sz="1200" kern="1200" dirty="0" smtClean="0">
                          <a:solidFill>
                            <a:schemeClr val="dk1"/>
                          </a:solidFill>
                          <a:effectLst/>
                          <a:latin typeface="+mn-lt"/>
                          <a:ea typeface="+mn-ea"/>
                          <a:cs typeface="+mn-cs"/>
                        </a:rPr>
                        <a:t>Regulation (EU) 2015/1018</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ANNEX III OCCURRENCES RELATED TO AIR NAVIGATION SERVICES AND FACILITIES</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2. DEGRADATION OR TOTAL LOSS OF SERVICES OR FUNCTIONS </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(1) Inability to provide ATM services or to execute ATM functions: </a:t>
                      </a:r>
                    </a:p>
                    <a:p>
                      <a:r>
                        <a:rPr lang="en-GB" sz="1200" kern="1200" dirty="0" smtClean="0">
                          <a:solidFill>
                            <a:schemeClr val="dk1"/>
                          </a:solidFill>
                          <a:effectLst/>
                          <a:latin typeface="+mn-lt"/>
                          <a:ea typeface="+mn-ea"/>
                          <a:cs typeface="+mn-cs"/>
                        </a:rPr>
                        <a:t>(a) inability to provide air traffic services or to execute air traffic services functions; </a:t>
                      </a:r>
                    </a:p>
                    <a:p>
                      <a:r>
                        <a:rPr lang="en-GB" sz="1200" kern="1200" dirty="0" smtClean="0">
                          <a:solidFill>
                            <a:schemeClr val="dk1"/>
                          </a:solidFill>
                          <a:effectLst/>
                          <a:latin typeface="+mn-lt"/>
                          <a:ea typeface="+mn-ea"/>
                          <a:cs typeface="+mn-cs"/>
                        </a:rPr>
                        <a:t>(b) inability to provide airspace management services or to execute airspace management functions; </a:t>
                      </a:r>
                    </a:p>
                    <a:p>
                      <a:r>
                        <a:rPr lang="en-GB" sz="1200" kern="1200" dirty="0" smtClean="0">
                          <a:solidFill>
                            <a:schemeClr val="dk1"/>
                          </a:solidFill>
                          <a:effectLst/>
                          <a:latin typeface="+mn-lt"/>
                          <a:ea typeface="+mn-ea"/>
                          <a:cs typeface="+mn-cs"/>
                        </a:rPr>
                        <a:t>(c) inability to provide air traffic flow management and capacity services or to execute air traffic flow management and capacity functions. </a:t>
                      </a:r>
                    </a:p>
                    <a:p>
                      <a:r>
                        <a:rPr lang="en-GB" sz="1200" kern="1200" dirty="0" smtClean="0">
                          <a:solidFill>
                            <a:schemeClr val="dk1"/>
                          </a:solidFill>
                          <a:effectLst/>
                          <a:latin typeface="+mn-lt"/>
                          <a:ea typeface="+mn-ea"/>
                          <a:cs typeface="+mn-cs"/>
                        </a:rPr>
                        <a:t>(2) Missing or significantly incorrect, corrupted, inadequate or misleading information from any support service, including relating to poor runway surface conditions. </a:t>
                      </a:r>
                    </a:p>
                    <a:p>
                      <a:r>
                        <a:rPr lang="en-GB" sz="1200" kern="1200" dirty="0" smtClean="0">
                          <a:solidFill>
                            <a:schemeClr val="dk1"/>
                          </a:solidFill>
                          <a:effectLst/>
                          <a:latin typeface="+mn-lt"/>
                          <a:ea typeface="+mn-ea"/>
                          <a:cs typeface="+mn-cs"/>
                        </a:rPr>
                        <a:t>(3) Failure of communication service. </a:t>
                      </a:r>
                    </a:p>
                    <a:p>
                      <a:r>
                        <a:rPr lang="en-GB" sz="1200" kern="1200" dirty="0" smtClean="0">
                          <a:solidFill>
                            <a:schemeClr val="dk1"/>
                          </a:solidFill>
                          <a:effectLst/>
                          <a:latin typeface="+mn-lt"/>
                          <a:ea typeface="+mn-ea"/>
                          <a:cs typeface="+mn-cs"/>
                        </a:rPr>
                        <a:t>(4) Failure of surveillance service.</a:t>
                      </a:r>
                    </a:p>
                    <a:p>
                      <a:r>
                        <a:rPr lang="en-GB" sz="1200" kern="1200" dirty="0" smtClean="0">
                          <a:solidFill>
                            <a:schemeClr val="dk1"/>
                          </a:solidFill>
                          <a:effectLst/>
                          <a:latin typeface="+mn-lt"/>
                          <a:ea typeface="+mn-ea"/>
                          <a:cs typeface="+mn-cs"/>
                        </a:rPr>
                        <a:t>(5) Failure of data processing and distribution function or service. </a:t>
                      </a:r>
                    </a:p>
                    <a:p>
                      <a:r>
                        <a:rPr lang="en-GB" sz="1200" kern="1200" dirty="0" smtClean="0">
                          <a:solidFill>
                            <a:schemeClr val="dk1"/>
                          </a:solidFill>
                          <a:effectLst/>
                          <a:latin typeface="+mn-lt"/>
                          <a:ea typeface="+mn-ea"/>
                          <a:cs typeface="+mn-cs"/>
                        </a:rPr>
                        <a:t>(6) Failure of navigation service. </a:t>
                      </a:r>
                    </a:p>
                    <a:p>
                      <a:r>
                        <a:rPr lang="en-GB" sz="1200" kern="1200" dirty="0" smtClean="0">
                          <a:solidFill>
                            <a:schemeClr val="dk1"/>
                          </a:solidFill>
                          <a:effectLst/>
                          <a:latin typeface="+mn-lt"/>
                          <a:ea typeface="+mn-ea"/>
                          <a:cs typeface="+mn-cs"/>
                        </a:rPr>
                        <a:t>(7) Failure of ATM system security which had or could have a direct negative impact on the safe provision of service. </a:t>
                      </a:r>
                    </a:p>
                    <a:p>
                      <a:r>
                        <a:rPr lang="en-GB" sz="1200" kern="1200" dirty="0" smtClean="0">
                          <a:solidFill>
                            <a:schemeClr val="dk1"/>
                          </a:solidFill>
                          <a:effectLst/>
                          <a:latin typeface="+mn-lt"/>
                          <a:ea typeface="+mn-ea"/>
                          <a:cs typeface="+mn-cs"/>
                        </a:rPr>
                        <a:t>(8) Significant ATS sector/position overload leading to a potential deterioration in service provision. </a:t>
                      </a:r>
                    </a:p>
                    <a:p>
                      <a:r>
                        <a:rPr lang="en-GB" sz="1200" kern="1200" dirty="0" smtClean="0">
                          <a:solidFill>
                            <a:schemeClr val="dk1"/>
                          </a:solidFill>
                          <a:effectLst/>
                          <a:latin typeface="+mn-lt"/>
                          <a:ea typeface="+mn-ea"/>
                          <a:cs typeface="+mn-cs"/>
                        </a:rPr>
                        <a:t>(9) Incorrect receipt or interpretation of significant communications, including lack of understanding of the language used, when this had or could have a direct negative impact on the safe provision of service. </a:t>
                      </a:r>
                    </a:p>
                    <a:p>
                      <a:r>
                        <a:rPr lang="en-GB" sz="1200" kern="1200" dirty="0" smtClean="0">
                          <a:solidFill>
                            <a:schemeClr val="dk1"/>
                          </a:solidFill>
                          <a:effectLst/>
                          <a:latin typeface="+mn-lt"/>
                          <a:ea typeface="+mn-ea"/>
                          <a:cs typeface="+mn-cs"/>
                        </a:rPr>
                        <a:t>(10) Prolonged loss of communication with an aircraft or with other ATS unit.</a:t>
                      </a:r>
                      <a:endParaRPr lang="en-GB" sz="1200" kern="1200" dirty="0">
                        <a:solidFill>
                          <a:schemeClr val="dk1"/>
                        </a:solidFill>
                        <a:effectLst/>
                        <a:latin typeface="+mn-lt"/>
                        <a:ea typeface="+mn-ea"/>
                        <a:cs typeface="+mn-cs"/>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Responsibilities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73560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 (Pan-EU)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34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072110843"/>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4315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69014">
                <a:tc>
                  <a:txBody>
                    <a:bodyPr/>
                    <a:lstStyle/>
                    <a:p>
                      <a:r>
                        <a:rPr lang="en-GB" sz="1200" kern="1200" dirty="0" smtClean="0">
                          <a:solidFill>
                            <a:schemeClr val="dk1"/>
                          </a:solidFill>
                          <a:effectLst/>
                          <a:latin typeface="+mn-lt"/>
                          <a:ea typeface="+mn-ea"/>
                          <a:cs typeface="+mn-cs"/>
                        </a:rPr>
                        <a:t>Regulation (EU) 2015/1018</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ANNEX III OCCURRENCES RELATED TO AIR NAVIGATION SERVICES AND FACILITIES</a:t>
                      </a:r>
                      <a:endParaRPr lang="en-GB" sz="1200" dirty="0"/>
                    </a:p>
                  </a:txBody>
                  <a:tcPr>
                    <a:solidFill>
                      <a:srgbClr val="BDDEFF"/>
                    </a:solidFill>
                  </a:tcPr>
                </a:tc>
                <a:tc>
                  <a:txBody>
                    <a:bodyPr/>
                    <a:lstStyle/>
                    <a:p>
                      <a:r>
                        <a:rPr lang="en-GB" sz="1200" kern="1200" dirty="0" smtClean="0">
                          <a:solidFill>
                            <a:schemeClr val="dk1"/>
                          </a:solidFill>
                          <a:effectLst/>
                          <a:latin typeface="+mn-lt"/>
                          <a:ea typeface="+mn-ea"/>
                          <a:cs typeface="+mn-cs"/>
                        </a:rPr>
                        <a:t>3. OTHER OCCURRENCES </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(1) Declaration of an emergency (‘Mayday’ or ‘PAN’ call). </a:t>
                      </a:r>
                    </a:p>
                    <a:p>
                      <a:r>
                        <a:rPr lang="en-GB" sz="1200" kern="1200" dirty="0" smtClean="0">
                          <a:solidFill>
                            <a:schemeClr val="dk1"/>
                          </a:solidFill>
                          <a:effectLst/>
                          <a:latin typeface="+mn-lt"/>
                          <a:ea typeface="+mn-ea"/>
                          <a:cs typeface="+mn-cs"/>
                        </a:rPr>
                        <a:t>(2) Significant external interference with Air Navigation Services (for example radio broadcast stations transmitting in the FM band, interfering with ILS (instrument landing system), VOR (VHF Omni Directional Radio Range) and communication). </a:t>
                      </a:r>
                    </a:p>
                    <a:p>
                      <a:r>
                        <a:rPr lang="en-GB" sz="1200" kern="1200" dirty="0" smtClean="0">
                          <a:solidFill>
                            <a:schemeClr val="dk1"/>
                          </a:solidFill>
                          <a:effectLst/>
                          <a:latin typeface="+mn-lt"/>
                          <a:ea typeface="+mn-ea"/>
                          <a:cs typeface="+mn-cs"/>
                        </a:rPr>
                        <a:t>(3) Interference with an aircraft, an ATS unit or a radio communication transmission including by firearms, fireworks, flying kites, laser illumination, high-powered lights lasers, Remotely Piloted Aircraft Systems, model aircraft or by similar means. </a:t>
                      </a:r>
                    </a:p>
                    <a:p>
                      <a:r>
                        <a:rPr lang="en-GB" sz="1200" kern="1200" dirty="0" smtClean="0">
                          <a:solidFill>
                            <a:schemeClr val="dk1"/>
                          </a:solidFill>
                          <a:effectLst/>
                          <a:latin typeface="+mn-lt"/>
                          <a:ea typeface="+mn-ea"/>
                          <a:cs typeface="+mn-cs"/>
                        </a:rPr>
                        <a:t>(4) Fuel dumping. </a:t>
                      </a:r>
                    </a:p>
                    <a:p>
                      <a:r>
                        <a:rPr lang="en-GB" sz="1200" kern="1200" dirty="0" smtClean="0">
                          <a:solidFill>
                            <a:schemeClr val="dk1"/>
                          </a:solidFill>
                          <a:effectLst/>
                          <a:latin typeface="+mn-lt"/>
                          <a:ea typeface="+mn-ea"/>
                          <a:cs typeface="+mn-cs"/>
                        </a:rPr>
                        <a:t>(5) Bomb threat or hijack. </a:t>
                      </a:r>
                    </a:p>
                    <a:p>
                      <a:r>
                        <a:rPr lang="en-GB" sz="1200" kern="1200" dirty="0" smtClean="0">
                          <a:solidFill>
                            <a:schemeClr val="dk1"/>
                          </a:solidFill>
                          <a:effectLst/>
                          <a:latin typeface="+mn-lt"/>
                          <a:ea typeface="+mn-ea"/>
                          <a:cs typeface="+mn-cs"/>
                        </a:rPr>
                        <a:t>(6) Fatigue impacting or potentially impacting the ability to perform safely the air navigation or air traffic duties. </a:t>
                      </a:r>
                    </a:p>
                    <a:p>
                      <a:r>
                        <a:rPr lang="en-GB" sz="1200" kern="1200" dirty="0" smtClean="0">
                          <a:solidFill>
                            <a:schemeClr val="dk1"/>
                          </a:solidFill>
                          <a:effectLst/>
                          <a:latin typeface="+mn-lt"/>
                          <a:ea typeface="+mn-ea"/>
                          <a:cs typeface="+mn-cs"/>
                        </a:rPr>
                        <a:t>(7) Any occurrence where the human performance has directly contributed to or could have contributed to an accident or a serious incident.</a:t>
                      </a:r>
                      <a:endParaRPr lang="en-GB" sz="1200" kern="1200" dirty="0">
                        <a:solidFill>
                          <a:schemeClr val="dk1"/>
                        </a:solidFill>
                        <a:effectLst/>
                        <a:latin typeface="+mn-lt"/>
                        <a:ea typeface="+mn-ea"/>
                        <a:cs typeface="+mn-cs"/>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a:t>
            </a:r>
            <a:r>
              <a:rPr lang="en-GB" sz="1200" b="1" dirty="0" smtClean="0">
                <a:solidFill>
                  <a:schemeClr val="bg1"/>
                </a:solidFill>
                <a:effectLst>
                  <a:outerShdw blurRad="38100" dist="38100" dir="2700000" algn="tl">
                    <a:srgbClr val="000000">
                      <a:alpha val="43137"/>
                    </a:srgbClr>
                  </a:outerShdw>
                </a:effectLst>
              </a:rPr>
              <a:t>eporting </a:t>
            </a:r>
            <a:r>
              <a:rPr lang="en-GB" sz="1200" b="1" dirty="0">
                <a:solidFill>
                  <a:schemeClr val="bg1"/>
                </a:solidFill>
                <a:effectLst>
                  <a:outerShdw blurRad="38100" dist="38100" dir="2700000" algn="tl">
                    <a:srgbClr val="000000">
                      <a:alpha val="43137"/>
                    </a:srgbClr>
                  </a:outerShdw>
                </a:effectLst>
              </a:rPr>
              <a:t>R</a:t>
            </a:r>
            <a:r>
              <a:rPr lang="en-GB" sz="1200" b="1" dirty="0" smtClean="0">
                <a:solidFill>
                  <a:schemeClr val="bg1"/>
                </a:solidFill>
                <a:effectLst>
                  <a:outerShdw blurRad="38100" dist="38100" dir="2700000" algn="tl">
                    <a:srgbClr val="000000">
                      <a:alpha val="43137"/>
                    </a:srgbClr>
                  </a:outerShdw>
                </a:effectLst>
              </a:rPr>
              <a:t>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496989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 (Pan-EU)</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35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310580804"/>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4315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69014">
                <a:tc>
                  <a:txBody>
                    <a:bodyPr/>
                    <a:lstStyle/>
                    <a:p>
                      <a:r>
                        <a:rPr lang="en-GB" sz="1200" kern="1200" dirty="0" smtClean="0">
                          <a:solidFill>
                            <a:schemeClr val="dk1"/>
                          </a:solidFill>
                          <a:effectLst/>
                          <a:latin typeface="+mn-lt"/>
                          <a:ea typeface="+mn-ea"/>
                          <a:cs typeface="+mn-cs"/>
                        </a:rPr>
                        <a:t>AMC 20-8</a:t>
                      </a:r>
                      <a:endParaRPr lang="en-GB" sz="1200" dirty="0"/>
                    </a:p>
                  </a:txBody>
                  <a:tcPr>
                    <a:solidFill>
                      <a:srgbClr val="BDDEFF"/>
                    </a:solidFill>
                  </a:tcPr>
                </a:tc>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IV. AIR NAVIGATION SERVICESIV. AIR NAVIGATION SERVICES, FACILITIES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b="1" dirty="0">
                          <a:effectLst/>
                          <a:latin typeface="Calibri" panose="020F0502020204030204" pitchFamily="34" charset="0"/>
                          <a:ea typeface="Times New Roman" panose="02020603050405020304" pitchFamily="18" charset="0"/>
                          <a:cs typeface="Arial" panose="020B0604020202020204" pitchFamily="34" charset="0"/>
                        </a:rPr>
                        <a:t>A. Air Navigation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Provision of significantly incorrect, inadequate or misleading information from any ground sources, e.g. Air Traffic Control (ATC), Automatic Terminal Information Service (ATIS), Meteorological Services, navigation databases, maps, charts, manuals, etc.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Provision of less than prescribed terrain clearance.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Provision of incorrect pressure reference data (i.e. altimeter setting).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(4) Incorrect transmission, receipt or interpretation of significant messages when this results in a hazardous situation.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(5) Separation minima infringement.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(6) Unauthorised penetration of airspace.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(7) Unlawful radio communication transmission.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Failure of ANS ground or satellite facilities.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(9) Major ATC/ Air Traffic Management (ATM) failure or significant deterioration of aerodrome infrastructure.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(10) Aerodrome movement areas obstructed by aircraft, vehicles, animals or foreign objects, resulting in a hazardous or potentially hazardous situation.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(11) Errors or inadequacies in marking of obstructions or hazards on aerodrome movement areas resulting in a hazardous situation.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(12) Failure, significant malfunction or unavailability of airfield lighting.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Responsibilities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844259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36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709615821"/>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4315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69014">
                <a:tc>
                  <a:txBody>
                    <a:bodyPr/>
                    <a:lstStyle/>
                    <a:p>
                      <a:r>
                        <a:rPr lang="en-GB" sz="1200" kern="1200" dirty="0" smtClean="0">
                          <a:solidFill>
                            <a:schemeClr val="dk1"/>
                          </a:solidFill>
                          <a:effectLst/>
                          <a:latin typeface="+mn-lt"/>
                          <a:ea typeface="+mn-ea"/>
                          <a:cs typeface="+mn-cs"/>
                        </a:rPr>
                        <a:t>Regulation </a:t>
                      </a:r>
                    </a:p>
                    <a:p>
                      <a:r>
                        <a:rPr lang="en-GB" sz="1200" kern="1200" dirty="0" smtClean="0">
                          <a:solidFill>
                            <a:schemeClr val="dk1"/>
                          </a:solidFill>
                          <a:effectLst/>
                          <a:latin typeface="+mn-lt"/>
                          <a:ea typeface="+mn-ea"/>
                          <a:cs typeface="+mn-cs"/>
                        </a:rPr>
                        <a:t>(EU) 2017/373</a:t>
                      </a:r>
                      <a:endParaRPr lang="en-GB" sz="1200" dirty="0"/>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ATM/ANS.OR.A.065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r>
                        <a:rPr lang="en-GB" sz="1200" kern="1200" dirty="0" smtClean="0">
                          <a:solidFill>
                            <a:schemeClr val="dk1"/>
                          </a:solidFill>
                          <a:effectLst/>
                          <a:latin typeface="+mn-lt"/>
                          <a:ea typeface="+mn-ea"/>
                          <a:cs typeface="+mn-cs"/>
                        </a:rPr>
                        <a:t>(a) A service provider shall report to the competent authority, and to any other organisation required by the Member State where the service provider provides its services, any accident, serious incident and occurrence as defined in Regulation (EU) No 996/2010 of the European Parliament and of the Council (1) and Regulation (EU) No 376/2014.</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(b) Without prejudice to point (a), the service provider shall report to the competent authority and to the organisation responsible for the design of system and constituents, if different from the service provider, any malfunction, technical defect, exceeding of technical limitations, occurrence, or other irregular circumstance that has or may have endangered the safety of services and that has not resulted in an accident or serious incident.</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(c) Without prejudice to Regulations (EU) No 996/2010 and (EU) No 376/2014, the reports referred to in points (a) and (b) shall be made in a form and manner established by the competent authority and contain all the pertinent information about the event known to the service provider.</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(d) Reports shall be made as soon as possible and in any case within 72 hours of the service provider identifying the details of the event to which the report relates unless exceptional circumstances prevent this.</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(e) Without prejudice to Regulation (EU) No 376/2014, where relevant, the service provider shall produce a follow-up report to provide details of actions it intends to take to prevent similar occurrences in the future, as soon as these actions have been identified. This report shall be produced in a form and manner established by the competent authority.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Responsibilities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742396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37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220153719"/>
              </p:ext>
            </p:extLst>
          </p:nvPr>
        </p:nvGraphicFramePr>
        <p:xfrm>
          <a:off x="0" y="1052737"/>
          <a:ext cx="12192000" cy="5474384"/>
        </p:xfrm>
        <a:graphic>
          <a:graphicData uri="http://schemas.openxmlformats.org/drawingml/2006/table">
            <a:tbl>
              <a:tblPr firstRow="1" bandRow="1">
                <a:tableStyleId>{5C22544A-7EE6-4342-B048-85BDC9FD1C3A}</a:tableStyleId>
              </a:tblPr>
              <a:tblGrid>
                <a:gridCol w="1775520"/>
                <a:gridCol w="2376264"/>
                <a:gridCol w="8040216"/>
              </a:tblGrid>
              <a:tr h="302306">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584792">
                <a:tc>
                  <a:txBody>
                    <a:bodyPr/>
                    <a:lstStyle/>
                    <a:p>
                      <a:r>
                        <a:rPr lang="en-GB" sz="1200" kern="1200" dirty="0" smtClean="0">
                          <a:solidFill>
                            <a:schemeClr val="dk1"/>
                          </a:solidFill>
                          <a:effectLst/>
                          <a:latin typeface="+mn-lt"/>
                          <a:ea typeface="+mn-ea"/>
                          <a:cs typeface="+mn-cs"/>
                        </a:rPr>
                        <a:t>Regulation (EU) 376/2014</a:t>
                      </a:r>
                      <a:endParaRPr lang="en-GB" sz="1200" dirty="0"/>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Article 4 Mandatory reporting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r>
                        <a:rPr lang="en-GB" sz="1200" kern="1200" dirty="0" smtClean="0">
                          <a:solidFill>
                            <a:schemeClr val="dk1"/>
                          </a:solidFill>
                          <a:effectLst/>
                          <a:latin typeface="+mn-lt"/>
                          <a:ea typeface="+mn-ea"/>
                          <a:cs typeface="+mn-cs"/>
                        </a:rPr>
                        <a:t>1. Occurrences which may represent a significant risk to aviation safety and which fall into the following categories shall be reported by the persons listed in paragraph 6 through the mandatory occurrence reporting systems pursuant to this Article:</a:t>
                      </a:r>
                    </a:p>
                    <a:p>
                      <a:r>
                        <a:rPr lang="en-GB" sz="1200" kern="1200" dirty="0" smtClean="0">
                          <a:solidFill>
                            <a:schemeClr val="dk1"/>
                          </a:solidFill>
                          <a:effectLst/>
                          <a:latin typeface="+mn-lt"/>
                          <a:ea typeface="+mn-ea"/>
                          <a:cs typeface="+mn-cs"/>
                        </a:rPr>
                        <a:t>(c) occurrences related to air navigation services and facilities, such as: </a:t>
                      </a:r>
                    </a:p>
                    <a:p>
                      <a:r>
                        <a:rPr lang="en-GB" sz="1200" kern="1200" dirty="0" smtClean="0">
                          <a:solidFill>
                            <a:schemeClr val="dk1"/>
                          </a:solidFill>
                          <a:effectLst/>
                          <a:latin typeface="+mn-lt"/>
                          <a:ea typeface="+mn-ea"/>
                          <a:cs typeface="+mn-cs"/>
                        </a:rPr>
                        <a:t>(</a:t>
                      </a:r>
                      <a:r>
                        <a:rPr lang="en-GB" sz="1200" kern="1200" dirty="0" err="1" smtClean="0">
                          <a:solidFill>
                            <a:schemeClr val="dk1"/>
                          </a:solidFill>
                          <a:effectLst/>
                          <a:latin typeface="+mn-lt"/>
                          <a:ea typeface="+mn-ea"/>
                          <a:cs typeface="+mn-cs"/>
                        </a:rPr>
                        <a:t>i</a:t>
                      </a:r>
                      <a:r>
                        <a:rPr lang="en-GB" sz="1200" kern="1200" dirty="0" smtClean="0">
                          <a:solidFill>
                            <a:schemeClr val="dk1"/>
                          </a:solidFill>
                          <a:effectLst/>
                          <a:latin typeface="+mn-lt"/>
                          <a:ea typeface="+mn-ea"/>
                          <a:cs typeface="+mn-cs"/>
                        </a:rPr>
                        <a:t>) collisions, near collisions or potential for collisions; </a:t>
                      </a:r>
                    </a:p>
                    <a:p>
                      <a:r>
                        <a:rPr lang="en-GB" sz="1200" kern="1200" dirty="0" smtClean="0">
                          <a:solidFill>
                            <a:schemeClr val="dk1"/>
                          </a:solidFill>
                          <a:effectLst/>
                          <a:latin typeface="+mn-lt"/>
                          <a:ea typeface="+mn-ea"/>
                          <a:cs typeface="+mn-cs"/>
                        </a:rPr>
                        <a:t>(ii) specific occurrences of air traffic management and air navigation services (ATM/ANS); </a:t>
                      </a:r>
                    </a:p>
                    <a:p>
                      <a:r>
                        <a:rPr lang="en-GB" sz="1200" kern="1200" dirty="0" smtClean="0">
                          <a:solidFill>
                            <a:schemeClr val="dk1"/>
                          </a:solidFill>
                          <a:effectLst/>
                          <a:latin typeface="+mn-lt"/>
                          <a:ea typeface="+mn-ea"/>
                          <a:cs typeface="+mn-cs"/>
                        </a:rPr>
                        <a:t>(iii) ATM/ANS operational occurrences.</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8. Following notification of an occurrence, any organisation established in a Member State which is not covered by paragraph 9 shall report to the competent authority of that Member State, as referred to in Article 6(3), the details of occurrences collected in accordance with paragraph 2 of this Article as soon as possible, and in any event no later than 72 hours after becoming aware of the occurrence.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584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Regulation (EU) 376/2014</a:t>
                      </a:r>
                      <a:endParaRPr lang="en-GB" sz="1200" dirty="0" smtClean="0"/>
                    </a:p>
                    <a:p>
                      <a:endParaRPr lang="en-GB" sz="1200" dirty="0"/>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Article 5 Voluntary reporting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r>
                        <a:rPr lang="en-GB" sz="1200" kern="1200" dirty="0" smtClean="0">
                          <a:solidFill>
                            <a:schemeClr val="dk1"/>
                          </a:solidFill>
                          <a:effectLst/>
                          <a:latin typeface="+mn-lt"/>
                          <a:ea typeface="+mn-ea"/>
                          <a:cs typeface="+mn-cs"/>
                        </a:rPr>
                        <a:t>1. Each organisation established in a Member State shall establish a voluntary reporting system to facilitate the collection of: </a:t>
                      </a:r>
                    </a:p>
                    <a:p>
                      <a:r>
                        <a:rPr lang="en-GB" sz="1200" kern="1200" dirty="0" smtClean="0">
                          <a:solidFill>
                            <a:schemeClr val="dk1"/>
                          </a:solidFill>
                          <a:effectLst/>
                          <a:latin typeface="+mn-lt"/>
                          <a:ea typeface="+mn-ea"/>
                          <a:cs typeface="+mn-cs"/>
                        </a:rPr>
                        <a:t>(a) details of occurrences that may not be captured by the mandatory reporting system; </a:t>
                      </a:r>
                    </a:p>
                    <a:p>
                      <a:r>
                        <a:rPr lang="en-GB" sz="1200" kern="1200" dirty="0" smtClean="0">
                          <a:solidFill>
                            <a:schemeClr val="dk1"/>
                          </a:solidFill>
                          <a:effectLst/>
                          <a:latin typeface="+mn-lt"/>
                          <a:ea typeface="+mn-ea"/>
                          <a:cs typeface="+mn-cs"/>
                        </a:rPr>
                        <a:t>(b) other safety-related information which is perceived by the reporter as an actual or potential hazard to aviation safety.</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6. Each organisation established in a Member State that is not certified or approved by the Agency shall, in a timely manner, report to the competent authority of that Member State, as designated pursuant to Article 6(3), the details of occurrences and other safety-related information which have been collected pursuant to paragraph 1 of this Article and which may involve an actual or potential aviation safety risk. Member States may require any organisation established in their territory to report the details of all occurrences collected pursuant to paragraph 1 of this Article.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Responsibilities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749580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38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590477665"/>
              </p:ext>
            </p:extLst>
          </p:nvPr>
        </p:nvGraphicFramePr>
        <p:xfrm>
          <a:off x="0" y="1052737"/>
          <a:ext cx="12192000" cy="5400600"/>
        </p:xfrm>
        <a:graphic>
          <a:graphicData uri="http://schemas.openxmlformats.org/drawingml/2006/table">
            <a:tbl>
              <a:tblPr firstRow="1" bandRow="1">
                <a:tableStyleId>{5C22544A-7EE6-4342-B048-85BDC9FD1C3A}</a:tableStyleId>
              </a:tblPr>
              <a:tblGrid>
                <a:gridCol w="1775520"/>
                <a:gridCol w="2376264"/>
                <a:gridCol w="8040216"/>
              </a:tblGrid>
              <a:tr h="51928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881312">
                <a:tc>
                  <a:txBody>
                    <a:bodyPr/>
                    <a:lstStyle/>
                    <a:p>
                      <a:r>
                        <a:rPr lang="en-GB" sz="1200" kern="1200" dirty="0" smtClean="0">
                          <a:solidFill>
                            <a:schemeClr val="dk1"/>
                          </a:solidFill>
                          <a:effectLst/>
                          <a:latin typeface="+mn-lt"/>
                          <a:ea typeface="+mn-ea"/>
                          <a:cs typeface="+mn-cs"/>
                        </a:rPr>
                        <a:t>Regulation (EU) 376/2014</a:t>
                      </a:r>
                      <a:endParaRPr lang="en-GB" sz="1200" dirty="0"/>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Article 13 Occurrence analysis and follow-up at national level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r>
                        <a:rPr lang="en-GB" sz="1200" kern="1200" dirty="0" smtClean="0">
                          <a:solidFill>
                            <a:schemeClr val="dk1"/>
                          </a:solidFill>
                          <a:effectLst/>
                          <a:latin typeface="+mn-lt"/>
                          <a:ea typeface="+mn-ea"/>
                          <a:cs typeface="+mn-cs"/>
                        </a:rPr>
                        <a:t>4. Where an organisation established in a Member State which is not covered by paragraph 5 identifies an actual or potential aviation safety risk as a result of its analysis of occurrences or group of occurrences reported pursuant to Articles 4(8) and 5(6), it shall transmit to the competent authority of that Member State, within 30 days from the date of notification of the occurrence by the reporter: </a:t>
                      </a:r>
                    </a:p>
                    <a:p>
                      <a:r>
                        <a:rPr lang="en-GB" sz="1200" kern="1200" dirty="0" smtClean="0">
                          <a:solidFill>
                            <a:schemeClr val="dk1"/>
                          </a:solidFill>
                          <a:effectLst/>
                          <a:latin typeface="+mn-lt"/>
                          <a:ea typeface="+mn-ea"/>
                          <a:cs typeface="+mn-cs"/>
                        </a:rPr>
                        <a:t>(a) the preliminary results of the analysis performed pursuant to paragraph 1, if any; and </a:t>
                      </a:r>
                    </a:p>
                    <a:p>
                      <a:r>
                        <a:rPr lang="en-GB" sz="1200" kern="1200" dirty="0" smtClean="0">
                          <a:solidFill>
                            <a:schemeClr val="dk1"/>
                          </a:solidFill>
                          <a:effectLst/>
                          <a:latin typeface="+mn-lt"/>
                          <a:ea typeface="+mn-ea"/>
                          <a:cs typeface="+mn-cs"/>
                        </a:rPr>
                        <a:t>(b) any action to be taken pursuant to paragraph 2.</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The organisation shall report the final results of the analysis, where required, as soon as they are available and, in principle, no later than three months from the date of notification of the occurrence.</a:t>
                      </a:r>
                    </a:p>
                    <a:p>
                      <a:r>
                        <a:rPr lang="en-GB" sz="1200" kern="1200" dirty="0" smtClean="0">
                          <a:solidFill>
                            <a:schemeClr val="dk1"/>
                          </a:solidFill>
                          <a:effectLst/>
                          <a:latin typeface="+mn-lt"/>
                          <a:ea typeface="+mn-ea"/>
                          <a:cs typeface="+mn-cs"/>
                        </a:rPr>
                        <a:t> </a:t>
                      </a:r>
                    </a:p>
                    <a:p>
                      <a:r>
                        <a:rPr lang="en-GB" sz="1200" kern="1200" dirty="0" smtClean="0">
                          <a:solidFill>
                            <a:schemeClr val="dk1"/>
                          </a:solidFill>
                          <a:effectLst/>
                          <a:latin typeface="+mn-lt"/>
                          <a:ea typeface="+mn-ea"/>
                          <a:cs typeface="+mn-cs"/>
                        </a:rPr>
                        <a:t>A competent authority of a Member State may request organisations to transmit to it the preliminary or final results of the analysis of any occurrence of which it has been notified but in relation to which it has received no follow-up or only the preliminary results.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Responsibilities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701901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39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980557472"/>
              </p:ext>
            </p:extLst>
          </p:nvPr>
        </p:nvGraphicFramePr>
        <p:xfrm>
          <a:off x="0" y="973769"/>
          <a:ext cx="12192000" cy="5551830"/>
        </p:xfrm>
        <a:graphic>
          <a:graphicData uri="http://schemas.openxmlformats.org/drawingml/2006/table">
            <a:tbl>
              <a:tblPr firstRow="1" bandRow="1">
                <a:tableStyleId>{5C22544A-7EE6-4342-B048-85BDC9FD1C3A}</a:tableStyleId>
              </a:tblPr>
              <a:tblGrid>
                <a:gridCol w="1775520"/>
                <a:gridCol w="2376264"/>
                <a:gridCol w="8040216"/>
              </a:tblGrid>
              <a:tr h="303829">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705413">
                <a:tc>
                  <a:txBody>
                    <a:bodyPr/>
                    <a:lstStyle/>
                    <a:p>
                      <a:r>
                        <a:rPr lang="en-GB" sz="1200" kern="1200" dirty="0" smtClean="0">
                          <a:solidFill>
                            <a:schemeClr val="dk1"/>
                          </a:solidFill>
                          <a:effectLst/>
                          <a:latin typeface="+mn-lt"/>
                          <a:ea typeface="+mn-ea"/>
                          <a:cs typeface="+mn-cs"/>
                        </a:rPr>
                        <a:t>Regulation (EU) 2015/1018</a:t>
                      </a:r>
                      <a:endParaRPr lang="en-GB" sz="1200" dirty="0"/>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Article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r>
                        <a:rPr lang="en-GB" sz="1200" kern="1200" dirty="0" smtClean="0">
                          <a:solidFill>
                            <a:schemeClr val="dk1"/>
                          </a:solidFill>
                          <a:effectLst/>
                          <a:latin typeface="+mn-lt"/>
                          <a:ea typeface="+mn-ea"/>
                          <a:cs typeface="+mn-cs"/>
                        </a:rPr>
                        <a:t>The detailed classification of the occurrences to be referred to when reporting, through mandatory reporting systems, occurrences pursuant to Article 4(1) of Regulation (EU) No 376/2014 is set out in Annexes I to V to this Regulation.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45416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Regulation (EU) 2015/1018</a:t>
                      </a:r>
                      <a:endParaRPr lang="en-GB" sz="1200" dirty="0" smtClean="0"/>
                    </a:p>
                    <a:p>
                      <a:endParaRPr lang="en-GB" sz="1200" dirty="0"/>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III OCCURRENCES RELATED TO AIR NAVIGATION SERVICES AND FACILITIES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Remark: This Annex is structured in such a way that the pertinent occurrences are linked with categories of activities during which they are normally observed, according to experience, in order to facilitate the reporting of those occurrences. However, this presentation must not be understood as meaning that occurrences must not be reported in case they take place outside the category of activities to which they are linked in the list.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AIRCRAFT-RELATED OCCURRENCES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 collision or a near collision on the ground or in the air, between an aircraft and another aircraft, terrain or obstacle, including near-controlled flight into terrain (near CFIT).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Separation minima infringement.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Inadequate separation.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ACAS RAs.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Wildlife strike including bird strike.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Taxiway or runway excursion.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Actual or potential taxiway or runway incursion.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Final Approach and Take-off Area (FATO) incursion.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Aircraft deviation from ATC clearance.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Aircraft deviation from applicable air traffic management (ATM) regulation: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aircraft deviation from applicable published ATM procedures;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airspace infringement including unauthorised penetration of airspace;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deviation from aircraft ATM-related equipment carriage and operations, as mandated by applicable regulations.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 Call sign confusion related occurrences. </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Responsibilities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829425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Acronyms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5408688"/>
              </p:ext>
            </p:extLst>
          </p:nvPr>
        </p:nvGraphicFramePr>
        <p:xfrm>
          <a:off x="609600" y="1916832"/>
          <a:ext cx="11342688" cy="4358640"/>
        </p:xfrm>
        <a:graphic>
          <a:graphicData uri="http://schemas.openxmlformats.org/drawingml/2006/table">
            <a:tbl>
              <a:tblPr firstRow="1" bandRow="1">
                <a:tableStyleId>{5C22544A-7EE6-4342-B048-85BDC9FD1C3A}</a:tableStyleId>
              </a:tblPr>
              <a:tblGrid>
                <a:gridCol w="2030016"/>
                <a:gridCol w="9312672"/>
              </a:tblGrid>
              <a:tr h="300033">
                <a:tc>
                  <a:txBody>
                    <a:bodyPr/>
                    <a:lstStyle/>
                    <a:p>
                      <a:r>
                        <a:rPr lang="en-GB" sz="1600" dirty="0" smtClean="0"/>
                        <a:t>Acronym</a:t>
                      </a:r>
                      <a:endParaRPr lang="en-GB" sz="1600" dirty="0"/>
                    </a:p>
                  </a:txBody>
                  <a:tcPr/>
                </a:tc>
                <a:tc>
                  <a:txBody>
                    <a:bodyPr/>
                    <a:lstStyle/>
                    <a:p>
                      <a:r>
                        <a:rPr lang="en-GB" sz="1600" dirty="0" smtClean="0"/>
                        <a:t>Meaning</a:t>
                      </a:r>
                      <a:endParaRPr lang="en-GB" sz="1600" dirty="0"/>
                    </a:p>
                  </a:txBody>
                  <a:tcPr/>
                </a:tc>
              </a:tr>
              <a:tr h="300033">
                <a:tc>
                  <a:txBody>
                    <a:bodyPr/>
                    <a:lstStyle/>
                    <a:p>
                      <a:r>
                        <a:rPr lang="en-GB" sz="1600" dirty="0" smtClean="0"/>
                        <a:t>ANSP</a:t>
                      </a:r>
                      <a:endParaRPr lang="en-GB" sz="1600" dirty="0"/>
                    </a:p>
                  </a:txBody>
                  <a:tcPr/>
                </a:tc>
                <a:tc>
                  <a:txBody>
                    <a:bodyPr/>
                    <a:lstStyle/>
                    <a:p>
                      <a:r>
                        <a:rPr lang="en-GB" sz="1600" dirty="0" smtClean="0"/>
                        <a:t>Air Navigation Service provider</a:t>
                      </a:r>
                      <a:endParaRPr lang="en-GB" sz="1600" dirty="0"/>
                    </a:p>
                  </a:txBody>
                  <a:tcPr/>
                </a:tc>
              </a:tr>
              <a:tr h="300033">
                <a:tc>
                  <a:txBody>
                    <a:bodyPr/>
                    <a:lstStyle/>
                    <a:p>
                      <a:r>
                        <a:rPr lang="en-GB" sz="1600" dirty="0" smtClean="0"/>
                        <a:t>AOC</a:t>
                      </a:r>
                      <a:endParaRPr lang="en-GB" sz="1600" dirty="0"/>
                    </a:p>
                  </a:txBody>
                  <a:tcPr/>
                </a:tc>
                <a:tc>
                  <a:txBody>
                    <a:bodyPr/>
                    <a:lstStyle/>
                    <a:p>
                      <a:r>
                        <a:rPr lang="en-GB" sz="1600" dirty="0" smtClean="0"/>
                        <a:t>Air Operator Certificate holder</a:t>
                      </a:r>
                      <a:endParaRPr lang="en-GB" sz="1600" dirty="0"/>
                    </a:p>
                  </a:txBody>
                  <a:tcPr/>
                </a:tc>
              </a:tr>
              <a:tr h="300033">
                <a:tc>
                  <a:txBody>
                    <a:bodyPr/>
                    <a:lstStyle/>
                    <a:p>
                      <a:r>
                        <a:rPr lang="en-GB" sz="1600" dirty="0" smtClean="0"/>
                        <a:t>ATO</a:t>
                      </a:r>
                      <a:endParaRPr lang="en-GB" sz="1600" dirty="0"/>
                    </a:p>
                  </a:txBody>
                  <a:tcPr/>
                </a:tc>
                <a:tc>
                  <a:txBody>
                    <a:bodyPr/>
                    <a:lstStyle/>
                    <a:p>
                      <a:r>
                        <a:rPr lang="en-GB" sz="1600" dirty="0" smtClean="0"/>
                        <a:t>Approved Training Organisation (Pilot)</a:t>
                      </a:r>
                      <a:endParaRPr lang="en-GB" sz="1600" dirty="0"/>
                    </a:p>
                  </a:txBody>
                  <a:tcPr/>
                </a:tc>
              </a:tr>
              <a:tr h="300033">
                <a:tc>
                  <a:txBody>
                    <a:bodyPr/>
                    <a:lstStyle/>
                    <a:p>
                      <a:r>
                        <a:rPr lang="en-GB" sz="1600" dirty="0" smtClean="0"/>
                        <a:t>DAH</a:t>
                      </a:r>
                      <a:endParaRPr lang="en-GB" sz="1600" dirty="0"/>
                    </a:p>
                  </a:txBody>
                  <a:tcPr/>
                </a:tc>
                <a:tc>
                  <a:txBody>
                    <a:bodyPr/>
                    <a:lstStyle/>
                    <a:p>
                      <a:r>
                        <a:rPr lang="en-GB" sz="1600" dirty="0" smtClean="0"/>
                        <a:t>Design Approval Holder </a:t>
                      </a:r>
                      <a:endParaRPr lang="en-GB" sz="1600" dirty="0"/>
                    </a:p>
                  </a:txBody>
                  <a:tcPr/>
                </a:tc>
              </a:tr>
              <a:tr h="300033">
                <a:tc>
                  <a:txBody>
                    <a:bodyPr/>
                    <a:lstStyle/>
                    <a:p>
                      <a:r>
                        <a:rPr lang="en-GB" sz="1600" dirty="0" smtClean="0"/>
                        <a:t>DAT</a:t>
                      </a:r>
                      <a:endParaRPr lang="en-GB" sz="1600" dirty="0"/>
                    </a:p>
                  </a:txBody>
                  <a:tcPr/>
                </a:tc>
                <a:tc>
                  <a:txBody>
                    <a:bodyPr/>
                    <a:lstStyle/>
                    <a:p>
                      <a:r>
                        <a:rPr lang="en-GB" sz="1600" dirty="0" smtClean="0"/>
                        <a:t>Navigation Database Suppliers</a:t>
                      </a:r>
                      <a:endParaRPr lang="en-GB" sz="1600" dirty="0"/>
                    </a:p>
                  </a:txBody>
                  <a:tcPr/>
                </a:tc>
              </a:tr>
              <a:tr h="300033">
                <a:tc>
                  <a:txBody>
                    <a:bodyPr/>
                    <a:lstStyle/>
                    <a:p>
                      <a:r>
                        <a:rPr lang="en-GB" sz="1600" dirty="0" smtClean="0"/>
                        <a:t>EASA</a:t>
                      </a:r>
                      <a:endParaRPr lang="en-GB" sz="1600" dirty="0"/>
                    </a:p>
                  </a:txBody>
                  <a:tcPr/>
                </a:tc>
                <a:tc>
                  <a:txBody>
                    <a:bodyPr/>
                    <a:lstStyle/>
                    <a:p>
                      <a:r>
                        <a:rPr lang="en-GB" sz="1600" dirty="0" smtClean="0"/>
                        <a:t>European Union Aviation Safety Agency</a:t>
                      </a:r>
                      <a:endParaRPr lang="en-GB" sz="1600" dirty="0"/>
                    </a:p>
                  </a:txBody>
                  <a:tcPr/>
                </a:tc>
              </a:tr>
              <a:tr h="300033">
                <a:tc>
                  <a:txBody>
                    <a:bodyPr/>
                    <a:lstStyle/>
                    <a:p>
                      <a:r>
                        <a:rPr lang="en-GB" sz="1600" dirty="0" smtClean="0"/>
                        <a:t>NAA</a:t>
                      </a:r>
                      <a:endParaRPr lang="en-GB" sz="1600" dirty="0"/>
                    </a:p>
                  </a:txBody>
                  <a:tcPr/>
                </a:tc>
                <a:tc>
                  <a:txBody>
                    <a:bodyPr/>
                    <a:lstStyle/>
                    <a:p>
                      <a:r>
                        <a:rPr lang="en-GB" sz="1600" dirty="0" smtClean="0"/>
                        <a:t>National Aviation Authority</a:t>
                      </a:r>
                      <a:endParaRPr lang="en-GB" sz="1600" dirty="0"/>
                    </a:p>
                  </a:txBody>
                  <a:tcPr/>
                </a:tc>
              </a:tr>
              <a:tr h="300033">
                <a:tc>
                  <a:txBody>
                    <a:bodyPr/>
                    <a:lstStyle/>
                    <a:p>
                      <a:r>
                        <a:rPr lang="en-GB" sz="1600" dirty="0" smtClean="0"/>
                        <a:t>POA</a:t>
                      </a:r>
                      <a:endParaRPr lang="en-GB" sz="1600" dirty="0"/>
                    </a:p>
                  </a:txBody>
                  <a:tcPr/>
                </a:tc>
                <a:tc>
                  <a:txBody>
                    <a:bodyPr/>
                    <a:lstStyle/>
                    <a:p>
                      <a:r>
                        <a:rPr lang="en-GB" sz="1600" dirty="0" smtClean="0"/>
                        <a:t>Production Organisation Approval Holder</a:t>
                      </a:r>
                      <a:endParaRPr lang="en-GB" sz="1600" dirty="0"/>
                    </a:p>
                  </a:txBody>
                  <a:tcPr/>
                </a:tc>
              </a:tr>
              <a:tr h="300033">
                <a:tc>
                  <a:txBody>
                    <a:bodyPr/>
                    <a:lstStyle/>
                    <a:p>
                      <a:r>
                        <a:rPr lang="en-GB" sz="1600" dirty="0" smtClean="0"/>
                        <a:t>Part M</a:t>
                      </a:r>
                      <a:endParaRPr lang="en-GB" sz="1600" dirty="0"/>
                    </a:p>
                  </a:txBody>
                  <a:tcPr/>
                </a:tc>
                <a:tc>
                  <a:txBody>
                    <a:bodyPr/>
                    <a:lstStyle/>
                    <a:p>
                      <a:r>
                        <a:rPr lang="en-GB" sz="1600" dirty="0" smtClean="0"/>
                        <a:t>Part M Maintenance organisation </a:t>
                      </a:r>
                      <a:endParaRPr lang="en-GB" sz="1600" dirty="0"/>
                    </a:p>
                  </a:txBody>
                  <a:tcPr/>
                </a:tc>
              </a:tr>
              <a:tr h="300033">
                <a:tc>
                  <a:txBody>
                    <a:bodyPr/>
                    <a:lstStyle/>
                    <a:p>
                      <a:r>
                        <a:rPr lang="en-GB" sz="1600" dirty="0" smtClean="0"/>
                        <a:t>Part 145</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Part 145 </a:t>
                      </a:r>
                      <a:r>
                        <a:rPr lang="en-GB" sz="1600" dirty="0" smtClean="0"/>
                        <a:t>Maintenance organisation </a:t>
                      </a:r>
                      <a:endParaRPr lang="en-GB" sz="1600" dirty="0"/>
                    </a:p>
                  </a:txBody>
                  <a:tcPr/>
                </a:tc>
              </a:tr>
              <a:tr h="300033">
                <a:tc>
                  <a:txBody>
                    <a:bodyPr/>
                    <a:lstStyle/>
                    <a:p>
                      <a:r>
                        <a:rPr lang="en-GB" sz="1600" dirty="0" smtClean="0"/>
                        <a:t>SIA</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Safety Investigation Authority</a:t>
                      </a:r>
                      <a:endParaRPr lang="en-GB" sz="1600" dirty="0"/>
                    </a:p>
                  </a:txBody>
                  <a:tcPr/>
                </a:tc>
              </a:tr>
              <a:tr h="300033">
                <a:tc>
                  <a:txBody>
                    <a:bodyPr/>
                    <a:lstStyle/>
                    <a:p>
                      <a:r>
                        <a:rPr lang="en-GB" sz="1600" dirty="0" smtClean="0"/>
                        <a:t>TCO</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Third Country Operators</a:t>
                      </a:r>
                      <a:endParaRPr lang="en-GB" sz="1600" dirty="0"/>
                    </a:p>
                  </a:txBody>
                  <a:tcPr/>
                </a:tc>
              </a:tr>
            </a:tbl>
          </a:graphicData>
        </a:graphic>
      </p:graphicFrame>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
        <p:nvSpPr>
          <p:cNvPr id="5" name="Slide Number Placeholder 4"/>
          <p:cNvSpPr>
            <a:spLocks noGrp="1"/>
          </p:cNvSpPr>
          <p:nvPr>
            <p:ph type="sldNum" sz="quarter" idx="12"/>
          </p:nvPr>
        </p:nvSpPr>
        <p:spPr/>
        <p:txBody>
          <a:bodyPr/>
          <a:lstStyle/>
          <a:p>
            <a:pPr>
              <a:defRPr/>
            </a:pPr>
            <a:fld id="{3D1B3B6C-817B-4B01-8ADA-CA09357B7D74}" type="slidenum">
              <a:rPr lang="en-GB" altLang="en-US" smtClean="0"/>
              <a:pPr>
                <a:defRPr/>
              </a:pPr>
              <a:t>4</a:t>
            </a:fld>
            <a:endParaRPr lang="en-GB" altLang="en-US"/>
          </a:p>
        </p:txBody>
      </p:sp>
      <p:sp>
        <p:nvSpPr>
          <p:cNvPr id="7" name="TextBox 6">
            <a:hlinkClick r:id="rId2"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stretch>
            <a:fillRect/>
          </a:stretch>
        </p:blipFill>
        <p:spPr>
          <a:xfrm>
            <a:off x="8904312" y="1304905"/>
            <a:ext cx="495300" cy="428625"/>
          </a:xfrm>
          <a:prstGeom prst="rect">
            <a:avLst/>
          </a:prstGeom>
        </p:spPr>
      </p:pic>
      <p:sp>
        <p:nvSpPr>
          <p:cNvPr id="9" name="Date Placeholder 8"/>
          <p:cNvSpPr>
            <a:spLocks noGrp="1"/>
          </p:cNvSpPr>
          <p:nvPr>
            <p:ph type="dt" sz="half" idx="10"/>
          </p:nvPr>
        </p:nvSpPr>
        <p:spPr/>
        <p:txBody>
          <a:bodyPr/>
          <a:lstStyle/>
          <a:p>
            <a:pPr>
              <a:defRPr/>
            </a:pPr>
            <a:r>
              <a:rPr lang="en-GB" altLang="en-US" smtClean="0"/>
              <a:t>06/02/2019</a:t>
            </a:r>
            <a:endParaRPr lang="en-GB" altLang="en-US"/>
          </a:p>
        </p:txBody>
      </p:sp>
    </p:spTree>
    <p:extLst>
      <p:ext uri="{BB962C8B-B14F-4D97-AF65-F5344CB8AC3E}">
        <p14:creationId xmlns:p14="http://schemas.microsoft.com/office/powerpoint/2010/main" val="3470199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40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530437755"/>
              </p:ext>
            </p:extLst>
          </p:nvPr>
        </p:nvGraphicFramePr>
        <p:xfrm>
          <a:off x="0" y="1052736"/>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699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30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Regulation (EU) 2015/1018</a:t>
                      </a:r>
                      <a:endParaRPr lang="en-GB" sz="1200" dirty="0" smtClean="0"/>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III OCCURRENCES RELATED TO AIR NAVIGATION SERVICES AND FACILITIES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DEGRADATION OR TOTAL LOSS OF SERVICES OR FUNCTIONS </a:t>
                      </a:r>
                    </a:p>
                    <a:p>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Inability to provide ATM services or to execute ATM functions: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inability to provide air traffic services or to execute air traffic services functions;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 inability to provide airspace management services or to execute airspace management functions;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 inability to provide air traffic flow management and capacity services or to execute air traffic flow management and capacity functions.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Missing or significantly incorrect, corrupted, inadequate or misleading information from any support service, including relating to poor runway surface conditions.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Failure of communication service.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Failure of surveillance service.</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Failure of data processing and distribution function or service.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Failure of navigation service.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Failure of ATM system security which had or could have a direct negative impact on the safe provision of service.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Significant ATS sector/position overload leading to a potential deterioration in service provision.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Incorrect receipt or interpretation of significant communications, including lack of understanding of the language used, when this had or could have a direct negative impact on the safe provision of service.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Prolonged loss of communication with an aircraft or with other ATS unit.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8458692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41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301502660"/>
              </p:ext>
            </p:extLst>
          </p:nvPr>
        </p:nvGraphicFramePr>
        <p:xfrm>
          <a:off x="0" y="1052736"/>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699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30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Regulation (EU) 2015/1018</a:t>
                      </a:r>
                      <a:endParaRPr lang="en-GB" sz="1200" dirty="0" smtClean="0"/>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ANNEX III OCCURRENCES RELATED TO AIR NAVIGATION SERVICES AND FACILITIES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OTHER OCCURRENCES </a:t>
                      </a:r>
                    </a:p>
                    <a:p>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Declaration of an emergency (‘Mayday’ or ‘PAN’ call).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 Significant external interference with Air Navigation Services (for example radio broadcast stations transmitting in the FM band, interfering with ILS (instrument landing system), VOR (VHF Omni Directional Radio Range) and communication).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Interference with an aircraft, an ATS unit or a radio communication transmission including by firearms, fireworks, flying kites, laser illumination, high-powered lights lasers, Remotely Piloted Aircraft Systems, model aircraft or by similar means.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 Fuel dumping.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 Bomb threat or hijack.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 Fatigue impacting or potentially impacting the ability to perform safely the air navigation or air traffic duties. </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Any occurrence where the human performance has directly contributed to or could have contributed to an accident or a serious incident.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292669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ANSP</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42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061406274"/>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4315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69014">
                <a:tc>
                  <a:txBody>
                    <a:bodyPr/>
                    <a:lstStyle/>
                    <a:p>
                      <a:r>
                        <a:rPr lang="en-GB" sz="1200" kern="1200" dirty="0" smtClean="0">
                          <a:solidFill>
                            <a:schemeClr val="dk1"/>
                          </a:solidFill>
                          <a:effectLst/>
                          <a:latin typeface="+mn-lt"/>
                          <a:ea typeface="+mn-ea"/>
                          <a:cs typeface="+mn-cs"/>
                        </a:rPr>
                        <a:t>AMC 20-8</a:t>
                      </a:r>
                      <a:endParaRPr lang="en-GB" sz="1200" dirty="0"/>
                    </a:p>
                  </a:txBody>
                  <a:tcPr>
                    <a:solidFill>
                      <a:srgbClr val="BDDEFF"/>
                    </a:solidFill>
                  </a:tcPr>
                </a:tc>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IV. AIR NAVIGATION SERVICESIV. AIR NAVIGATION SERVICES, FACILITIES AND GROUND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b="1" dirty="0">
                          <a:effectLst/>
                          <a:latin typeface="Calibri" panose="020F0502020204030204" pitchFamily="34" charset="0"/>
                          <a:ea typeface="Times New Roman" panose="02020603050405020304" pitchFamily="18" charset="0"/>
                          <a:cs typeface="Arial" panose="020B0604020202020204" pitchFamily="34" charset="0"/>
                        </a:rPr>
                        <a:t>A. Air Navigation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Provision of significantly incorrect, inadequate or misleading information from any ground sources, e.g. Air Traffic Control (ATC), Automatic Terminal Information Service (ATIS), Meteorological Services, navigation databases, maps, charts, manuals, etc.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Provision of less than prescribed terrain clearance.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Provision of incorrect pressure reference data (i.e. altimeter setting).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(4) Incorrect transmission, receipt or interpretation of significant messages when this results in a hazardous situation.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(5) Separation minima infringement.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(6) Unauthorised penetration of airspace.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(7) Unlawful radio communication transmission.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Failure of ANS ground or satellite facilities.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(9) Major ATC/ Air Traffic Management (ATM) failure or significant deterioration of aerodrome infrastructure.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(10) Aerodrome movement areas obstructed by aircraft, vehicles, animals or foreign objects, resulting in a hazardous or potentially hazardous situation.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(11) Errors or inadequacies in marking of obstructions or hazards on aerodrome movement areas resulting in a hazardous situation.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(12) Failure, significant malfunction or unavailability of airfield lighting.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9063197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43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835886716"/>
              </p:ext>
            </p:extLst>
          </p:nvPr>
        </p:nvGraphicFramePr>
        <p:xfrm>
          <a:off x="0" y="1052737"/>
          <a:ext cx="12192000" cy="5404137"/>
        </p:xfrm>
        <a:graphic>
          <a:graphicData uri="http://schemas.openxmlformats.org/drawingml/2006/table">
            <a:tbl>
              <a:tblPr firstRow="1" bandRow="1">
                <a:tableStyleId>{5C22544A-7EE6-4342-B048-85BDC9FD1C3A}</a:tableStyleId>
              </a:tblPr>
              <a:tblGrid>
                <a:gridCol w="1775520"/>
                <a:gridCol w="2376264"/>
                <a:gridCol w="8040216"/>
              </a:tblGrid>
              <a:tr h="301262">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74380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748/2012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(Part 21)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21A.3A (b)</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The holder of a type-certificate, restricted type-certificate, supplemental type-certificate, ETSO authorisation, major repair design approval or any other relevant approval deemed to have been issued under this Regulation shall report to the Agency any failure, malfunction, defect or other occurrence of which it is aware related to a product, part, or appliance covered by the type-certificate, restricted type-certificate, supplemental type-certificate, ETSO authorisation, major repair design approval or any other relevant approval deemed to have been issued under this Regulation, and which has resulted in or may result in an unsafe condition.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These reports shall be made in a form and manner established by the Agency, as soon as practicable and in any case dispatched not later than 72 hours after the identification of the possible unsafe condition, unless exceptional circumstances prevent this.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355530">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748/2012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(Part 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21A.265 (e)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The holder of a design organisation approval shall provide to the Agency information or instructions related to required actions under point 21.A.3B.</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197541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44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107637666"/>
              </p:ext>
            </p:extLst>
          </p:nvPr>
        </p:nvGraphicFramePr>
        <p:xfrm>
          <a:off x="0" y="1052737"/>
          <a:ext cx="12192000" cy="5405375"/>
        </p:xfrm>
        <a:graphic>
          <a:graphicData uri="http://schemas.openxmlformats.org/drawingml/2006/table">
            <a:tbl>
              <a:tblPr firstRow="1" bandRow="1">
                <a:tableStyleId>{5C22544A-7EE6-4342-B048-85BDC9FD1C3A}</a:tableStyleId>
              </a:tblPr>
              <a:tblGrid>
                <a:gridCol w="1775520"/>
                <a:gridCol w="2376264"/>
                <a:gridCol w="8040216"/>
              </a:tblGrid>
              <a:tr h="30002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3060731">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Article 4 Mandatory reporting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Occurrences which may represent a significant risk to aviation safety and which fall into the following categories shall be reported by the persons listed in paragraph 6 through the mandatory occurrence reporting systems pursuant to this Article: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occurrences related to technical conditions, maintenance and repair of aircraft, such as: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a:effectLst/>
                          <a:latin typeface="Calibri" panose="020F0502020204030204" pitchFamily="34" charset="0"/>
                          <a:ea typeface="Times New Roman" panose="02020603050405020304" pitchFamily="18" charset="0"/>
                          <a:cs typeface="Arial" panose="020B0604020202020204" pitchFamily="34" charset="0"/>
                        </a:rPr>
                        <a:t>i</a:t>
                      </a:r>
                      <a:r>
                        <a:rPr lang="en-GB" sz="1200" dirty="0">
                          <a:effectLst/>
                          <a:latin typeface="Calibri" panose="020F0502020204030204" pitchFamily="34" charset="0"/>
                          <a:ea typeface="Times New Roman" panose="02020603050405020304" pitchFamily="18" charset="0"/>
                          <a:cs typeface="Arial" panose="020B0604020202020204" pitchFamily="34" charset="0"/>
                        </a:rPr>
                        <a:t>) structural defects;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 system malfunctions;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(iii) maintenance and repair problems;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(iv) propulsion problems (including engines, propellers and rotor systems) and auxiliary power unit problems</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9. Following notification of an occurrence, each organisation established in a Member State which is certified or approved by the Agency shall report to the Agency the details of occurrences collected in accordance with paragraph 2 as soon as possible, and in any event no later than 72 hours after becoming aware of the occurrence.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039844">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5 Voluntary reporting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Each organisation established in a Member State shall establish a voluntary reporting system to facilitate the collection of: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details of occurrences that may not be captured by the mandatory reporting system;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other safety-related information which is perceived by the reporter as an actual or potential hazard to aviation safety</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5. Each organisation established in a Member State and certified or approved by the Agency shall report to the Agency, in a timely manner, details of occurrences and safety-related information which have been collected pursuant to paragraph 1 and which may involve an actual or potential aviation safety risk.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6116182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45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082475500"/>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1057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90025">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13 Occurrence analysis and follow-up at national level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5. Where an organisation established in a Member State and certified or approved by the Agency identifies an actual or potential aviation safety risk as a result of its analysis of occurrences or group of occurrences reported pursuant to Articles 4(9) and 5(5), it shall transmit to the Agency, within 30 days from the date of notification of the occurrence by the reporter: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the preliminary results of the analysis performed pursuant to paragraph 1, if any; and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any action to be taken pursuant to paragraph 2.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The organisation certified or approved by the Agency shall transmit to the Agency the final results of the analysis, where required, as soon as they are available and, in principle, no later than three months from the date of notification of the occurrence.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The Agency may request organisations to transmit to it the preliminary or final results of the analysis of any occurrence of which it has been notified but in relation to which it has received no follow-up or only the preliminary results.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45610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46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107528061"/>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7314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67324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Article 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detailed classification of the occurrences to be referred to when reporting, through mandatory reporting systems, occurrences pursuant to Article 4(1) of Regulation (EU) No 376/2014 is set out in Annexes I to V to this Regulation.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3354210">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II OCCURRENCES RELATED TO TECHNICAL CONDITIONS, MAINTENANCE AND REPAIR OF THE AIRCRAFT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DESIGN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Any failure, malfunction, defect or other occurrence related to a product, part, or appliance which has resulted in or may result in an unsafe condition.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Remark: This list is applicable to occurrences occurring on a product, part, or appliance covered by the type- certificate, restricted type-certificate, supplemental type-certificate, ETSO authorisation, major repair design approval or any other relevant approval deemed to have been issued under Commission Regulation (EU) No 748/2012.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606295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47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744612302"/>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(c) Design. The list of examples will not be used by design organisations directly for the purpose of determining when a report has to be made to the authority, but it can serve as guidance for the establishment of the system for collecting data. After receipt of reports from the primary sources of information, designers will normally perform some kind of analysis to determine whether an occurrence has resulted or may result in an unsafe condition and a report to the authority should be made. An analysis method for determining when an unsafe condition exists in relation to continuing airworthiness is detailed in the AMC’s regarding the issuance of Airworthiness Directives.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100939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48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627596011"/>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Structural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Defect or damage exceeding admissible damages to a Principal Structural Element that has been qualified as damage tolerant.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Damage to or defect of a structural element, which could result in the liberation of items of mass that may injure occupants of the aircraft.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Damage to or defect of a structural element, which could jeopardise proper operation of systems. See paragraph II.B. below.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any part of the aircraft structure in flight.</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01004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49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799026016"/>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runaway;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For aircraft types with multiple independent main systems, subsystems or sets of equipment: The loss, significant malfunction or defect of more than one main system, subsystem or set of equipment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531548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5</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Pan – EU ANSP</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Pan – EU ANSP</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334552"/>
            <a:ext cx="3059633" cy="369332"/>
          </a:xfrm>
          <a:prstGeom prst="rect">
            <a:avLst/>
          </a:prstGeom>
          <a:noFill/>
        </p:spPr>
        <p:txBody>
          <a:bodyPr wrap="square" rtlCol="0">
            <a:spAutoFit/>
          </a:bodyPr>
          <a:lstStyle/>
          <a:p>
            <a:pPr>
              <a:buNone/>
            </a:pPr>
            <a:r>
              <a:rPr lang="en-GB" sz="1800" dirty="0" smtClean="0"/>
              <a:t>Air Navigation Service Provider</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2015/1018</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0" name="TextBox 49">
            <a:hlinkClick r:id="rId6" action="ppaction://hlinksldjump"/>
          </p:cNvPr>
          <p:cNvSpPr txBox="1"/>
          <p:nvPr/>
        </p:nvSpPr>
        <p:spPr>
          <a:xfrm>
            <a:off x="4080878"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2017/373</a:t>
            </a:r>
            <a:endParaRPr lang="en-GB" sz="1200" b="1" dirty="0">
              <a:solidFill>
                <a:schemeClr val="bg1"/>
              </a:solidFill>
            </a:endParaRPr>
          </a:p>
        </p:txBody>
      </p:sp>
      <p:sp>
        <p:nvSpPr>
          <p:cNvPr id="51" name="TextBox 50">
            <a:hlinkClick r:id="rId7"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8"/>
          <a:stretch>
            <a:fillRect/>
          </a:stretch>
        </p:blipFill>
        <p:spPr>
          <a:xfrm>
            <a:off x="8904312" y="1304905"/>
            <a:ext cx="495300" cy="428625"/>
          </a:xfrm>
          <a:prstGeom prst="rect">
            <a:avLst/>
          </a:prstGeom>
        </p:spPr>
      </p:pic>
      <p:sp>
        <p:nvSpPr>
          <p:cNvPr id="20" name="TextBox 19">
            <a:hlinkClick r:id="rId9" action="ppaction://hlinksldjump"/>
          </p:cNvPr>
          <p:cNvSpPr txBox="1"/>
          <p:nvPr/>
        </p:nvSpPr>
        <p:spPr>
          <a:xfrm>
            <a:off x="5860935"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5563517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50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742199651"/>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Malfunction or defect of any indication system when this results in the possibility of misleading indications to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Any failure, malfunction or defect if it occurs at a critical phase of flight and relevant to the operation of that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1 to this AMC gives a list of examples of reportable occurrences resulting from the application of these generic criteria to specific systems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868137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51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236090441"/>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any part of an engine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partial or complete loss of a major part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i</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inability to restart a serviceable engine.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573214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52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83806462"/>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a single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exceedance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engine parameters.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FOD resulting in damage.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975876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53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197540140"/>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41200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88597">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Propellers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Failure or malfunction of any part of a propeller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an inability to feather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an inability to command a change in propeller pitch;</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i</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change in pitch;</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(k) The release of low energy parts.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Rotors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Damage to tail rotor, transmission and equivalent systems.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729096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54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976583631"/>
              </p:ext>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Inability to shut down the APU.</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(16) Inability to start the APU when needed for operational reasons.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Human Factors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Other Occurrences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 occurrence not normally considered as reportable (for example, furnishing and cabin equipment, water systems), where the circumstances resulted in endangering of the aircraft or its occupants.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 fire, explosion, smoke or toxic or noxious fumes.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Any other event which could hazard the aircraft, or affect the safety of the occupants of the aircraft, or people or property in the vicinity of the aircraft or on the ground.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defect of passenger address system resulting in loss or inaudible passenger address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pilots seat control during flight.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381474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55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519414563"/>
              </p:ext>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Air conditioning/ventilation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depressurisation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reported crew difficulty to control the aircraft linked to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functioning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any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disconnect device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mode change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Communications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or defect of passenger address system resulting in loss or inaudible passenger address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of communication in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Electrical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electrical system distribution system ( AC or DC)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or loss or more than one electrical generation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the back up ( emergency ) electrical generating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5266215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56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08903234"/>
              </p:ext>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Cockpit/Cabin/Cargo</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pilot seat control loss during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any emergency system or equipment, including emergency evacuation signalling system , all exit doors , emergency lighting,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etc</a:t>
                      </a: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retention capability of the cargo loading system</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Fire 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fire warnings, except those immediately confirmed as false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undetected failure or defect of fire/smoke detection/protection system, which could lead to loss or reduced fire detection/protection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absence of warning in case of actual fire or smoke</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Flight controls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Asymmetry of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flight control surface run 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flight control surface vibration felt by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mechanical flight control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significant interference with normal control of the aircraft or degradation of flying qualities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0406268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57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917389385"/>
              </p:ext>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Fuel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fuel quantity indicating system malfunction resulting in total loss or erroneous indicated fuel quantity on board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leakage of fuel which resulted in major loss, fire hazard , significant contamination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fuel system malfunctions or defects which had a significant effect on fuel supply and/or distribution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transfer or use total quantity of usable fuel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Hydraulics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hydraulic system ( ETOPS only)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the isolation system to operate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more than one hydraulic circuits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back up hydraulic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inadvertent Ram Air Turbine extension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Ice detection/protection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undetected loss or reduced performance of the anti-ice/de-ice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more than one of the probe heating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inability to obtain symmetrical wing de icing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abnormal ice accumulation leading to significant effects on performance or handling qualities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crew vision significantly affected</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11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1798044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58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603184189"/>
              </p:ext>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Indicating/warning/recording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 red warning function on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for glass cockpits: loss or malfunction of more than one display unit or computer involved in the display/warning function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Landing gear system /brakes/tyres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brake fire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loss of braking 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unsymmetrical braking leading to significant path deviation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L/G free fall extension system ( including during scheduled tests)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unwanted gear or gear doors extension/retraction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multiple tyres burst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12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6640599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DAH</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59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384457792"/>
              </p:ext>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chemeClr val="dk1"/>
                          </a:solidFill>
                          <a:effectLst/>
                          <a:latin typeface="+mn-lt"/>
                          <a:ea typeface="+mn-ea"/>
                          <a:cs typeface="+mn-cs"/>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Navigation systems ( including precision approaches system) and air data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total loss or multiple navigation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failure or multiple air data system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significant misleading indication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Significant navigation errors attributed to incorrect data or a database coding error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Unexpected deviations in lateral or vertical path not caused by pilot input.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Oxygen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pressurised aircraft: loss of oxygen supply in the cockpit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oxygen supply to a significant number of passengers ( more than 10%), including when found during maintenance or training or test purposes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Bleed air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hot bleed air leak resulting in fire warning or structural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all bleed air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bleed air leak detection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13 of 13</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385643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6</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a:t>
            </a:r>
            <a:r>
              <a:rPr lang="en-GB" altLang="en-US" sz="3200" b="1" smtClean="0"/>
              <a:t>for ANSP</a:t>
            </a:r>
            <a:endParaRPr lang="en-GB" altLang="en-US" sz="3200" b="1" dirty="0" smtClean="0"/>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ANSP</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334552"/>
            <a:ext cx="3059633" cy="369332"/>
          </a:xfrm>
          <a:prstGeom prst="rect">
            <a:avLst/>
          </a:prstGeom>
          <a:noFill/>
        </p:spPr>
        <p:txBody>
          <a:bodyPr wrap="square" rtlCol="0">
            <a:spAutoFit/>
          </a:bodyPr>
          <a:lstStyle/>
          <a:p>
            <a:pPr>
              <a:buNone/>
            </a:pPr>
            <a:r>
              <a:rPr lang="en-GB" sz="1800" dirty="0" smtClean="0"/>
              <a:t>Air Navigation Service Provider</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2015/1018</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0" name="TextBox 49">
            <a:hlinkClick r:id="rId6" action="ppaction://hlinksldjump"/>
          </p:cNvPr>
          <p:cNvSpPr txBox="1"/>
          <p:nvPr/>
        </p:nvSpPr>
        <p:spPr>
          <a:xfrm>
            <a:off x="4080878"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2017/373</a:t>
            </a:r>
            <a:endParaRPr lang="en-GB" sz="1200" b="1" dirty="0">
              <a:solidFill>
                <a:schemeClr val="bg1"/>
              </a:solidFill>
            </a:endParaRPr>
          </a:p>
        </p:txBody>
      </p:sp>
      <p:sp>
        <p:nvSpPr>
          <p:cNvPr id="51" name="TextBox 50">
            <a:hlinkClick r:id="rId7"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8"/>
          <a:stretch>
            <a:fillRect/>
          </a:stretch>
        </p:blipFill>
        <p:spPr>
          <a:xfrm>
            <a:off x="8904312" y="1304905"/>
            <a:ext cx="495300" cy="428625"/>
          </a:xfrm>
          <a:prstGeom prst="rect">
            <a:avLst/>
          </a:prstGeom>
        </p:spPr>
      </p:pic>
      <p:sp>
        <p:nvSpPr>
          <p:cNvPr id="20" name="TextBox 19">
            <a:hlinkClick r:id="rId9" action="ppaction://hlinksldjump"/>
          </p:cNvPr>
          <p:cNvSpPr txBox="1"/>
          <p:nvPr/>
        </p:nvSpPr>
        <p:spPr>
          <a:xfrm>
            <a:off x="5860935"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6282105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60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418742050"/>
              </p:ext>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748/2012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s-E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21.A.129 (f) Obligations of the manufacturer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Each manufacturer of a product, part or appliance being manufactured under this Subpart shall: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report to the holder of the type-certificate, restricted type-certificate or design approval, all cases where products, parts or appliances have been released by the manufacturer and subsequently identified to have deviations from the applicable design data, and investigate with the holder of the type-certificate, restricted type-certificate or design approval to identify those deviations which could lead to an unsafe condition;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report to the Agency and the competent authority of the Member State the deviations which could lead to an unsafe condition identified according to point (1). Such reports shall be made in a form and manner established by the Agency under point 21.A.3A(b)(2) or accepted by the competent authority of the Member State;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where the manufacturer acts as supplier to another production organisation, report also to that other organisation all cases where it has released products, parts or appliances to that organisation and subsequently identified them to have possible deviations from the applicable design data.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081112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61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551286888"/>
              </p:ext>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748/2012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21.A.165 (f) Obligations of the  holder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holder of a production organisation approval shall: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report to the holder of the type-certificate or design approval, all cases where products, parts or appliances have been released by the production organisation and subsequently identified to have possible deviations from the applicable design data, and investigate with the holder of the type-certificate or design approval in order to identify those deviations which could lead to an unsafe condition;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report to the Agency and the competent authority of the Member State the deviations which could lead to an unsafe condition identified according to point (1). Such reports shall be made in a form and manner established by the Agency under point 21.A.3A(b)(2) or accepted by the competent authority of the Member State;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where the holder of the production organisation approval is acting as a supplier to another production organisation, report also to that other organisation all cases where it has released products, parts or appliances to that organisation and subsequently identified them to have possible deviations from the applicable design data.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7290919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62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20839930"/>
              </p:ext>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4 Mandatory reporting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Occurrences which may represent a significant risk to aviation safety and which fall into the following categories shall be reported by the persons listed in paragraph 6 through the mandatory occurrence reporting systems pursuant to this Article: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occurrences related to technical conditions, maintenance and repair of aircraft, such as: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a:effectLst/>
                          <a:latin typeface="Calibri" panose="020F0502020204030204" pitchFamily="34" charset="0"/>
                          <a:ea typeface="Times New Roman" panose="02020603050405020304" pitchFamily="18" charset="0"/>
                          <a:cs typeface="Arial" panose="020B0604020202020204" pitchFamily="34" charset="0"/>
                        </a:rPr>
                        <a:t>i</a:t>
                      </a:r>
                      <a:r>
                        <a:rPr lang="en-GB" sz="1200" dirty="0">
                          <a:effectLst/>
                          <a:latin typeface="Calibri" panose="020F0502020204030204" pitchFamily="34" charset="0"/>
                          <a:ea typeface="Times New Roman" panose="02020603050405020304" pitchFamily="18" charset="0"/>
                          <a:cs typeface="Arial" panose="020B0604020202020204" pitchFamily="34" charset="0"/>
                        </a:rPr>
                        <a:t>) structural defects;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 system malfunctions;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(iii) maintenance and repair problems;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(iv) propulsion problems (including engines, propellers and rotor systems) and auxiliary power unit problems.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Following notification of an occurrence, any organisation established in a Member State which is not covered by paragraph 9 shall report to the competent authority of that Member State, as referred to in Article 6(3), the details of occurrences collected in accordance with paragraph 2 of this Article as soon as possible, and in any event no later than 72 hours after becoming aware of the occurrence.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 Following notification of an occurrence, each organisation established in a Member State which is certified or approved by the Agency shall report to the Agency the details of occurrences collected in accordance with paragraph 2 as soon as possible, and in any event no later than 72 hours after becoming aware of the occurrence.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2722684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63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53414274"/>
              </p:ext>
            </p:extLst>
          </p:nvPr>
        </p:nvGraphicFramePr>
        <p:xfrm>
          <a:off x="0" y="1052737"/>
          <a:ext cx="12192000" cy="5471890"/>
        </p:xfrm>
        <a:graphic>
          <a:graphicData uri="http://schemas.openxmlformats.org/drawingml/2006/table">
            <a:tbl>
              <a:tblPr firstRow="1" bandRow="1">
                <a:tableStyleId>{5C22544A-7EE6-4342-B048-85BDC9FD1C3A}</a:tableStyleId>
              </a:tblPr>
              <a:tblGrid>
                <a:gridCol w="1775520"/>
                <a:gridCol w="2376264"/>
                <a:gridCol w="8040216"/>
              </a:tblGrid>
              <a:tr h="39960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72286">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5 Voluntary reporting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Each organisation established in a Member State shall establish a voluntary reporting system to facilitate the collection of: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details of occurrences that may not be captured by the mandatory reporting system;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other safety-related information which is perceived by the reporter as an actual or potential hazard to aviation safety.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5. Each organisation established in a Member State and certified or approved by the Agency shall report to the Agency, in a timely manner, details of occurrences and safety-related information which have been collected pursuant to paragraph 1 and which may involve an actual or potential aviation safety risk.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6. Each organisation established in a Member State that is not certified or approved by the Agency shall, in a timely manner, report to the competent authority of that Member State, as designated pursuant to Article 6(3), the details of occurrences and other safety-related information which have been collected pursuant to paragraph 1 of this Article and which may involve an actual or potential aviation safety risk. Member States may require any organisation established in their territory to report the details of all occurrences collected pursuant to paragraph 1 of this Article.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8255307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64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223283265"/>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7171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514445">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Article 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detailed classification of the occurrences to be referred to when reporting, through mandatory reporting systems, occurrences pursuant to Article 4(1) of Regulation (EU) No 376/2014 is set out in Annexes I to V to this Regulation.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514445">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II OCCURRENCES RELATED TO TECHNICAL CONDITIONS, MAINTENANCE AND REPAIR OF THE AIRCRAFT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MANUFACTURING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Products, parts or appliances released from the production organisation with deviations from applicable design data that could lead to a potential unsafe condition as identified with the holder of the type-certificate or design approval.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2731827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65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939460473"/>
              </p:ext>
            </p:extLst>
          </p:nvPr>
        </p:nvGraphicFramePr>
        <p:xfrm>
          <a:off x="1" y="1090124"/>
          <a:ext cx="12192000" cy="5434502"/>
        </p:xfrm>
        <a:graphic>
          <a:graphicData uri="http://schemas.openxmlformats.org/drawingml/2006/table">
            <a:tbl>
              <a:tblPr firstRow="1" bandRow="1">
                <a:tableStyleId>{5C22544A-7EE6-4342-B048-85BDC9FD1C3A}</a:tableStyleId>
              </a:tblPr>
              <a:tblGrid>
                <a:gridCol w="1775520"/>
                <a:gridCol w="2376264"/>
                <a:gridCol w="8040216"/>
              </a:tblGrid>
              <a:tr h="4135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188815">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Production. The list of examples is not applicable to the reporting obligation of production organisations. Their primary concern is to inform the design organisation of deviations. Only in cases where an analysis in conjunction with that design organisation shows that the deviation could lead to an unsafe condition, should a report be made to the Agency and/or national authority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3832102">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Structural</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Defect or damage exceeding admissible damages to a Principal Structural Element that has been qualified as damage tolerant.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Damage to or defect of a structural element, which could result in the liberation of items of mass that may injure occupants of the aircraft.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Damage to or defect of a structural element, which could jeopardise proper operation of systems. See paragraph II.B. below.</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Loss of any part of the aircraft structure in flight.</a:t>
                      </a:r>
                      <a:endPar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915159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66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047158944"/>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following generic criteria applicable to all systems are proposed: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Inability of the crew to control the system, e.g.: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uncommanded</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actions;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incorrect and or incomplete response, including limitation of movement or stiffness;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runaway;</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mechanical disconnection or failure.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Failure or malfunction of the exclusive function(s) of the system (one system could integrate several functions).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Interference within or between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Failure or malfunction of the protection device or emergency system associated with the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Loss of redundancy of the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Any occurrence resulting from unforeseen behaviour of a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For aircraft types with single main systems, subsystems or sets of equipment: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Loss, significant malfunction or defect in any main system, subsystem or set of equipment.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 For aircraft types with multiple independent main systems, subsystems or sets of equipment: The loss, significant malfunction or defect of more than one main system, subsystem or set of equipment</a:t>
                      </a:r>
                      <a:endPar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455568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67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072532871"/>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following generic criteria applicable to all systems are proposed: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Malfunction or defect of any indication system when this results in the possibility of misleading indications to the crew.</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 Any failure, malfunction or defect if it occurs at a critical phase of flight and relevant to the operation of that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Asymmetry of flight controls; e.g. flaps, slats, spoilers etc.</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Annex 1 to this AMC gives a list of examples of reportable occurrences resulting from the application of these generic criteria to specific systems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515657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68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624433358"/>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Propulsion (including Engines, Propellers and Rotor Systems) and APUs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Flameout, shutdown or malfunction of any engine.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Overspeed</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Failure or malfunction of any part of an engine or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powerplant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resulting in any one or more of the following: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non containment of components/debris;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uncontrolled internal or external fire, or hot gas breakout;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thrust in a different direction from that demanded by the pilot;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thrust reversing system failing to operate or operating inadvertently;</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inability to control power, thrust or rpm;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failure of the engine mount structure;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 partial or complete loss of a major part of the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powerplant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 Dense visible fumes or concentrations of toxic products sufficient to incapacitate crew or passengers;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inability, by use of normal procedures, to shutdown an engine;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 inability to restart a serviceable engine.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9038395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69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294732374"/>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Propulsion (including Engines, Propellers and Rotor Systems) and APUs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An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uncommanded</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thrust/power loss , change or oscillation which is classified as a loss of thrust or power control (LOTC) as defined in AMC 20-1:</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for a single engine aircraft; or</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where it is considered excessive for the application, or</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where this could affect more than one engine in a multi-engine aircraft, particularly in the case of a twin engine aircraft; or</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Any defect in a life controlled part causing retirement before completion of its full life.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An engine limiter or control device failing to operate when required or operating inadvertently.</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exceedance</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engine parameters.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 FOD resulting in damage.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957766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7</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DAH</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DAH</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334552"/>
            <a:ext cx="3059633" cy="369332"/>
          </a:xfrm>
          <a:prstGeom prst="rect">
            <a:avLst/>
          </a:prstGeom>
          <a:noFill/>
        </p:spPr>
        <p:txBody>
          <a:bodyPr wrap="square" rtlCol="0">
            <a:spAutoFit/>
          </a:bodyPr>
          <a:lstStyle/>
          <a:p>
            <a:pPr>
              <a:buNone/>
            </a:pPr>
            <a:r>
              <a:rPr lang="en-GB" sz="1800" dirty="0" smtClean="0"/>
              <a:t>Design Approval Holder</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2015/1018</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0" name="TextBox 49">
            <a:hlinkClick r:id="rId6" action="ppaction://hlinksldjump"/>
          </p:cNvPr>
          <p:cNvSpPr txBox="1"/>
          <p:nvPr/>
        </p:nvSpPr>
        <p:spPr>
          <a:xfrm>
            <a:off x="4080878"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748/2012</a:t>
            </a:r>
            <a:endParaRPr lang="en-GB" sz="1200" b="1" dirty="0">
              <a:solidFill>
                <a:schemeClr val="bg1"/>
              </a:solidFill>
            </a:endParaRPr>
          </a:p>
        </p:txBody>
      </p:sp>
      <p:sp>
        <p:nvSpPr>
          <p:cNvPr id="51" name="TextBox 50">
            <a:hlinkClick r:id="rId7"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pic>
        <p:nvPicPr>
          <p:cNvPr id="3" name="Picture 2"/>
          <p:cNvPicPr>
            <a:picLocks noChangeAspect="1"/>
          </p:cNvPicPr>
          <p:nvPr/>
        </p:nvPicPr>
        <p:blipFill>
          <a:blip r:embed="rId8"/>
          <a:stretch>
            <a:fillRect/>
          </a:stretch>
        </p:blipFill>
        <p:spPr>
          <a:xfrm>
            <a:off x="8904312" y="1304905"/>
            <a:ext cx="495300" cy="428625"/>
          </a:xfrm>
          <a:prstGeom prst="rect">
            <a:avLst/>
          </a:prstGeom>
        </p:spPr>
      </p:pic>
      <p:sp>
        <p:nvSpPr>
          <p:cNvPr id="21" name="TextBox 20">
            <a:hlinkClick r:id="rId9" action="ppaction://hlinksldjump"/>
          </p:cNvPr>
          <p:cNvSpPr txBox="1"/>
          <p:nvPr/>
        </p:nvSpPr>
        <p:spPr>
          <a:xfrm>
            <a:off x="5860935"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7006072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70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678468551"/>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Propulsion (including Engines, Propellers and Rotor Systems) and APUs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Propellers and -transmission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Failure or malfunction of any part of a propeller or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powerplant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resulting in any</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one or more of the following: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an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overspeed</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the propeller;</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the development of excessive drag;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a thrust in the opposite direction to that commanded by the pilot;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a release of the propeller or any major portion of the propeller;</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a failure that results in excessive unbalance;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the unintended movement of the propeller blades below the established minimum in-flight low-pitch position;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 an inability to feather the propeller;</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 an inability to command a change in propeller pitch;</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uncommanded</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change in pitch;</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 an uncontrollable torque or speed fluctuation;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 The release of low energy parts.</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Rotors and -transmission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Damage to tail rotor, transmission and equivalent systems.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Responsibilities</a:t>
            </a:r>
            <a:endParaRPr lang="en-GB" sz="1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9805009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71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174020979"/>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Propulsion (including Engines, Propellers and Rotor Systems) and APUs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APUs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 Shut down or failure when the APU is required to be available by operational requirements, e.g. ETOPS, MEL.</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 Inability to shut down the APU.</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Overspeed</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 Inability to start the APU when needed for operational reasons.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Human Factors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Any incident where any feature or inadequacy of the aircraft design could have led to an error of use that could contribute to a hazardous or catastrophic effect.</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Other Occurrences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An occurrence not normally considered as reportable (for example, furnishing and cabin equipment, water systems), where the circumstances resulted in endangering of the aircraft or its occupants.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A fire, explosion, smoke or toxic or noxious fumes.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Any other event which could hazard the aircraft, or affect the safety of the occupants of the aircraft, or people or property in the vicinity of the aircraft or on the ground.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Failure or defect of passenger address system resulting in loss or inaudible passenger address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Loss of pilots seat control during flight.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5786606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72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73693045"/>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Reportable occurrences to specific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Air conditioning/ventilation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complete loss of avionics cooling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depressurisation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failure of the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 to achieve the intended operation while engaged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significant reported crew difficulty to control the aircraft linked to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 functioning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failure of any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 disconnect device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Uncommanded</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autoflight</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mode change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Communications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failure or defect of passenger address system resulting in loss or inaudible passenger address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total loss of communication in flight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Electrical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loss of one electrical system distribution system ( AC or DC)</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total loss or loss or more than one electrical generation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failure of the back up ( emergency ) electrical generating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7092639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73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992815376"/>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Cockpit/Cabin/Cargo</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pilot seat control loss during flight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failure of any emergency system or equipment, including emergency evacuation signalling system , all exit doors , emergency lighting, </a:t>
                      </a:r>
                      <a:r>
                        <a:rPr lang="en-GB"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etc</a:t>
                      </a: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loss of retention capability of the cargo loading system</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Fire protection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fire warnings, except those immediately confirmed as false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undetected failure or defect of fire/smoke detection/protection system, which could lead to loss or reduced fire detection/protection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absence of warning in case of actual fire or smoke</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Flight controls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Asymmetry of flaps, slats, spoilers etc.</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flight control surface run away</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flight control surface vibration felt by the crew</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mechanical flight control disconnection or failure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significant interference with normal control of the aircraft or degradation of flying qualities</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239351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74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604732317"/>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Fuel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fuel quantity indicating system malfunction resulting in total loss or erroneous indicated fuel quantity on board</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leakage of fuel which resulted in major loss, fire hazard , significant contamination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fuel system malfunctions or defects which had a significant effect on fuel supply and/or distribution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inability to transfer or use total quantity of usable fuel</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 Hydraulics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loss of one hydraulic system ( ETOPS only)</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failure of the isolation system to operate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loss of more than one hydraulic circuits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failure of the back up hydraulic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inadvertent Ram Air Turbine extension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Ice detection/protection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undetected loss or reduced performance of the anti-ice/de-ice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more than one of the probe heating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inability to obtain symmetrical wing de icing</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abnormal ice accumulation leading to significant effects on performance or handling qualities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crew vision significantly affected</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7772192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75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175722028"/>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 Indicating/warning/recording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a red warning function on a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for glass cockpits: loss or malfunction of more than one display unit or computer involved in the display/warning function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Landing gear system /brakes/tyres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brake fire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significant loss of braking action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unsymmetrical braking leading to significant path deviation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failure of the L/G free fall extension system ( including during scheduled tests)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unwanted gear or gear doors extension/retraction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multiple tyres burst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 Navigation systems ( including precision approaches system) and air data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total loss or multiple navigation equipment failures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total failure or multiple air data system equipment failures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significant misleading indication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Significant navigation errors attributed to incorrect data or a database coding error</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Unexpected deviations in lateral or vertical path not caused by pilot input.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Problems with ground navigational facilities leading to significant navigation errors not associated with transitions from inertial navigation mode to radio navigation mode.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11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5407255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 (Single European)</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76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683175839"/>
              </p:ext>
            </p:extLst>
          </p:nvPr>
        </p:nvGraphicFramePr>
        <p:xfrm>
          <a:off x="0" y="1052735"/>
          <a:ext cx="12192000" cy="5400601"/>
        </p:xfrm>
        <a:graphic>
          <a:graphicData uri="http://schemas.openxmlformats.org/drawingml/2006/table">
            <a:tbl>
              <a:tblPr firstRow="1" bandRow="1">
                <a:tableStyleId>{5C22544A-7EE6-4342-B048-85BDC9FD1C3A}</a:tableStyleId>
              </a:tblPr>
              <a:tblGrid>
                <a:gridCol w="1775520"/>
                <a:gridCol w="2376264"/>
                <a:gridCol w="8040216"/>
              </a:tblGrid>
              <a:tr h="392800">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07801">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1 to AMC 20-8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 Oxygen</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for pressurised aircraft: loss of oxygen supply in the cockpit</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oxygen supply to a significant number of passengers ( more than 10%), including when found during maintenance or training or test purposes</a:t>
                      </a:r>
                    </a:p>
                    <a:p>
                      <a:pPr algn="just">
                        <a:lnSpc>
                          <a:spcPct val="115000"/>
                        </a:lnSpc>
                        <a:spcAft>
                          <a:spcPts val="0"/>
                        </a:spcAft>
                      </a:pPr>
                      <a:endPar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Bleed air system</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hot bleed air leak resulting in fire warning or structural damage</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loss of all bleed air systems</a:t>
                      </a:r>
                    </a:p>
                    <a:p>
                      <a:pPr algn="just">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failure of bleed air leak detection system</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12 of 12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8533418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77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825930421"/>
              </p:ext>
            </p:extLst>
          </p:nvPr>
        </p:nvGraphicFramePr>
        <p:xfrm>
          <a:off x="0" y="1052735"/>
          <a:ext cx="12192000" cy="5470683"/>
        </p:xfrm>
        <a:graphic>
          <a:graphicData uri="http://schemas.openxmlformats.org/drawingml/2006/table">
            <a:tbl>
              <a:tblPr firstRow="1" bandRow="1">
                <a:tableStyleId>{5C22544A-7EE6-4342-B048-85BDC9FD1C3A}</a:tableStyleId>
              </a:tblPr>
              <a:tblGrid>
                <a:gridCol w="1775520"/>
                <a:gridCol w="2376264"/>
                <a:gridCol w="8040216"/>
              </a:tblGrid>
              <a:tr h="26816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139241">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748/2012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s-E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21.A.129 (f) Obligations of the manufacturer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Each manufacturer of a product, part or appliance being manufactured under this Subpart shall</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report to the holder of the type-certificate, restricted type-certificate or design approval, all cases where products, parts or appliances have been released by the manufacturer and subsequently identified to have deviations from the applicable design data, and investigate with the holder of the type-certificate, restricted type-certificate or design approval to identify those deviations which could lead to an unsafe condition</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2. report to the Agency and the competent authority of the Member State the deviations which could lead to an unsafe condition identified according to point (1). Such reports shall be made in a form and manner established by the Agency under point 21.A.3A(b)(2) or accepted by the competent authority of the Member State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3. where the manufacturer acts as supplier to another production organisation, report also to that other organisation all cases where it has released products, parts or appliances to that organisation and subsequently identified them to have possible deviations from the applicable design data.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761011">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 748/2012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21.A.165 (f) Obligations of the  holder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holder of a production organisation approval shall</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report to the holder of the type-certificate or design approval, all cases where products, parts or appliances have been released by the production organisation and subsequently identified to have possible deviations from the applicable design data, and investigate with the holder of the type-certificate or design approval in order to identify those deviations which could lead to an unsafe condition</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report to the Agency and the competent authority of the Member State the deviations which could lead to an unsafe condition identified according to point (1). Such reports shall be made in a form and manner established by the Agency under point 21.A.3A(b)(2) or accepted by the competent authority of the Member State</a:t>
                      </a:r>
                      <a:r>
                        <a:rPr lang="en-GB"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where the holder of the production organisation approval is acting as a supplier to another production organisation, report also to that other organisation all cases where it has released products, parts or appliances to that organisation and subsequently identified them to have possible deviations from the applicable design data.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7661523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78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787172117"/>
              </p:ext>
            </p:extLst>
          </p:nvPr>
        </p:nvGraphicFramePr>
        <p:xfrm>
          <a:off x="0" y="1052737"/>
          <a:ext cx="12192000" cy="5902093"/>
        </p:xfrm>
        <a:graphic>
          <a:graphicData uri="http://schemas.openxmlformats.org/drawingml/2006/table">
            <a:tbl>
              <a:tblPr firstRow="1" bandRow="1">
                <a:tableStyleId>{5C22544A-7EE6-4342-B048-85BDC9FD1C3A}</a:tableStyleId>
              </a:tblPr>
              <a:tblGrid>
                <a:gridCol w="1775520"/>
                <a:gridCol w="2376264"/>
                <a:gridCol w="8040216"/>
              </a:tblGrid>
              <a:tr h="29297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906181">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4 Mandatory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Occurrences which may represent a significant risk to aviation safety and which fall into the following categories shall be reported by the persons listed in paragraph 6 through the mandatory occurrence reporting systems pursuant to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occurrences related to technical conditions, maintenance and repair of aircraft, such as: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a:effectLst/>
                          <a:latin typeface="Calibri" panose="020F0502020204030204" pitchFamily="34" charset="0"/>
                          <a:ea typeface="Times New Roman" panose="02020603050405020304" pitchFamily="18" charset="0"/>
                          <a:cs typeface="Arial" panose="020B0604020202020204" pitchFamily="34" charset="0"/>
                        </a:rPr>
                        <a:t>i</a:t>
                      </a:r>
                      <a:r>
                        <a:rPr lang="en-GB" sz="1200" dirty="0">
                          <a:effectLst/>
                          <a:latin typeface="Calibri" panose="020F0502020204030204" pitchFamily="34" charset="0"/>
                          <a:ea typeface="Times New Roman" panose="02020603050405020304" pitchFamily="18" charset="0"/>
                          <a:cs typeface="Arial" panose="020B0604020202020204" pitchFamily="34" charset="0"/>
                        </a:rPr>
                        <a:t>) structural defects;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 system malfunctions;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(iii) maintenance and repair problems;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(iv) propulsion problems (including engines, propellers and rotor systems) and auxiliary power unit problems</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Following notification of an occurrence, any organisation established in a Member State which is not covered by paragraph 9 shall report to the competent authority of that Member State, as referred to in Article 6(3), the details of occurrences collected in accordance with paragraph 2 of this Article as soon as possible, and in any event no later than 72 hours after becoming aware of the occurrence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 Following notification of an occurrence, each organisation established in a Member State which is certified or approved by the Agency shall report to the Agency the details of occurrences collected in accordance with paragraph 2 as soon as possible, and in any event no later than 72 hours after becoming aware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561485">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5 Voluntary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Each organisation established in a Member State shall establish a voluntary reporting system to facilitate the collection of: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details of occurrences that may not be captured by the mandatory reporting system;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other safety-related information which is perceived by the reporter as an actual or potential hazard to aviation safety</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5. Each organisation established in a Member State and certified or approved by the Agency shall report to the Agency, in a timely manner, details of occurrences and safety-related information which have been collected pursuant to paragraph 1 and which may involve an actual or potential aviation safety risk</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6. Each organisation established in a Member State that is not certified or approved by the Agency shall, in a timely manner, report to the competent authority of that Member State, as designated pursuant to Article 6(3), the details of occurrences and other safety-related information which have been collected pursuant to paragraph 1 of this Article and which may involve an actual or potential aviation safety risk. Member States may require any organisation established in their territory to report the details of all occurrences collected pursuant to paragraph 1 of this Article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4411454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79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269681580"/>
              </p:ext>
            </p:extLst>
          </p:nvPr>
        </p:nvGraphicFramePr>
        <p:xfrm>
          <a:off x="0" y="1052736"/>
          <a:ext cx="12192000" cy="5400599"/>
        </p:xfrm>
        <a:graphic>
          <a:graphicData uri="http://schemas.openxmlformats.org/drawingml/2006/table">
            <a:tbl>
              <a:tblPr firstRow="1" bandRow="1">
                <a:tableStyleId>{5C22544A-7EE6-4342-B048-85BDC9FD1C3A}</a:tableStyleId>
              </a:tblPr>
              <a:tblGrid>
                <a:gridCol w="1775520"/>
                <a:gridCol w="2376264"/>
                <a:gridCol w="8040216"/>
              </a:tblGrid>
              <a:tr h="443262">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232243">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Article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detailed classification of the occurrences to be referred to when reporting, through mandatory reporting systems, occurrences pursuant to Article 4(1) of Regulation (EU) No 376/2014 is set out in Annexes I to V to this Regulation.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3725094">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Annex II OCCURRENCES RELATED TO TECHNICAL CONDITIONS, MAINTENANCE AND REPAIR OF THE AIRCRAFT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MANUFACTURING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Products, parts or appliances released from the production organisation with deviations from applicable design data that could lead to a potential unsafe condition as identified with the holder of the type-certificate or design approval.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955396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8</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POA (single European)</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POA (single European)</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199326" y="1252717"/>
            <a:ext cx="4176464" cy="646331"/>
          </a:xfrm>
          <a:prstGeom prst="rect">
            <a:avLst/>
          </a:prstGeom>
          <a:noFill/>
        </p:spPr>
        <p:txBody>
          <a:bodyPr wrap="square" rtlCol="0">
            <a:spAutoFit/>
          </a:bodyPr>
          <a:lstStyle/>
          <a:p>
            <a:pPr>
              <a:buNone/>
            </a:pPr>
            <a:r>
              <a:rPr lang="en-GB" sz="1800" dirty="0" smtClean="0"/>
              <a:t>Single EASA </a:t>
            </a:r>
            <a:r>
              <a:rPr lang="en-GB" sz="1800" dirty="0"/>
              <a:t>M</a:t>
            </a:r>
            <a:r>
              <a:rPr lang="en-GB" sz="1800" dirty="0" smtClean="0"/>
              <a:t>ember State Production Organisation Approval Holder </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2015/1018</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0" name="TextBox 49">
            <a:hlinkClick r:id="rId6" action="ppaction://hlinksldjump"/>
          </p:cNvPr>
          <p:cNvSpPr txBox="1"/>
          <p:nvPr/>
        </p:nvSpPr>
        <p:spPr>
          <a:xfrm>
            <a:off x="4080878"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748/2012</a:t>
            </a:r>
            <a:endParaRPr lang="en-GB" sz="1200" b="1" dirty="0">
              <a:solidFill>
                <a:schemeClr val="bg1"/>
              </a:solidFill>
            </a:endParaRPr>
          </a:p>
        </p:txBody>
      </p:sp>
      <p:sp>
        <p:nvSpPr>
          <p:cNvPr id="51" name="TextBox 50">
            <a:hlinkClick r:id="rId7"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1" name="TextBox 20"/>
          <p:cNvSpPr txBox="1"/>
          <p:nvPr/>
        </p:nvSpPr>
        <p:spPr>
          <a:xfrm>
            <a:off x="835952" y="3707690"/>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POA</a:t>
            </a:r>
            <a:endParaRPr lang="en-GB" sz="1200" b="1" dirty="0">
              <a:solidFill>
                <a:schemeClr val="bg1"/>
              </a:solidFill>
            </a:endParaRPr>
          </a:p>
        </p:txBody>
      </p:sp>
      <p:sp>
        <p:nvSpPr>
          <p:cNvPr id="22" name="TextBox 21"/>
          <p:cNvSpPr txBox="1"/>
          <p:nvPr/>
        </p:nvSpPr>
        <p:spPr>
          <a:xfrm>
            <a:off x="8472823" y="331961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 (No Bilateral)</a:t>
            </a:r>
            <a:endParaRPr lang="en-GB" sz="1200" b="1" dirty="0">
              <a:solidFill>
                <a:schemeClr val="bg1"/>
              </a:solidFill>
            </a:endParaRPr>
          </a:p>
        </p:txBody>
      </p:sp>
      <p:sp>
        <p:nvSpPr>
          <p:cNvPr id="23" name="TextBox 22"/>
          <p:cNvSpPr txBox="1"/>
          <p:nvPr/>
        </p:nvSpPr>
        <p:spPr>
          <a:xfrm>
            <a:off x="8472823" y="366960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POA</a:t>
            </a:r>
            <a:endParaRPr lang="en-GB" sz="1200" b="1" dirty="0">
              <a:solidFill>
                <a:schemeClr val="bg1"/>
              </a:solidFill>
            </a:endParaRPr>
          </a:p>
        </p:txBody>
      </p:sp>
      <p:pic>
        <p:nvPicPr>
          <p:cNvPr id="12" name="Picture 11"/>
          <p:cNvPicPr>
            <a:picLocks noChangeAspect="1"/>
          </p:cNvPicPr>
          <p:nvPr/>
        </p:nvPicPr>
        <p:blipFill>
          <a:blip r:embed="rId8"/>
          <a:stretch>
            <a:fillRect/>
          </a:stretch>
        </p:blipFill>
        <p:spPr>
          <a:xfrm>
            <a:off x="8904312" y="1309736"/>
            <a:ext cx="495300" cy="428625"/>
          </a:xfrm>
          <a:prstGeom prst="rect">
            <a:avLst/>
          </a:prstGeom>
        </p:spPr>
      </p:pic>
      <p:sp>
        <p:nvSpPr>
          <p:cNvPr id="24" name="TextBox 23">
            <a:hlinkClick r:id="rId9" action="ppaction://hlinksldjump"/>
          </p:cNvPr>
          <p:cNvSpPr txBox="1"/>
          <p:nvPr/>
        </p:nvSpPr>
        <p:spPr>
          <a:xfrm>
            <a:off x="5860935"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8549696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80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695321567"/>
              </p:ext>
            </p:extLst>
          </p:nvPr>
        </p:nvGraphicFramePr>
        <p:xfrm>
          <a:off x="0" y="1052736"/>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3734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018639">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Production. The list of examples is not applicable to the reporting obligation of production organisations. Their primary concern is to inform the design organisation of deviations. Only in cases where an analysis in conjunction with that design organisation shows that the deviation could lead to an unsafe condition, should a report be made to the Agency and/or national authority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4044616">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Structural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Defect or damage exceeding admissible damages to a Principal Structural Element that has been qualified as damage tolerant.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Damage to or defect of a structural element, which could result in the liberation of items of mass that may injure occupants of the aircraft.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Damage to or defect of a structural element, which could jeopardise proper operation of systems. See paragraph II.B. below.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any part of the aircraft structure in flight.</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75876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81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074575161"/>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7696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23639">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runaway;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For aircraft types with multiple independent main systems, subsystems or sets of equipment: The loss, significant malfunction or defect of more than one main system, subsystem or set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0719369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82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698399003"/>
              </p:ext>
            </p:extLst>
          </p:nvPr>
        </p:nvGraphicFramePr>
        <p:xfrm>
          <a:off x="0" y="1052736"/>
          <a:ext cx="12192000" cy="5726201"/>
        </p:xfrm>
        <a:graphic>
          <a:graphicData uri="http://schemas.openxmlformats.org/drawingml/2006/table">
            <a:tbl>
              <a:tblPr firstRow="1" bandRow="1">
                <a:tableStyleId>{5C22544A-7EE6-4342-B048-85BDC9FD1C3A}</a:tableStyleId>
              </a:tblPr>
              <a:tblGrid>
                <a:gridCol w="1775520"/>
                <a:gridCol w="2376264"/>
                <a:gridCol w="8040216"/>
              </a:tblGrid>
              <a:tr h="37696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23639">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Malfunction or defect of any indication system when this results in the possibility of misleading indications to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Any failure, malfunction or defect if it occurs at a critical phase of flight and relevant to the operation of that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1 to this AMC gives a list of examples of reportable occurrences resulting from the application of these generic criteria to specific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any part of an engine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partial or complete loss of a major part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i</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inability to restart a serviceable engine.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9882923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83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268871900"/>
              </p:ext>
            </p:extLst>
          </p:nvPr>
        </p:nvGraphicFramePr>
        <p:xfrm>
          <a:off x="0" y="1052736"/>
          <a:ext cx="12192000" cy="5515889"/>
        </p:xfrm>
        <a:graphic>
          <a:graphicData uri="http://schemas.openxmlformats.org/drawingml/2006/table">
            <a:tbl>
              <a:tblPr firstRow="1" bandRow="1">
                <a:tableStyleId>{5C22544A-7EE6-4342-B048-85BDC9FD1C3A}</a:tableStyleId>
              </a:tblPr>
              <a:tblGrid>
                <a:gridCol w="1775520"/>
                <a:gridCol w="2376264"/>
                <a:gridCol w="8040216"/>
              </a:tblGrid>
              <a:tr h="37696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23639">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a single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exceedance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engine parameters.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FOD resulting in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Propellers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Failure or malfunction of any part of a propeller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an inability to feather the propeller;</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6908601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84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48210013"/>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7696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23639">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(k) The release of low energy parts.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Rotors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Damage to tail rotor, transmission and equivalent systems.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Inability to shut down the APU.</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(16) Inability to start the APU when needed for operational reasons.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Human Factors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516930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85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716506698"/>
              </p:ext>
            </p:extLst>
          </p:nvPr>
        </p:nvGraphicFramePr>
        <p:xfrm>
          <a:off x="0" y="1052736"/>
          <a:ext cx="12192000" cy="5535168"/>
        </p:xfrm>
        <a:graphic>
          <a:graphicData uri="http://schemas.openxmlformats.org/drawingml/2006/table">
            <a:tbl>
              <a:tblPr firstRow="1" bandRow="1">
                <a:tableStyleId>{5C22544A-7EE6-4342-B048-85BDC9FD1C3A}</a:tableStyleId>
              </a:tblPr>
              <a:tblGrid>
                <a:gridCol w="1775520"/>
                <a:gridCol w="2376264"/>
                <a:gridCol w="8040216"/>
              </a:tblGrid>
              <a:tr h="1759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344365">
                <a:tc>
                  <a:txBody>
                    <a:bodyPr/>
                    <a:lstStyle/>
                    <a:p>
                      <a:pPr>
                        <a:lnSpc>
                          <a:spcPct val="115000"/>
                        </a:lnSpc>
                        <a:spcAft>
                          <a:spcPts val="0"/>
                        </a:spcAft>
                      </a:pPr>
                      <a:r>
                        <a:rPr lang="en-GB" sz="12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Other Occurrences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 occurrence not normally considered as reportable (for example, furnishing and cabin equipment, water systems), where the circumstances resulted in endangering of the aircraft or its occupants.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 fire, explosion, smoke or toxic or noxious fumes.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Any other event which could hazard the aircraft, or affect the safety of the occupants of the aircraft, or people or property in the vicinity of the aircraft or on the ground.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defect of passenger address system resulting in loss or inaudible passenger address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pilots seat control during flight.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r h="234436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Reportable occurrences to specific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subparagraphs give examples of reportable occurrences resulting from the application of the generic criteria to specific systems listed in paragraph 10.g. II.B of this AMC.</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Air conditioning/ventilation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complete loss of avionics cooling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depressurisation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to achieve the intended operation while engaged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reported crew difficulty to control the aircraft linked to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functioning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any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system disconnect device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autoflight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mode change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6426496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86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24258139"/>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586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419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Communications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failure or defect of passenger address system resulting in loss or inaudible passenger address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of communication in flight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Electrical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electrical system distribution system ( AC or DC)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loss or loss or more than one electrical generation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the back up ( emergency ) electrical generating system</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Cockpit/Cabin/Cargo</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pilot seat control loss during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any emergency system or equipment, including emergency evacuation signalling system , all exit doors , emergency lighting,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etc</a:t>
                      </a: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retention capability of the cargo loading system</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Fire 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fire warnings, except those immediately confirmed as false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undetected failure or defect of fire/smoke detection/protection system, which could lead to loss or reduced fire detection/protection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absence of warning in case of actual fire or smoke</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7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6507738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87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497686742"/>
              </p:ext>
            </p:extLst>
          </p:nvPr>
        </p:nvGraphicFramePr>
        <p:xfrm>
          <a:off x="0" y="1052736"/>
          <a:ext cx="12192000" cy="5497543"/>
        </p:xfrm>
        <a:graphic>
          <a:graphicData uri="http://schemas.openxmlformats.org/drawingml/2006/table">
            <a:tbl>
              <a:tblPr firstRow="1" bandRow="1">
                <a:tableStyleId>{5C22544A-7EE6-4342-B048-85BDC9FD1C3A}</a:tableStyleId>
              </a:tblPr>
              <a:tblGrid>
                <a:gridCol w="1775520"/>
                <a:gridCol w="2376264"/>
                <a:gridCol w="8040216"/>
              </a:tblGrid>
              <a:tr h="3586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419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Flight controls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Asymmetry of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limitation of movement, stiffness or poor or delayed response in the operation of primary flight control systems or their associated tab and lock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flight control surface run 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flight control surface vibration felt by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mechanical flight control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significant interference with normal control of the aircraft or degradation of flying qualities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Fuel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fuel quantity indicating system malfunction resulting in total loss or erroneous indicated fuel quantity on board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leakage of fuel which resulted in major loss, fire hazard , significant contamination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malfunction or defects of the fuel jettisoning system which resulted in inadvertent loss of significant quantity, fire hazard, hazardous contamination of aircraft equipment or inability to jettison fuel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fuel system malfunctions or defects which had a significant effect on fuel supply and/or distribution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transfer or use total quantity of usable fuel</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Hydraulics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loss of one hydraulic system ( ETOPS only)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the isolation system to operate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loss of more than one hydraulic circuits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back up hydraulic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inadvertent Ram Air Turbine extension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8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0576489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88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160080355"/>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586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419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Ice detection/protection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undetected loss or reduced performance of the anti-ice/de-ice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more than one of the probe heating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inability to obtain symmetrical wing de icing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abnormal ice accumulation leading to significant effects on performance or handling qualities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crew vision significantly affected</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Indicating/warning/recording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malfunction or defect of any indicating system when the possibility of significant misleading indications to the crew could result in an inappropriate crew action on an essential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 red warning function on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for glass cockpits: loss or malfunction of more than one display unit or computer involved in the display/warning function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Landing gear system /brakes/tyres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brake fire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significant loss of braking 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unsymmetrical braking leading to significant path deviation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failure of the L/G free fall extension system ( including during scheduled tests)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unwanted gear or gear doors extension/retraction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multiple tyres burst</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9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6722123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POA</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89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489386159"/>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586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419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1 to AMC 20-8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Navigation systems ( including precision approaches system) and air data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total loss or multiple navigation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total failure or multiple air data system equipment failures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significant misleading indication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Significant navigation errors attributed to incorrect data or a database coding error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Unexpected deviations in lateral or vertical path not caused by pilot input.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Problems with ground navigational facilities leading to significant navigation errors not associated with transitions from inertial navigation mode to radio navigation mode.</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Oxygen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pressurised aircraft: loss of oxygen supply in the cockpit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oxygen supply to a significant number of passengers ( more than 10%), including when found during maintenance or training or test purposes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Bleed air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hot bleed air leak resulting in fire warning or structural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loss of all bleed air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failure of bleed air leak detection system</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10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519101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9</a:t>
            </a:fld>
            <a:endParaRPr lang="en-GB" altLang="en-US"/>
          </a:p>
        </p:txBody>
      </p:sp>
      <p:sp>
        <p:nvSpPr>
          <p:cNvPr id="4101" name="Rectangle 2"/>
          <p:cNvSpPr>
            <a:spLocks noGrp="1" noChangeArrowheads="1"/>
          </p:cNvSpPr>
          <p:nvPr>
            <p:ph type="title"/>
          </p:nvPr>
        </p:nvSpPr>
        <p:spPr/>
        <p:txBody>
          <a:bodyPr/>
          <a:lstStyle/>
          <a:p>
            <a:pPr eaLnBrk="1" hangingPunct="1"/>
            <a:r>
              <a:rPr lang="en-GB" altLang="en-US" sz="3200" b="1" dirty="0" smtClean="0"/>
              <a:t>Reporting responsibilities for POA</a:t>
            </a:r>
          </a:p>
        </p:txBody>
      </p:sp>
      <p:sp>
        <p:nvSpPr>
          <p:cNvPr id="8" name="Rounded Rectangle 7"/>
          <p:cNvSpPr/>
          <p:nvPr/>
        </p:nvSpPr>
        <p:spPr bwMode="auto">
          <a:xfrm>
            <a:off x="510783" y="2636912"/>
            <a:ext cx="3168352" cy="3744416"/>
          </a:xfrm>
          <a:prstGeom prst="roundRect">
            <a:avLst/>
          </a:prstGeom>
          <a:solidFill>
            <a:schemeClr val="accent5"/>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pic>
        <p:nvPicPr>
          <p:cNvPr id="9" name="Picture 8"/>
          <p:cNvPicPr>
            <a:picLocks noChangeAspect="1"/>
          </p:cNvPicPr>
          <p:nvPr/>
        </p:nvPicPr>
        <p:blipFill>
          <a:blip r:embed="rId3"/>
          <a:stretch>
            <a:fillRect/>
          </a:stretch>
        </p:blipFill>
        <p:spPr>
          <a:xfrm>
            <a:off x="4304133" y="2636912"/>
            <a:ext cx="3164098" cy="3744416"/>
          </a:xfrm>
          <a:prstGeom prst="rect">
            <a:avLst/>
          </a:prstGeom>
        </p:spPr>
      </p:pic>
      <p:pic>
        <p:nvPicPr>
          <p:cNvPr id="10" name="Picture 9"/>
          <p:cNvPicPr>
            <a:picLocks noChangeAspect="1"/>
          </p:cNvPicPr>
          <p:nvPr/>
        </p:nvPicPr>
        <p:blipFill>
          <a:blip r:embed="rId3"/>
          <a:stretch>
            <a:fillRect/>
          </a:stretch>
        </p:blipFill>
        <p:spPr>
          <a:xfrm>
            <a:off x="8112224" y="2636912"/>
            <a:ext cx="3164098" cy="3744416"/>
          </a:xfrm>
          <a:prstGeom prst="rect">
            <a:avLst/>
          </a:prstGeom>
        </p:spPr>
      </p:pic>
      <p:sp>
        <p:nvSpPr>
          <p:cNvPr id="11" name="TextBox 10"/>
          <p:cNvSpPr txBox="1"/>
          <p:nvPr/>
        </p:nvSpPr>
        <p:spPr>
          <a:xfrm>
            <a:off x="889958"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EASA </a:t>
            </a:r>
            <a:r>
              <a:rPr lang="en-GB" sz="1800" b="1" dirty="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ndustry partners </a:t>
            </a:r>
            <a:endParaRPr lang="en-GB" sz="1800" b="1" dirty="0">
              <a:effectLst>
                <a:outerShdw blurRad="38100" dist="38100" dir="2700000" algn="tl">
                  <a:srgbClr val="000000">
                    <a:alpha val="43137"/>
                  </a:srgbClr>
                </a:outerShdw>
              </a:effectLst>
            </a:endParaRPr>
          </a:p>
        </p:txBody>
      </p:sp>
      <p:sp>
        <p:nvSpPr>
          <p:cNvPr id="14" name="TextBox 13"/>
          <p:cNvSpPr txBox="1"/>
          <p:nvPr/>
        </p:nvSpPr>
        <p:spPr>
          <a:xfrm>
            <a:off x="4620543" y="2747737"/>
            <a:ext cx="2531277"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EU Aviation Authorities</a:t>
            </a:r>
            <a:endParaRPr lang="en-GB" sz="1800" b="1" dirty="0">
              <a:effectLst>
                <a:outerShdw blurRad="38100" dist="38100" dir="2700000" algn="tl">
                  <a:srgbClr val="000000">
                    <a:alpha val="43137"/>
                  </a:srgbClr>
                </a:outerShdw>
              </a:effectLst>
            </a:endParaRPr>
          </a:p>
        </p:txBody>
      </p:sp>
      <p:sp>
        <p:nvSpPr>
          <p:cNvPr id="15" name="TextBox 14"/>
          <p:cNvSpPr txBox="1"/>
          <p:nvPr/>
        </p:nvSpPr>
        <p:spPr>
          <a:xfrm>
            <a:off x="8506141" y="2747737"/>
            <a:ext cx="2376264" cy="369332"/>
          </a:xfrm>
          <a:prstGeom prst="rect">
            <a:avLst/>
          </a:prstGeom>
          <a:noFill/>
        </p:spPr>
        <p:txBody>
          <a:bodyPr wrap="square" rtlCol="0">
            <a:spAutoFit/>
          </a:bodyPr>
          <a:lstStyle/>
          <a:p>
            <a:pPr algn="ctr">
              <a:buNone/>
            </a:pPr>
            <a:r>
              <a:rPr lang="en-GB" sz="1800" b="1" dirty="0" smtClean="0">
                <a:effectLst>
                  <a:outerShdw blurRad="38100" dist="38100" dir="2700000" algn="tl">
                    <a:srgbClr val="000000">
                      <a:alpha val="43137"/>
                    </a:srgbClr>
                  </a:outerShdw>
                </a:effectLst>
              </a:rPr>
              <a:t>Non-EU organisation</a:t>
            </a:r>
            <a:endParaRPr lang="en-GB" sz="1800" b="1" dirty="0">
              <a:effectLst>
                <a:outerShdw blurRad="38100" dist="38100" dir="2700000" algn="tl">
                  <a:srgbClr val="000000">
                    <a:alpha val="43137"/>
                  </a:srgbClr>
                </a:outerShdw>
              </a:effectLst>
            </a:endParaRPr>
          </a:p>
        </p:txBody>
      </p:sp>
      <p:sp>
        <p:nvSpPr>
          <p:cNvPr id="36" name="TextBox 35"/>
          <p:cNvSpPr txBox="1"/>
          <p:nvPr/>
        </p:nvSpPr>
        <p:spPr>
          <a:xfrm>
            <a:off x="4620543" y="333717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EASA</a:t>
            </a:r>
            <a:endParaRPr lang="en-GB" sz="1200" b="1" dirty="0">
              <a:solidFill>
                <a:schemeClr val="bg1"/>
              </a:solidFill>
            </a:endParaRPr>
          </a:p>
        </p:txBody>
      </p:sp>
      <p:sp>
        <p:nvSpPr>
          <p:cNvPr id="2" name="TextBox 1"/>
          <p:cNvSpPr txBox="1"/>
          <p:nvPr/>
        </p:nvSpPr>
        <p:spPr>
          <a:xfrm>
            <a:off x="510783" y="1262439"/>
            <a:ext cx="3528392" cy="523220"/>
          </a:xfrm>
          <a:prstGeom prst="rect">
            <a:avLst/>
          </a:prstGeom>
          <a:solidFill>
            <a:srgbClr val="6DB6FF"/>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800" dirty="0" smtClean="0">
                <a:solidFill>
                  <a:schemeClr val="bg1"/>
                </a:solidFill>
                <a:effectLst>
                  <a:outerShdw blurRad="38100" dist="38100" dir="2700000" algn="tl">
                    <a:srgbClr val="000000">
                      <a:alpha val="43137"/>
                    </a:srgbClr>
                  </a:outerShdw>
                </a:effectLst>
              </a:rPr>
              <a:t>POA</a:t>
            </a:r>
            <a:endParaRPr lang="en-GB" sz="28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23792" y="1219474"/>
            <a:ext cx="3059633" cy="646331"/>
          </a:xfrm>
          <a:prstGeom prst="rect">
            <a:avLst/>
          </a:prstGeom>
          <a:noFill/>
        </p:spPr>
        <p:txBody>
          <a:bodyPr wrap="square" rtlCol="0">
            <a:spAutoFit/>
          </a:bodyPr>
          <a:lstStyle/>
          <a:p>
            <a:pPr>
              <a:buNone/>
            </a:pPr>
            <a:r>
              <a:rPr lang="en-GB" sz="1800" dirty="0" smtClean="0"/>
              <a:t>Production Organisation Approval Holder</a:t>
            </a:r>
            <a:endParaRPr lang="en-GB" sz="1800" dirty="0"/>
          </a:p>
        </p:txBody>
      </p:sp>
      <p:sp>
        <p:nvSpPr>
          <p:cNvPr id="48" name="TextBox 47">
            <a:hlinkClick r:id="rId4" action="ppaction://hlinksldjump"/>
          </p:cNvPr>
          <p:cNvSpPr txBox="1"/>
          <p:nvPr/>
        </p:nvSpPr>
        <p:spPr>
          <a:xfrm>
            <a:off x="520764" y="1997968"/>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2015/1018</a:t>
            </a:r>
            <a:endParaRPr lang="en-GB" sz="1200" b="1" dirty="0">
              <a:solidFill>
                <a:schemeClr val="bg1"/>
              </a:solidFill>
            </a:endParaRPr>
          </a:p>
        </p:txBody>
      </p:sp>
      <p:sp>
        <p:nvSpPr>
          <p:cNvPr id="49" name="TextBox 48">
            <a:hlinkClick r:id="rId5" action="ppaction://hlinksldjump"/>
          </p:cNvPr>
          <p:cNvSpPr txBox="1"/>
          <p:nvPr/>
        </p:nvSpPr>
        <p:spPr>
          <a:xfrm>
            <a:off x="2300821" y="2009104"/>
            <a:ext cx="1584176" cy="276999"/>
          </a:xfrm>
          <a:prstGeom prst="rect">
            <a:avLst/>
          </a:prstGeom>
          <a:solidFill>
            <a:schemeClr val="accent6">
              <a:lumMod val="60000"/>
              <a:lumOff val="40000"/>
            </a:schemeClr>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376/2014</a:t>
            </a:r>
            <a:endParaRPr lang="en-GB" sz="1200" b="1" dirty="0">
              <a:solidFill>
                <a:schemeClr val="bg1"/>
              </a:solidFill>
            </a:endParaRPr>
          </a:p>
        </p:txBody>
      </p:sp>
      <p:sp>
        <p:nvSpPr>
          <p:cNvPr id="50" name="TextBox 49">
            <a:hlinkClick r:id="rId6" action="ppaction://hlinksldjump"/>
          </p:cNvPr>
          <p:cNvSpPr txBox="1"/>
          <p:nvPr/>
        </p:nvSpPr>
        <p:spPr>
          <a:xfrm>
            <a:off x="4080878"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Reg. 748/2012</a:t>
            </a:r>
            <a:endParaRPr lang="en-GB" sz="1200" b="1" dirty="0">
              <a:solidFill>
                <a:schemeClr val="bg1"/>
              </a:solidFill>
            </a:endParaRPr>
          </a:p>
        </p:txBody>
      </p:sp>
      <p:sp>
        <p:nvSpPr>
          <p:cNvPr id="51" name="TextBox 50">
            <a:hlinkClick r:id="rId7" action="ppaction://hlinksldjump"/>
          </p:cNvPr>
          <p:cNvSpPr txBox="1"/>
          <p:nvPr/>
        </p:nvSpPr>
        <p:spPr>
          <a:xfrm>
            <a:off x="9480377" y="1344503"/>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“Reporting function” page</a:t>
            </a:r>
            <a:endParaRPr lang="en-GB"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5952" y="3337177"/>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a:t>
            </a:r>
            <a:endParaRPr lang="en-GB" sz="1200" b="1" dirty="0">
              <a:solidFill>
                <a:schemeClr val="bg1"/>
              </a:solidFill>
            </a:endParaRPr>
          </a:p>
        </p:txBody>
      </p:sp>
      <p:sp>
        <p:nvSpPr>
          <p:cNvPr id="21" name="TextBox 20"/>
          <p:cNvSpPr txBox="1"/>
          <p:nvPr/>
        </p:nvSpPr>
        <p:spPr>
          <a:xfrm>
            <a:off x="835952" y="3707690"/>
            <a:ext cx="2484276" cy="276999"/>
          </a:xfrm>
          <a:prstGeom prst="rect">
            <a:avLst/>
          </a:prstGeom>
          <a:solidFill>
            <a:srgbClr val="6DB6FF"/>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POA</a:t>
            </a:r>
            <a:endParaRPr lang="en-GB" sz="1200" b="1" dirty="0">
              <a:solidFill>
                <a:schemeClr val="bg1"/>
              </a:solidFill>
            </a:endParaRPr>
          </a:p>
        </p:txBody>
      </p:sp>
      <p:sp>
        <p:nvSpPr>
          <p:cNvPr id="22" name="TextBox 21"/>
          <p:cNvSpPr txBox="1"/>
          <p:nvPr/>
        </p:nvSpPr>
        <p:spPr>
          <a:xfrm>
            <a:off x="8472823" y="331961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DAH (No Bilateral)</a:t>
            </a:r>
            <a:endParaRPr lang="en-GB" sz="1200" b="1" dirty="0">
              <a:solidFill>
                <a:schemeClr val="bg1"/>
              </a:solidFill>
            </a:endParaRPr>
          </a:p>
        </p:txBody>
      </p:sp>
      <p:sp>
        <p:nvSpPr>
          <p:cNvPr id="23" name="TextBox 22"/>
          <p:cNvSpPr txBox="1"/>
          <p:nvPr/>
        </p:nvSpPr>
        <p:spPr>
          <a:xfrm>
            <a:off x="8472823" y="3669607"/>
            <a:ext cx="2484276" cy="276999"/>
          </a:xfrm>
          <a:prstGeom prst="rect">
            <a:avLst/>
          </a:prstGeom>
          <a:solidFill>
            <a:srgbClr val="C00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POA</a:t>
            </a:r>
            <a:endParaRPr lang="en-GB" sz="1200" b="1" dirty="0">
              <a:solidFill>
                <a:schemeClr val="bg1"/>
              </a:solidFill>
            </a:endParaRPr>
          </a:p>
        </p:txBody>
      </p:sp>
      <p:sp>
        <p:nvSpPr>
          <p:cNvPr id="24" name="TextBox 23"/>
          <p:cNvSpPr txBox="1"/>
          <p:nvPr/>
        </p:nvSpPr>
        <p:spPr>
          <a:xfrm>
            <a:off x="4620543" y="3687988"/>
            <a:ext cx="2484276" cy="276999"/>
          </a:xfrm>
          <a:prstGeom prst="rect">
            <a:avLst/>
          </a:prstGeom>
          <a:solidFill>
            <a:srgbClr val="00B05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sz="1200" b="1" dirty="0" smtClean="0">
                <a:solidFill>
                  <a:schemeClr val="bg1"/>
                </a:solidFill>
              </a:rPr>
              <a:t>NAA</a:t>
            </a:r>
            <a:endParaRPr lang="en-GB" sz="1200" b="1" dirty="0">
              <a:solidFill>
                <a:schemeClr val="bg1"/>
              </a:solidFill>
            </a:endParaRPr>
          </a:p>
        </p:txBody>
      </p:sp>
      <p:pic>
        <p:nvPicPr>
          <p:cNvPr id="3" name="Picture 2"/>
          <p:cNvPicPr>
            <a:picLocks noChangeAspect="1"/>
          </p:cNvPicPr>
          <p:nvPr/>
        </p:nvPicPr>
        <p:blipFill>
          <a:blip r:embed="rId8"/>
          <a:stretch>
            <a:fillRect/>
          </a:stretch>
        </p:blipFill>
        <p:spPr>
          <a:xfrm>
            <a:off x="8904312" y="1309736"/>
            <a:ext cx="495300" cy="428625"/>
          </a:xfrm>
          <a:prstGeom prst="rect">
            <a:avLst/>
          </a:prstGeom>
        </p:spPr>
      </p:pic>
      <p:sp>
        <p:nvSpPr>
          <p:cNvPr id="25" name="TextBox 24">
            <a:hlinkClick r:id="rId9" action="ppaction://hlinksldjump"/>
          </p:cNvPr>
          <p:cNvSpPr txBox="1"/>
          <p:nvPr/>
        </p:nvSpPr>
        <p:spPr>
          <a:xfrm>
            <a:off x="5860935" y="2009103"/>
            <a:ext cx="1584176" cy="276999"/>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rPr>
              <a:t>AMC 20-8</a:t>
            </a:r>
            <a:endParaRPr lang="en-GB" sz="1200" b="1" dirty="0">
              <a:solidFill>
                <a:schemeClr val="bg1"/>
              </a:solidFill>
            </a:endParaRPr>
          </a:p>
        </p:txBody>
      </p:sp>
      <p:sp>
        <p:nvSpPr>
          <p:cNvPr id="4" name="Date Placeholder 3"/>
          <p:cNvSpPr>
            <a:spLocks noGrp="1"/>
          </p:cNvSpPr>
          <p:nvPr>
            <p:ph type="dt" sz="half" idx="10"/>
          </p:nvPr>
        </p:nvSpPr>
        <p:spPr/>
        <p:txBody>
          <a:bodyPr/>
          <a:lstStyle/>
          <a:p>
            <a:pPr>
              <a:defRPr/>
            </a:pPr>
            <a:r>
              <a:rPr lang="en-GB" altLang="en-US" smtClean="0"/>
              <a:t>06/02/2019</a:t>
            </a:r>
            <a:endParaRPr lang="en-GB" altLang="en-US"/>
          </a:p>
        </p:txBody>
      </p:sp>
      <p:sp>
        <p:nvSpPr>
          <p:cNvPr id="5" name="Footer Placeholder 4"/>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7714589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90</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489386159"/>
              </p:ext>
            </p:extLst>
          </p:nvPr>
        </p:nvGraphicFramePr>
        <p:xfrm>
          <a:off x="0" y="1052736"/>
          <a:ext cx="12192000" cy="5400600"/>
        </p:xfrm>
        <a:graphic>
          <a:graphicData uri="http://schemas.openxmlformats.org/drawingml/2006/table">
            <a:tbl>
              <a:tblPr firstRow="1" bandRow="1">
                <a:tableStyleId>{5C22544A-7EE6-4342-B048-85BDC9FD1C3A}</a:tableStyleId>
              </a:tblPr>
              <a:tblGrid>
                <a:gridCol w="1775520"/>
                <a:gridCol w="2376264"/>
                <a:gridCol w="8040216"/>
              </a:tblGrid>
              <a:tr h="35861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041985">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1321/2014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M.A.202 Occurrence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Any person or organisation responsible in accordance with point M.A.201 shall report to the competent authority designated by the State of Registry, the organisation responsible for the type design or supplemental type design and, if applicable, the Member State of operator, any identified condition of an aircraft or component which endangers flight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Reports shall be made in a manner established by the Agency and contain all pertinent information about the condition known to the person or organisation.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(c) Where the person or organisation maintaining the aircraft is contracted by an owner or an operator to carry out maintenance, the person or the organisation maintaining the aircraft shall also report to the owner, the operator or the continuing airworthiness management organisation any such condition affecting the owner's or the operator's aircraft or component.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(d) Reports shall be made as soon as practicable, but in any case within 72 hours of the person or organisation identifying the condition to which the report relates.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9164933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91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974853335"/>
              </p:ext>
            </p:extLst>
          </p:nvPr>
        </p:nvGraphicFramePr>
        <p:xfrm>
          <a:off x="0" y="1052737"/>
          <a:ext cx="12192000" cy="5490631"/>
        </p:xfrm>
        <a:graphic>
          <a:graphicData uri="http://schemas.openxmlformats.org/drawingml/2006/table">
            <a:tbl>
              <a:tblPr firstRow="1" bandRow="1">
                <a:tableStyleId>{5C22544A-7EE6-4342-B048-85BDC9FD1C3A}</a:tableStyleId>
              </a:tblPr>
              <a:tblGrid>
                <a:gridCol w="1775520"/>
                <a:gridCol w="2376264"/>
                <a:gridCol w="8040216"/>
              </a:tblGrid>
              <a:tr h="29665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533298">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4 Mandatory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Occurrences which may represent a significant risk to aviation safety and which fall into the following categories shall be reported by the persons listed in paragraph 6 through the mandatory occurrence reporting systems pursuant to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occurrences related to technical conditions, maintenance and repair of aircraft, such as: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a:effectLst/>
                          <a:latin typeface="Calibri" panose="020F0502020204030204" pitchFamily="34" charset="0"/>
                          <a:ea typeface="Times New Roman" panose="02020603050405020304" pitchFamily="18" charset="0"/>
                          <a:cs typeface="Arial" panose="020B0604020202020204" pitchFamily="34" charset="0"/>
                        </a:rPr>
                        <a:t>i</a:t>
                      </a:r>
                      <a:r>
                        <a:rPr lang="en-GB" sz="1200" dirty="0">
                          <a:effectLst/>
                          <a:latin typeface="Calibri" panose="020F0502020204030204" pitchFamily="34" charset="0"/>
                          <a:ea typeface="Times New Roman" panose="02020603050405020304" pitchFamily="18" charset="0"/>
                          <a:cs typeface="Arial" panose="020B0604020202020204" pitchFamily="34" charset="0"/>
                        </a:rPr>
                        <a:t>) structural defects;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 system malfunctions;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(iii) maintenance and repair problems;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(iv) propulsion problems (including engines, propellers and rotor systems) and auxiliary power unit problems.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8. Following notification of an occurrence, any organisation established in a Member State which is not covered by paragraph 9 shall report to the competent authority of that Member State, as referred to in Article 6(3), the details of occurrences collected in accordance with paragraph 2 of this Article as soon as possible, and in any event no later than 72 hours after becoming aware of the occurrence.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570647">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Regulation (EU) 376/2014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a:effectLst/>
                          <a:latin typeface="Calibri" panose="020F0502020204030204" pitchFamily="34" charset="0"/>
                          <a:ea typeface="Times New Roman" panose="02020603050405020304" pitchFamily="18" charset="0"/>
                          <a:cs typeface="Arial" panose="020B0604020202020204" pitchFamily="34" charset="0"/>
                        </a:rPr>
                        <a:t>Article 5 Voluntary reporting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1. Each organisation established in a Member State shall establish a voluntary reporting system to facilitate the collection of: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(a) details of occurrences that may not be captured by the mandatory reporting system;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(b) other safety-related information which is perceived by the reporter as an actual or potential hazard to aviation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Arial" panose="020B0604020202020204" pitchFamily="34" charset="0"/>
                        </a:rPr>
                        <a:t>6. Each organisation established in a Member State that is not certified or approved by the Agency shall, in a timely manner, report to the competent authority of that Member State, as designated pursuant to Article 6(3), the details of occurrences and other safety-related information which have been collected pursuant to paragraph 1 of this Article and which may involve an actual or potential aviation safety risk. Member States may require any organisation established in their territory to report the details of all occurrences collected pursuant to paragraph 1 of this 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463962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92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51588053"/>
              </p:ext>
            </p:extLst>
          </p:nvPr>
        </p:nvGraphicFramePr>
        <p:xfrm>
          <a:off x="0" y="1052737"/>
          <a:ext cx="12192000" cy="5444095"/>
        </p:xfrm>
        <a:graphic>
          <a:graphicData uri="http://schemas.openxmlformats.org/drawingml/2006/table">
            <a:tbl>
              <a:tblPr firstRow="1" bandRow="1">
                <a:tableStyleId>{5C22544A-7EE6-4342-B048-85BDC9FD1C3A}</a:tableStyleId>
              </a:tblPr>
              <a:tblGrid>
                <a:gridCol w="1775520"/>
                <a:gridCol w="2376264"/>
                <a:gridCol w="8040216"/>
              </a:tblGrid>
              <a:tr h="296654">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631303">
                <a:tc>
                  <a:txBody>
                    <a:bodyPr/>
                    <a:lstStyle/>
                    <a:p>
                      <a:pPr>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Article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detailed classification of the occurrences to be referred to when reporting, through mandatory reporting systems, occurrences pursuant to Article 4(1) of Regulation (EU) No 376/2014 is set out in Annexes I to V to this Regulation.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2570647">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II OCCURRENCES RELATED TO TECHNICAL CONDITIONS, MAINTENANCE AND REPAIR OF THE AIRCRAFT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MAINTENANCE AND CONTINUING AIRWORTHINESS MANAGEMENT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Serious structural damage (for example: cracks, permanent deformation, delamination,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debonding</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burning, excessive wear, or corrosion) found during maintenance of the aircraft or component.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Serious leakage or contamination of fluids (for example: hydraulic, fuel, oil, gas or other fluids).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any part of an engine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and/or transmission resulting in any one or more of the following: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non-containment of components/debris;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failure of the engine mount structure.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Damage, failure or defect of propeller, which could lead to in-flight separation of the propeller or any major portion of the propeller and/or malfunctions of the propeller control.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Damage, failure or defect of main rotor gearbox/attachment, which could lead to in-flight separation of the rotor assembly and/or malfunctions of the rotor control.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Significant malfunction of a safety-critical system or equipment including emergency system or equipment during maintenance testing or failure to activate these systems after maintenance.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Incorrect assembly or installation of components of the aircraft found during an inspection or test procedure not intended for that specific purpose.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Wrong assessment of a serious defect, or serious non-compliance with MEL and Technical logbook procedures.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Serious damage to Electrical Wiring Interconnection System (EWIS).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Any defect in a life-controlled critical part causing retirement before completion of its full life.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The use of products, components or materials, from unknown, suspect origin, or unserviceable critical components. </a:t>
                      </a:r>
                    </a:p>
                    <a:p>
                      <a:pPr algn="just">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2789884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93</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567003315"/>
              </p:ext>
            </p:extLst>
          </p:nvPr>
        </p:nvGraphicFramePr>
        <p:xfrm>
          <a:off x="0" y="1052737"/>
          <a:ext cx="12192000" cy="5400599"/>
        </p:xfrm>
        <a:graphic>
          <a:graphicData uri="http://schemas.openxmlformats.org/drawingml/2006/table">
            <a:tbl>
              <a:tblPr firstRow="1" bandRow="1">
                <a:tableStyleId>{5C22544A-7EE6-4342-B048-85BDC9FD1C3A}</a:tableStyleId>
              </a:tblPr>
              <a:tblGrid>
                <a:gridCol w="1775520"/>
                <a:gridCol w="2376264"/>
                <a:gridCol w="8040216"/>
              </a:tblGrid>
              <a:tr h="465185">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4935414">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Regulation (EU) 2015/1018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II OCCURRENCES RELATED TO TECHNICAL CONDITIONS, MAINTENANCE AND REPAIR OF THE AIRCRAFT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MAINTENANCE AND CONTINUING AIRWORTHINESS MANAGEMENT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Misleading, incorrect or insufficient applicable maintenance data or procedures that could lead to significant maintenance errors, including language issue.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Incorrect control or application of aircraft maintenance limitations or scheduled maintenance.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Releasing an aircraft to service from maintenance in case of any non-compliance which endangers the flight safety.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Serious damage caused to an aircraft during maintenance activities due to incorrect maintenance or use of inappropriate or unserviceable ground support equipment that requires additional maintenance actions.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(16) Identified burning, melting, smoke, arcing, overheating or fire occurrences.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(17) Any occurrence where the human performance, including fatigue of personnel, has directly contributed to or could have contributed to an accident or a serious incident. </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(18) Significant malfunction, reliability issue, or recurrent recording quality issue affecting a flight recorder system (such as a flight data recorder system, a data link recording system or a cockpit voice recorder system) or lack of information needed to ensure the serviceability of a flight recorder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t>
                      </a:r>
                    </a:p>
                    <a:p>
                      <a:pPr algn="just">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2</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3206595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94</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454861969"/>
              </p:ext>
            </p:extLst>
          </p:nvPr>
        </p:nvGraphicFramePr>
        <p:xfrm>
          <a:off x="0" y="1052736"/>
          <a:ext cx="12192000" cy="5400599"/>
        </p:xfrm>
        <a:graphic>
          <a:graphicData uri="http://schemas.openxmlformats.org/drawingml/2006/table">
            <a:tbl>
              <a:tblPr firstRow="1" bandRow="1">
                <a:tableStyleId>{5C22544A-7EE6-4342-B048-85BDC9FD1C3A}</a:tableStyleId>
              </a:tblPr>
              <a:tblGrid>
                <a:gridCol w="1775520"/>
                <a:gridCol w="2376264"/>
                <a:gridCol w="8040216"/>
              </a:tblGrid>
              <a:tr h="31057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1152095">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AMC 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nSpc>
                          <a:spcPct val="115000"/>
                        </a:lnSpc>
                        <a:spcAft>
                          <a:spcPts val="0"/>
                        </a:spcAft>
                      </a:pPr>
                      <a:r>
                        <a:rPr lang="en-GB"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REPORTABLE OCCURRENCES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Operations and Maintenance. The list of examples of reportable occurrences offered below under g. is established from the perspective of primary sources of occurrence information in the operational area (operators and maintenance organisations) to provide guidance for those persons developing criteria for individual organisations on what they need to report to the Agency and/or national authority. The list is neither definitive nor exhaustive and judgement by the reporter of the degree of hazard or potential hazard involved is essential.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r>
              <a:tr h="3937931">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Structural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Not all structural failures need to be reported. Engineering judgement is required to decide whether a failure is serious enough to be reported. The following examples can be taken into consideration:</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Damage to a Principal Structural Element that has not been qualified as damage tolerant (life limited element). Principal Structural Elements are those which contribute significantly to carrying flight, ground, and pressurisation loads, and whose failure could result in a catastrophic failure of the aircraft. Typical examples of such elements are listed for large aeroplanes in AC/AMC 25.571(a) "damage tolerance and fatigue evaluation of structure", and in the equivalent AMC material for rotorcraft.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Defect or damage exceeding admissible damages to a Principal Structural Element that has been qualified as damage tolerant.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Damage to or defect exceeding allowed tolerances of a structural element which failure could reduce the structural stiffness to such an extent that the required flutter, divergence or control reversal margins are no longer achieved.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Damage to or defect of a structural element, which could result in the liberation of items of mass that may injure occupants of the aircraft.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Damage to or defect of a structural element, which could jeopardise proper operation of systems. See paragraph II.B. below.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any part of the aircraft structure in flight.</a:t>
                      </a:r>
                    </a:p>
                    <a:p>
                      <a:pPr algn="just">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1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40787477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95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719471809"/>
              </p:ext>
            </p:extLst>
          </p:nvPr>
        </p:nvGraphicFramePr>
        <p:xfrm>
          <a:off x="0" y="1052736"/>
          <a:ext cx="12192000" cy="5449501"/>
        </p:xfrm>
        <a:graphic>
          <a:graphicData uri="http://schemas.openxmlformats.org/drawingml/2006/table">
            <a:tbl>
              <a:tblPr firstRow="1" bandRow="1">
                <a:tableStyleId>{5C22544A-7EE6-4342-B048-85BDC9FD1C3A}</a:tableStyleId>
              </a:tblPr>
              <a:tblGrid>
                <a:gridCol w="1775520"/>
                <a:gridCol w="2376264"/>
                <a:gridCol w="8040216"/>
              </a:tblGrid>
              <a:tr h="310573">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3937931">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The following generic criteria applicable to all systems are proposed: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Loss, significant malfunction or defect of any system, subsystem or set of equipment when standard operating procedures, drills etc. could not be satisfactorily accomplished.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Inability of the crew to control the system, e.g.: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incorrect and or incomplete response, including limitation of movement or stiffness;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runaway;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mechanical disconnection or failure.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the exclusive function(s) of the system (one system could integrate several functions).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Interference within or between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malfunction of the protection device or emergency system associated with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redundancy of the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Any occurrence resulting from unforeseen behaviour of a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For aircraft types with single main systems, subsystems or sets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Loss, significant malfunction or defect in any main system, subsystem or set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For aircraft types with multiple independent main systems, subsystems or sets of equipment: The loss, significant malfunction or defect of more than one main system, subsystem or set of equipment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Operation of any primary warning system associated with aircraft systems or equipment unless the crew conclusively established that the indication was false provided that the false warning did not result in difficulty or hazard arising from the crew response to the warning.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Leakage of hydraulic fluids, fuel, oil or other fluids which resulted in a fire hazard or possible hazardous contamination of aircraft structure, systems or equipment, or risk to occupants.</a:t>
                      </a:r>
                    </a:p>
                    <a:p>
                      <a:pPr algn="just">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2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23614133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96</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088570717"/>
              </p:ext>
            </p:extLst>
          </p:nvPr>
        </p:nvGraphicFramePr>
        <p:xfrm>
          <a:off x="0" y="1052736"/>
          <a:ext cx="12192000" cy="5864973"/>
        </p:xfrm>
        <a:graphic>
          <a:graphicData uri="http://schemas.openxmlformats.org/drawingml/2006/table">
            <a:tbl>
              <a:tblPr firstRow="1" bandRow="1">
                <a:tableStyleId>{5C22544A-7EE6-4342-B048-85BDC9FD1C3A}</a:tableStyleId>
              </a:tblPr>
              <a:tblGrid>
                <a:gridCol w="1775520"/>
                <a:gridCol w="2376264"/>
                <a:gridCol w="8040216"/>
              </a:tblGrid>
              <a:tr h="305421">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455219">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Malfunction or defect of any indication system when this results in the possibility of misleading indications to the crew.</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Any failure, malfunction or defect if it occurs at a critical phase of flight and relevant to the operation of that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Occurrences of significant shortfall of the actual performances compared to the approved performance which resulted in a hazardous situation (taking into account the accuracy of the performance calculation method) including braking action, fuel consumption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Asymmetry of flight controls; e.g. flaps, slats, spoilers etc.</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Annex 1 to this AMC gives a list of examples of reportable occurrences resulting from the application of these generic criteria to specific systems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Flameout, shutdown or malfunction of any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or inability to control the speed of any high speed rotating component (for example: Auxiliary power unit, air starter, air cycle machine, air turbine motor, propeller or rotor).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Failure or malfunction of any part of an engine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 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non containment of components/debris;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uncontrolled internal or external fire, or hot gas breakout;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thrust in a different direction from that demanded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thrust reversing system failing to operate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inability to control power, thrust or rpm;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failure of the engine mount structure;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partial or complete loss of a major part of the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Dense visible fumes or concentrations of toxic products sufficient to incapacitate crew or passengers;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i</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inability, by use of normal procedures, to shutdown an engine;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inability to restart a serviceable engine.</a:t>
                      </a:r>
                    </a:p>
                    <a:p>
                      <a:pPr algn="just">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3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2627060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97</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135428567"/>
              </p:ext>
            </p:extLst>
          </p:nvPr>
        </p:nvGraphicFramePr>
        <p:xfrm>
          <a:off x="0" y="1052736"/>
          <a:ext cx="12192000" cy="5555448"/>
        </p:xfrm>
        <a:graphic>
          <a:graphicData uri="http://schemas.openxmlformats.org/drawingml/2006/table">
            <a:tbl>
              <a:tblPr firstRow="1" bandRow="1">
                <a:tableStyleId>{5C22544A-7EE6-4342-B048-85BDC9FD1C3A}</a:tableStyleId>
              </a:tblPr>
              <a:tblGrid>
                <a:gridCol w="1775520"/>
                <a:gridCol w="2376264"/>
                <a:gridCol w="8040216"/>
              </a:tblGrid>
              <a:tr h="29396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50648">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thrust/power loss , change or oscillation which is classified as a loss of thrust or power control (LOTC) as defined in AMC 20-1:</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for a single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where it is considered excessive for the application,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where this could affect more than one engine in a multi-engine aircraft, particularly in the case of a twin engine aircraft; or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for a multi engine aircraft where the same, or similar, engine type is used in an application where the event would be considered hazardous or critical.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Defects of common origin which could cause an in flight shut down rate so high that there is the possibility of more than one engine being shut down on the same flight.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(7) An engine limiter or control device failing to operate when required or operating inadvertently.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(8)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exceedance</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engine parameters.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(9) FOD resulting in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Propellers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(10) Failure or malfunction of any part of a propeller or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powerplant</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in any</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one or more of the following: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the development of excessive drag;</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 thrust in the opposite direction to that commanded by the pilot;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 release of the propeller or any major portion of the propeller;</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a failure that results in excessive unbalance;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 the unintended movement of the propeller blades below the established minimum in-flight low-pitch position;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(g) an inability to feather the propeller;</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4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39572244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98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1936535939"/>
              </p:ext>
            </p:extLst>
          </p:nvPr>
        </p:nvGraphicFramePr>
        <p:xfrm>
          <a:off x="0" y="1052737"/>
          <a:ext cx="12192000" cy="5560554"/>
        </p:xfrm>
        <a:graphic>
          <a:graphicData uri="http://schemas.openxmlformats.org/drawingml/2006/table">
            <a:tbl>
              <a:tblPr firstRow="1" bandRow="1">
                <a:tableStyleId>{5C22544A-7EE6-4342-B048-85BDC9FD1C3A}</a:tableStyleId>
              </a:tblPr>
              <a:tblGrid>
                <a:gridCol w="1775520"/>
                <a:gridCol w="2376264"/>
                <a:gridCol w="8040216"/>
              </a:tblGrid>
              <a:tr h="288862">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5255754">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Propulsion (including Engines, Propellers and Rotor Systems) and 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(h) an inability to command a change in propeller pitch;</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i</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uncommanded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change in pitch;</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(j) an uncontrollable torque or speed fluctuation;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(k) The release of low energy parts.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Rotors and -transmission</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(11) Damage or defect of main rotor gearbox / attachment which could lead to in flight separation of the rotor assembly, and /or malfunctions of the rotor control.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(12) Damage to tail rotor, transmission and equivalent systems.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APUs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(13) Shut down or failure when the APU is required to be available by operational requirements, e.g. ETOPS, MEL.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(14) Inability to shut down the APU.</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(15)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Overspeed</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(16) Inability to start the APU when needed for operational reasons.</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Human Factors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5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5254358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Part-M</a:t>
            </a:r>
            <a:endParaRPr lang="en-GB" sz="3200" b="1" dirty="0"/>
          </a:p>
        </p:txBody>
      </p:sp>
      <p:sp>
        <p:nvSpPr>
          <p:cNvPr id="5" name="Slide Number Placeholder 4"/>
          <p:cNvSpPr>
            <a:spLocks noGrp="1"/>
          </p:cNvSpPr>
          <p:nvPr>
            <p:ph type="sldNum" sz="quarter" idx="12"/>
          </p:nvPr>
        </p:nvSpPr>
        <p:spPr/>
        <p:txBody>
          <a:bodyPr/>
          <a:lstStyle/>
          <a:p>
            <a:pPr>
              <a:defRPr/>
            </a:pPr>
            <a:fld id="{1BC3A58D-0414-43F7-9A2D-BCEE9C47F019}" type="slidenum">
              <a:rPr lang="en-GB" altLang="en-US" smtClean="0"/>
              <a:pPr>
                <a:defRPr/>
              </a:pPr>
              <a:t>99</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2412084907"/>
              </p:ext>
            </p:extLst>
          </p:nvPr>
        </p:nvGraphicFramePr>
        <p:xfrm>
          <a:off x="0" y="1052737"/>
          <a:ext cx="12192000" cy="5512427"/>
        </p:xfrm>
        <a:graphic>
          <a:graphicData uri="http://schemas.openxmlformats.org/drawingml/2006/table">
            <a:tbl>
              <a:tblPr firstRow="1" bandRow="1">
                <a:tableStyleId>{5C22544A-7EE6-4342-B048-85BDC9FD1C3A}</a:tableStyleId>
              </a:tblPr>
              <a:tblGrid>
                <a:gridCol w="1775520"/>
                <a:gridCol w="2376264"/>
                <a:gridCol w="8040216"/>
              </a:tblGrid>
              <a:tr h="138148">
                <a:tc>
                  <a:txBody>
                    <a:bodyPr/>
                    <a:lstStyle/>
                    <a:p>
                      <a:r>
                        <a:rPr lang="en-GB" sz="1400" dirty="0" smtClean="0"/>
                        <a:t>Regulation</a:t>
                      </a:r>
                      <a:endParaRPr lang="en-GB" sz="1400" dirty="0"/>
                    </a:p>
                  </a:txBody>
                  <a:tcPr>
                    <a:solidFill>
                      <a:srgbClr val="5BADFF"/>
                    </a:solidFill>
                  </a:tcPr>
                </a:tc>
                <a:tc>
                  <a:txBody>
                    <a:bodyPr/>
                    <a:lstStyle/>
                    <a:p>
                      <a:r>
                        <a:rPr lang="en-GB" sz="1400" dirty="0" smtClean="0"/>
                        <a:t>Paragraph</a:t>
                      </a:r>
                      <a:endParaRPr lang="en-GB" sz="1400" dirty="0"/>
                    </a:p>
                  </a:txBody>
                  <a:tcPr>
                    <a:solidFill>
                      <a:srgbClr val="5BADFF"/>
                    </a:solidFill>
                  </a:tcPr>
                </a:tc>
                <a:tc>
                  <a:txBody>
                    <a:bodyPr/>
                    <a:lstStyle/>
                    <a:p>
                      <a:r>
                        <a:rPr lang="en-GB" sz="1400" dirty="0" smtClean="0"/>
                        <a:t>Text</a:t>
                      </a:r>
                      <a:endParaRPr lang="en-GB" sz="1400" dirty="0"/>
                    </a:p>
                  </a:txBody>
                  <a:tcPr>
                    <a:solidFill>
                      <a:srgbClr val="5BADFF"/>
                    </a:solidFill>
                  </a:tcPr>
                </a:tc>
              </a:tr>
              <a:tr h="2382131">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II. AIRCRAFT TECHNICAL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E. Other Occurrences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Any incident where any feature or inadequacy of the aircraft design could have led to an error of use that could contribute to a hazardous or catastrophic effect.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An occurrence not normally considered as reportable (for example, furnishing and cabin equipment, water systems), where the circumstances resulted in endangering of the aircraft or its occupants.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A fire, explosion, smoke or toxic or noxious fumes.</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(4) Any other event which could hazard the aircraft, or affect the safety of the occupants of the aircraft, or people or property in the vicinity of the aircraft or on the ground.</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(5) Failure or defect of passenger address system resulting in loss or inaudible passenger address system.</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(6) Loss of pilots seat control during flight.</a:t>
                      </a:r>
                    </a:p>
                  </a:txBody>
                  <a:tcPr>
                    <a:solidFill>
                      <a:srgbClr val="BDDEFF"/>
                    </a:solidFill>
                  </a:tcPr>
                </a:tc>
              </a:tr>
              <a:tr h="2382131">
                <a:tc>
                  <a:txBody>
                    <a:bodyPr/>
                    <a:lstStyle/>
                    <a:p>
                      <a:pPr>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AMC 20-8</a:t>
                      </a:r>
                    </a:p>
                    <a:p>
                      <a:pPr>
                        <a:lnSpc>
                          <a:spcPct val="115000"/>
                        </a:lnSpc>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c>
                  <a:txBody>
                    <a:bodyPr/>
                    <a:lstStyle/>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III.AIRCRAFT MAINTENANCE AND REPAIR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BDDEFF"/>
                    </a:solidFill>
                  </a:tcPr>
                </a:tc>
                <a:tc>
                  <a:txBody>
                    <a:bodyPr/>
                    <a:lstStyle/>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A. Incorrect assembly of parts or components of the aircraft found during an inspection or test procedure not intended for that specific purpose.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 Hot bleed air leak resulting in structural damage.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C. Any defect in a life controlled part causing retirement before completion of its full life.</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 Any damage or deterioration (i.e. fractures, cracks, corrosion, delamination,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disbonding</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a:t>
                      </a:r>
                      <a:r>
                        <a:rPr lang="en-GB" sz="1200" dirty="0" err="1" smtClean="0">
                          <a:effectLst/>
                          <a:latin typeface="Calibri" panose="020F0502020204030204" pitchFamily="34" charset="0"/>
                          <a:ea typeface="Times New Roman" panose="02020603050405020304" pitchFamily="18" charset="0"/>
                          <a:cs typeface="Arial" panose="020B0604020202020204" pitchFamily="34" charset="0"/>
                        </a:rPr>
                        <a:t>etc</a:t>
                      </a: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 resulting from any cause (such as flutter, loss of stiffness or structural</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failure) to:</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(1) primary structure or a principal structural element (as defined in the manufacturers’ Repair Manual) where such damage or deterioration exceeds allowable limits specified in the Repair Manual and requires a repair or complete or partial replacement of the element;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(2) secondary structure which consequently has or may have endangered the aircraft;</a:t>
                      </a:r>
                    </a:p>
                    <a:p>
                      <a:pPr algn="just">
                        <a:lnSpc>
                          <a:spcPct val="115000"/>
                        </a:lnSpc>
                        <a:spcAft>
                          <a:spcPts val="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(3) the engine, propeller or rotorcraft rotor system.</a:t>
                      </a:r>
                    </a:p>
                    <a:p>
                      <a:pPr algn="just">
                        <a:lnSpc>
                          <a:spcPct val="115000"/>
                        </a:lnSpc>
                        <a:spcAft>
                          <a:spcPts val="0"/>
                        </a:spcAft>
                      </a:pPr>
                      <a:endParaRPr lang="en-GB" sz="1200" dirty="0" smtClean="0">
                        <a:effectLst/>
                        <a:latin typeface="Calibri" panose="020F0502020204030204" pitchFamily="34" charset="0"/>
                        <a:ea typeface="Times New Roman" panose="02020603050405020304" pitchFamily="18" charset="0"/>
                        <a:cs typeface="Arial" panose="020B0604020202020204" pitchFamily="34" charset="0"/>
                      </a:endParaRPr>
                    </a:p>
                  </a:txBody>
                  <a:tcPr>
                    <a:solidFill>
                      <a:srgbClr val="BDDEFF"/>
                    </a:solidFill>
                  </a:tcPr>
                </a:tc>
              </a:tr>
            </a:tbl>
          </a:graphicData>
        </a:graphic>
      </p:graphicFrame>
      <p:sp>
        <p:nvSpPr>
          <p:cNvPr id="9" name="TextBox 8"/>
          <p:cNvSpPr txBox="1"/>
          <p:nvPr/>
        </p:nvSpPr>
        <p:spPr>
          <a:xfrm>
            <a:off x="4655840" y="677252"/>
            <a:ext cx="2232248" cy="338554"/>
          </a:xfrm>
          <a:prstGeom prst="rect">
            <a:avLst/>
          </a:prstGeom>
          <a:noFill/>
        </p:spPr>
        <p:txBody>
          <a:bodyPr wrap="square" rtlCol="0">
            <a:spAutoFit/>
          </a:bodyPr>
          <a:lstStyle/>
          <a:p>
            <a:pPr>
              <a:buNone/>
            </a:pPr>
            <a:r>
              <a:rPr lang="en-GB" sz="1600" dirty="0" smtClean="0">
                <a:solidFill>
                  <a:schemeClr val="bg1"/>
                </a:solidFill>
              </a:rPr>
              <a:t>Page 6 of 10</a:t>
            </a:r>
            <a:endParaRPr lang="en-GB" sz="1600" dirty="0">
              <a:solidFill>
                <a:schemeClr val="bg1"/>
              </a:solidFill>
            </a:endParaRPr>
          </a:p>
        </p:txBody>
      </p:sp>
      <p:sp>
        <p:nvSpPr>
          <p:cNvPr id="10" name="TextBox 9">
            <a:hlinkClick r:id="rId3" action="ppaction://hlinksldjump"/>
          </p:cNvPr>
          <p:cNvSpPr txBox="1"/>
          <p:nvPr/>
        </p:nvSpPr>
        <p:spPr>
          <a:xfrm>
            <a:off x="9358782" y="324439"/>
            <a:ext cx="2499956" cy="276999"/>
          </a:xfrm>
          <a:prstGeom prst="rect">
            <a:avLst/>
          </a:prstGeom>
          <a:solidFill>
            <a:srgbClr val="FFC000"/>
          </a:solid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GB" sz="1200" b="1" dirty="0" smtClean="0">
                <a:solidFill>
                  <a:schemeClr val="bg1"/>
                </a:solidFill>
                <a:effectLst>
                  <a:outerShdw blurRad="38100" dist="38100" dir="2700000" algn="tl">
                    <a:srgbClr val="000000">
                      <a:alpha val="43137"/>
                    </a:srgbClr>
                  </a:outerShdw>
                </a:effectLst>
              </a:rPr>
              <a:t>Return to </a:t>
            </a:r>
            <a:r>
              <a:rPr lang="en-GB" sz="1200" b="1" dirty="0">
                <a:solidFill>
                  <a:schemeClr val="bg1"/>
                </a:solidFill>
                <a:effectLst>
                  <a:outerShdw blurRad="38100" dist="38100" dir="2700000" algn="tl">
                    <a:srgbClr val="000000">
                      <a:alpha val="43137"/>
                    </a:srgbClr>
                  </a:outerShdw>
                </a:effectLst>
              </a:rPr>
              <a:t>Reporting Responsibilities</a:t>
            </a:r>
          </a:p>
        </p:txBody>
      </p:sp>
      <p:pic>
        <p:nvPicPr>
          <p:cNvPr id="11" name="Picture 10"/>
          <p:cNvPicPr>
            <a:picLocks noChangeAspect="1"/>
          </p:cNvPicPr>
          <p:nvPr/>
        </p:nvPicPr>
        <p:blipFill>
          <a:blip r:embed="rId4"/>
          <a:stretch>
            <a:fillRect/>
          </a:stretch>
        </p:blipFill>
        <p:spPr>
          <a:xfrm>
            <a:off x="8841059" y="248627"/>
            <a:ext cx="495300" cy="428625"/>
          </a:xfrm>
          <a:prstGeom prst="rect">
            <a:avLst/>
          </a:prstGeom>
          <a:effectLst>
            <a:softEdge rad="63500"/>
          </a:effectLst>
        </p:spPr>
      </p:pic>
      <p:sp>
        <p:nvSpPr>
          <p:cNvPr id="3" name="Date Placeholder 2"/>
          <p:cNvSpPr>
            <a:spLocks noGrp="1"/>
          </p:cNvSpPr>
          <p:nvPr>
            <p:ph type="dt" sz="half" idx="10"/>
          </p:nvPr>
        </p:nvSpPr>
        <p:spPr/>
        <p:txBody>
          <a:bodyPr/>
          <a:lstStyle/>
          <a:p>
            <a:pPr>
              <a:defRPr/>
            </a:pPr>
            <a:r>
              <a:rPr lang="en-GB" altLang="en-US" smtClean="0"/>
              <a:t>06/02/2019</a:t>
            </a:r>
            <a:endParaRPr lang="en-GB" altLang="en-US"/>
          </a:p>
        </p:txBody>
      </p:sp>
      <p:sp>
        <p:nvSpPr>
          <p:cNvPr id="4" name="Footer Placeholder 3"/>
          <p:cNvSpPr>
            <a:spLocks noGrp="1"/>
          </p:cNvSpPr>
          <p:nvPr>
            <p:ph type="ftr" sz="quarter" idx="11"/>
          </p:nvPr>
        </p:nvSpPr>
        <p:spPr/>
        <p:txBody>
          <a:bodyPr/>
          <a:lstStyle/>
          <a:p>
            <a:pPr>
              <a:defRPr/>
            </a:pPr>
            <a:r>
              <a:rPr lang="en-GB" altLang="en-US" smtClean="0"/>
              <a:t>Version 1.0</a:t>
            </a:r>
            <a:endParaRPr lang="en-GB" altLang="en-US"/>
          </a:p>
        </p:txBody>
      </p:sp>
    </p:spTree>
    <p:extLst>
      <p:ext uri="{BB962C8B-B14F-4D97-AF65-F5344CB8AC3E}">
        <p14:creationId xmlns:p14="http://schemas.microsoft.com/office/powerpoint/2010/main" val="1110339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CopyVersionInformation ItemAdded</Name>
    <Synchronization>Synchronous</Synchronization>
    <Type>10001</Type>
    <SequenceNumber>40100</SequenceNumber>
    <Url/>
    <Assembly>EASA.BA.IMF.RC.Core.Application, Version=1.0.0.0, Culture=neutral, PublicKeyToken=a01c64e5cd1f2deb</Assembly>
    <Class>EASA.BA.IMF.RC.Core.Application.EventReceivers.CopyVersionInformation</Class>
    <Data/>
    <Filter/>
  </Receiver>
  <Receiver>
    <Name>CopyVersionInformation ItemUpdated</Name>
    <Synchronization>Synchronous</Synchronization>
    <Type>10002</Type>
    <SequenceNumber>40100</SequenceNumber>
    <Url/>
    <Assembly>EASA.BA.IMF.RC.Core.Application, Version=1.0.0.0, Culture=neutral, PublicKeyToken=a01c64e5cd1f2deb</Assembly>
    <Class>EASA.BA.IMF.RC.Core.Application.EventReceivers.CopyVersionInformation</Class>
    <Data/>
    <Filter/>
  </Receiver>
  <Receiver>
    <Name>CopyVersionInformation ItemCheckedIn</Name>
    <Synchronization>Synchronous</Synchronization>
    <Type>10004</Type>
    <SequenceNumber>40100</SequenceNumber>
    <Url/>
    <Assembly>EASA.BA.IMF.RC.Core.Application, Version=1.0.0.0, Culture=neutral, PublicKeyToken=a01c64e5cd1f2deb</Assembly>
    <Class>EASA.BA.IMF.RC.Core.Application.EventReceivers.CopyVersionInformation</Class>
    <Data/>
    <Filter/>
  </Receiver>
  <Receiver>
    <Name>CopyToRecordsCenter ItemUpdated</Name>
    <Synchronization>Asynchronous</Synchronization>
    <Type>10002</Type>
    <SequenceNumber>40110</SequenceNumber>
    <Url/>
    <Assembly>EASA.BA.IMF.RC.Core.Application, Version=1.0.0.0, Culture=neutral, PublicKeyToken=a01c64e5cd1f2deb</Assembly>
    <Class>EASA.BA.IMF.RC.Core.Application.EventReceivers.CopyToRecordsCenter</Class>
    <Data/>
    <Filter/>
  </Receiver>
</spe:Receivers>
</file>

<file path=customXml/item2.xml><?xml version="1.0" encoding="utf-8"?>
<ct:contentTypeSchema xmlns:ct="http://schemas.microsoft.com/office/2006/metadata/contentType" xmlns:ma="http://schemas.microsoft.com/office/2006/metadata/properties/metaAttributes" ct:_="" ma:_="" ma:contentTypeName="IORS Document" ma:contentTypeID="0x010100A14FE9BE6CE84F1BB23C774EC08C4AEA011800114CD86133AA2E4AAAAEE105B2C666A3" ma:contentTypeVersion="48" ma:contentTypeDescription="" ma:contentTypeScope="" ma:versionID="86e9f5badcc05180c829f3af1d82a323">
  <xsd:schema xmlns:xsd="http://www.w3.org/2001/XMLSchema" xmlns:xs="http://www.w3.org/2001/XMLSchema" xmlns:p="http://schemas.microsoft.com/office/2006/metadata/properties" xmlns:ns2="391a2f22-9f1b-4edd-a10b-257ace2d067d" xmlns:ns3="720140C3-6DF4-409B-A1F7-429D32417DCA" xmlns:ns4="6E10281A-CD3A-4F0C-9B7D-A2009929208B" xmlns:ns5="ccc7e7bd-adc1-47b8-a802-a46015c555e3" xmlns:ns6="714331f4-f450-47c8-aae8-11a821d7200b" targetNamespace="http://schemas.microsoft.com/office/2006/metadata/properties" ma:root="true" ma:fieldsID="70991fd288a45e1f7b903ddb1b827a58" ns2:_="" ns3:_="" ns4:_="" ns5:_="" ns6:_="">
    <xsd:import namespace="391a2f22-9f1b-4edd-a10b-257ace2d067d"/>
    <xsd:import namespace="720140C3-6DF4-409B-A1F7-429D32417DCA"/>
    <xsd:import namespace="6E10281A-CD3A-4F0C-9B7D-A2009929208B"/>
    <xsd:import namespace="ccc7e7bd-adc1-47b8-a802-a46015c555e3"/>
    <xsd:import namespace="714331f4-f450-47c8-aae8-11a821d7200b"/>
    <xsd:element name="properties">
      <xsd:complexType>
        <xsd:sequence>
          <xsd:element name="documentManagement">
            <xsd:complexType>
              <xsd:all>
                <xsd:element ref="ns2:_dlc_DocId" minOccurs="0"/>
                <xsd:element ref="ns2:_dlc_DocIdUrl" minOccurs="0"/>
                <xsd:element ref="ns2:_dlc_DocIdPersistId" minOccurs="0"/>
                <xsd:element ref="ns2:IMF_C0_Description" minOccurs="0"/>
                <xsd:element ref="ns2:IMF_C0_Contributor" minOccurs="0"/>
                <xsd:element ref="ns2:IMF_C0_Archived" minOccurs="0"/>
                <xsd:element ref="ns3:IMF_C0_TaxonomyTaxHTField0" minOccurs="0"/>
                <xsd:element ref="ns2:IMF_C0_Owner" minOccurs="0"/>
                <xsd:element ref="ns2:IMF_C0_OriginatedTimestamp" minOccurs="0"/>
                <xsd:element ref="ns2:IMF_C0_PublicationStatus"/>
                <xsd:element ref="ns3:IMF_C0_SourceTaxHTField0" minOccurs="0"/>
                <xsd:element ref="ns2:IMF_C0_Distribution" minOccurs="0"/>
                <xsd:element ref="ns2:IMF_C0_Language" minOccurs="0"/>
                <xsd:element ref="ns2:TaxKeywordTaxHTField" minOccurs="0"/>
                <xsd:element ref="ns4:IMF_RC_RefDocumentGuid" minOccurs="0"/>
                <xsd:element ref="ns4:IMF_RC_RefDocumentId" minOccurs="0"/>
                <xsd:element ref="ns4:IMF_RC_RefDocumentVersion" minOccurs="0"/>
                <xsd:element ref="ns4:IMF_RC_RefDocumentLib" minOccurs="0"/>
                <xsd:element ref="ns4:IMF_RC_RefDocumentSet" minOccurs="0"/>
                <xsd:element ref="ns5:IMF_C4_CoordinationType" minOccurs="0"/>
                <xsd:element ref="ns3:IMF_C5_DesignOrganisationTaxHTField0" minOccurs="0"/>
                <xsd:element ref="ns2:TaxCatchAll" minOccurs="0"/>
                <xsd:element ref="ns2:TaxCatchAllLabel" minOccurs="0"/>
                <xsd:element ref="ns6:IMF_C8_DocumentType" minOccurs="0"/>
                <xsd:element ref="ns2:IMF_C1_Year" minOccurs="0"/>
                <xsd:element ref="ns3:IMF_C1_CountryTaxHTField0" minOccurs="0"/>
                <xsd:element ref="ns5:IMF_C4_FileReference" minOccurs="0"/>
                <xsd:element ref="ns5:IMF_C4_AircraftMakeAndModelTaxHTField0" minOccurs="0"/>
                <xsd:element ref="ns5:IMF_C4_AircraftRegistrationNumber" minOccurs="0"/>
                <xsd:element ref="ns5:IMF_C4_OccurrenceUTCDate" minOccurs="0"/>
                <xsd:element ref="ns4:IMF_RC_RefDocument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a2f22-9f1b-4edd-a10b-257ace2d06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MF_C0_Description" ma:index="12" nillable="true" ma:displayName="Description" ma:description="Short description of document and its contents" ma:internalName="IMF_C0_Description" ma:readOnly="false">
      <xsd:simpleType>
        <xsd:restriction base="dms:Note">
          <xsd:maxLength value="255"/>
        </xsd:restriction>
      </xsd:simpleType>
    </xsd:element>
    <xsd:element name="IMF_C0_Contributor" ma:index="13" nillable="true" ma:displayName="Contributor" ma:description="Indicate one or more contributors to the object" ma:list="UserInfo" ma:internalName="IMF_C0_Contribu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F_C0_Archived" ma:index="14" nillable="true" ma:displayName="Archived" ma:default="0" ma:description="Indicates cycle status of object" ma:hidden="true" ma:internalName="IMF_C0_Archived" ma:readOnly="false">
      <xsd:simpleType>
        <xsd:restriction base="dms:Boolean"/>
      </xsd:simpleType>
    </xsd:element>
    <xsd:element name="IMF_C0_Owner" ma:index="17" nillable="true" ma:displayName="Owner" ma:default="" ma:description="Indicates Head of department" ma:hidden="true" ma:list="UserInfo" ma:internalName="IMF_C0_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F_C0_OriginatedTimestamp" ma:index="18" nillable="true" ma:displayName="Originated timestamp" ma:default="[today]" ma:description="Indicates originated timestamp of object if not created in SP" ma:format="DateTime" ma:internalName="IMF_C0_OriginatedTimestamp" ma:readOnly="false">
      <xsd:simpleType>
        <xsd:restriction base="dms:DateTime"/>
      </xsd:simpleType>
    </xsd:element>
    <xsd:element name="IMF_C0_PublicationStatus" ma:index="19" ma:displayName="Publication status" ma:default="EASA internal" ma:description="Indictates if the object can be published outwards the Internet" ma:internalName="IMF_C0_PublicationStatus" ma:readOnly="false">
      <xsd:simpleType>
        <xsd:restriction base="dms:Choice">
          <xsd:enumeration value="EASA internal"/>
          <xsd:enumeration value="Not reviewed for public release"/>
          <xsd:enumeration value="Approved for public release"/>
          <xsd:enumeration value="Sensitive but unclassified"/>
        </xsd:restriction>
      </xsd:simpleType>
    </xsd:element>
    <xsd:element name="IMF_C0_Distribution" ma:index="22" nillable="true" ma:displayName="Distribution" ma:default="EASA" ma:description="Indicate if object comes into or leaves EASA (EASA/In/Out)" ma:hidden="true" ma:internalName="IMF_C0_Distribution" ma:readOnly="false">
      <xsd:simpleType>
        <xsd:restriction base="dms:Choice">
          <xsd:enumeration value="EASA"/>
          <xsd:enumeration value="In"/>
          <xsd:enumeration value="Out"/>
        </xsd:restriction>
      </xsd:simpleType>
    </xsd:element>
    <xsd:element name="IMF_C0_Language" ma:index="23" nillable="true" ma:displayName="Language" ma:default="English" ma:description="" ma:hidden="true" ma:internalName="IMF_C0_Language" ma:readOnly="false">
      <xsd:simpleType>
        <xsd:restriction base="dms:Choice">
          <xsd:enumeration value="English"/>
          <xsd:enumeration value="French"/>
          <xsd:enumeration value="German"/>
        </xsd:restriction>
      </xsd:simpleType>
    </xsd:element>
    <xsd:element name="TaxKeywordTaxHTField" ma:index="24" nillable="true" ma:taxonomy="true" ma:internalName="TaxKeywordTaxHTField" ma:taxonomyFieldName="TaxKeyword" ma:displayName="Enterprise Keywords" ma:readOnly="false" ma:fieldId="{23f27201-bee3-471e-b2e7-b64fd8b7ca38}" ma:taxonomyMulti="true" ma:sspId="8358dc2d-5dac-4cc2-8ed1-5c2041965753" ma:termSetId="00000000-0000-0000-0000-000000000000" ma:anchorId="00000000-0000-0000-0000-000000000000" ma:open="true" ma:isKeyword="true">
      <xsd:complexType>
        <xsd:sequence>
          <xsd:element ref="pc:Terms" minOccurs="0" maxOccurs="1"/>
        </xsd:sequence>
      </xsd:complexType>
    </xsd:element>
    <xsd:element name="TaxCatchAll" ma:index="33" nillable="true" ma:displayName="Taxonomy Catch All Column" ma:hidden="true" ma:list="{50b444fd-a542-4f32-9e96-445228cadf1b}" ma:internalName="TaxCatchAll" ma:showField="CatchAllData" ma:web="7287f647-d1c5-4aae-a836-b8d202743b8d">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50b444fd-a542-4f32-9e96-445228cadf1b}" ma:internalName="TaxCatchAllLabel" ma:readOnly="true" ma:showField="CatchAllDataLabel" ma:web="7287f647-d1c5-4aae-a836-b8d202743b8d">
      <xsd:complexType>
        <xsd:complexContent>
          <xsd:extension base="dms:MultiChoiceLookup">
            <xsd:sequence>
              <xsd:element name="Value" type="dms:Lookup" maxOccurs="unbounded" minOccurs="0" nillable="true"/>
            </xsd:sequence>
          </xsd:extension>
        </xsd:complexContent>
      </xsd:complexType>
    </xsd:element>
    <xsd:element name="IMF_C1_Year" ma:index="37" nillable="true" ma:displayName="Year" ma:description="Year value" ma:internalName="IMF_C1_Year">
      <xsd:simpleType>
        <xsd:restriction base="dms:Number">
          <xsd:maxInclusive value="2200"/>
          <xsd:minInclusive value="1900"/>
        </xsd:restriction>
      </xsd:simpleType>
    </xsd:element>
  </xsd:schema>
  <xsd:schema xmlns:xsd="http://www.w3.org/2001/XMLSchema" xmlns:xs="http://www.w3.org/2001/XMLSchema" xmlns:dms="http://schemas.microsoft.com/office/2006/documentManagement/types" xmlns:pc="http://schemas.microsoft.com/office/infopath/2007/PartnerControls" targetNamespace="720140C3-6DF4-409B-A1F7-429D32417DCA" elementFormDefault="qualified">
    <xsd:import namespace="http://schemas.microsoft.com/office/2006/documentManagement/types"/>
    <xsd:import namespace="http://schemas.microsoft.com/office/infopath/2007/PartnerControls"/>
    <xsd:element name="IMF_C0_TaxonomyTaxHTField0" ma:index="15" ma:taxonomy="true" ma:internalName="IMF_C0_TaxonomyTaxHTField0" ma:taxonomyFieldName="IMF_C0_Taxonomy" ma:displayName="Taxonomy" ma:readOnly="false" ma:fieldId="{cf456d8d-8c00-4f58-9eea-3acf158a8d25}" ma:sspId="8358dc2d-5dac-4cc2-8ed1-5c2041965753" ma:termSetId="4b10b631-c2b5-4fc7-abfe-3cafbec3fca2" ma:anchorId="00000000-0000-0000-0000-000000000000" ma:open="false" ma:isKeyword="false">
      <xsd:complexType>
        <xsd:sequence>
          <xsd:element ref="pc:Terms" minOccurs="0" maxOccurs="1"/>
        </xsd:sequence>
      </xsd:complexType>
    </xsd:element>
    <xsd:element name="IMF_C0_SourceTaxHTField0" ma:index="20" ma:taxonomy="true" ma:internalName="IMF_C0_SourceTaxHTField0" ma:taxonomyFieldName="IMF_C0_Source" ma:displayName="Source" ma:readOnly="false" ma:default="1;#EASA|f2fd8376-381c-4ede-a9cd-0a84d06f4d45" ma:fieldId="{eb94dad3-d236-47b0-8922-8fe392b9072c}" ma:sspId="8358dc2d-5dac-4cc2-8ed1-5c2041965753" ma:termSetId="c85d0ee6-6f1d-4fee-ac6f-42b79544e648" ma:anchorId="00000000-0000-0000-0000-000000000000" ma:open="false" ma:isKeyword="false">
      <xsd:complexType>
        <xsd:sequence>
          <xsd:element ref="pc:Terms" minOccurs="0" maxOccurs="1"/>
        </xsd:sequence>
      </xsd:complexType>
    </xsd:element>
    <xsd:element name="IMF_C5_DesignOrganisationTaxHTField0" ma:index="32" nillable="true" ma:taxonomy="true" ma:internalName="IMF_C5_DesignOrganisationTaxHTField0" ma:taxonomyFieldName="IMF_C5_DesignOrganisation" ma:displayName="Design Organisation" ma:readOnly="false" ma:default="" ma:fieldId="178c2a4b-428f-4775-8480-ac3632c41a06" ma:sspId="8358dc2d-5dac-4cc2-8ed1-5c2041965753" ma:termSetId="dae612ad-427a-46a8-af96-1b5cd6febd16" ma:anchorId="00000000-0000-0000-0000-000000000000" ma:open="false" ma:isKeyword="false">
      <xsd:complexType>
        <xsd:sequence>
          <xsd:element ref="pc:Terms" minOccurs="0" maxOccurs="1"/>
        </xsd:sequence>
      </xsd:complexType>
    </xsd:element>
    <xsd:element name="IMF_C1_CountryTaxHTField0" ma:index="38" nillable="true" ma:taxonomy="true" ma:internalName="IMF_C1_CountryTaxHTField0" ma:taxonomyFieldName="IMF_C1_Country" ma:displayName="Country" ma:fieldId="b6a8dc5b-47bb-46b7-a627-6f0a3639fc53" ma:sspId="8358dc2d-5dac-4cc2-8ed1-5c2041965753" ma:termSetId="890bca8c-0306-4952-8965-6e3a81bc510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10281A-CD3A-4F0C-9B7D-A2009929208B" elementFormDefault="qualified">
    <xsd:import namespace="http://schemas.microsoft.com/office/2006/documentManagement/types"/>
    <xsd:import namespace="http://schemas.microsoft.com/office/infopath/2007/PartnerControls"/>
    <xsd:element name="IMF_RC_RefDocumentGuid" ma:index="26" nillable="true" ma:displayName="RefGuid" ma:description="" ma:hidden="true" ma:internalName="IMF_RC_RefDocumentGuid">
      <xsd:simpleType>
        <xsd:restriction base="dms:Text"/>
      </xsd:simpleType>
    </xsd:element>
    <xsd:element name="IMF_RC_RefDocumentId" ma:index="27" nillable="true" ma:displayName="RefId" ma:description="" ma:hidden="true" ma:internalName="IMF_RC_RefDocumentId">
      <xsd:simpleType>
        <xsd:restriction base="dms:Text"/>
      </xsd:simpleType>
    </xsd:element>
    <xsd:element name="IMF_RC_RefDocumentVersion" ma:index="28" nillable="true" ma:displayName="RefVer" ma:description="" ma:hidden="true" ma:internalName="IMF_RC_RefDocumentVersion">
      <xsd:simpleType>
        <xsd:restriction base="dms:Text"/>
      </xsd:simpleType>
    </xsd:element>
    <xsd:element name="IMF_RC_RefDocumentLib" ma:index="29" nillable="true" ma:displayName="RefLib" ma:description="" ma:hidden="true" ma:internalName="IMF_RC_RefDocumentLib">
      <xsd:simpleType>
        <xsd:restriction base="dms:Text"/>
      </xsd:simpleType>
    </xsd:element>
    <xsd:element name="IMF_RC_RefDocumentSet" ma:index="30" nillable="true" ma:displayName="RefDs" ma:description="" ma:hidden="true" ma:internalName="IMF_RC_RefDocumentSet">
      <xsd:simpleType>
        <xsd:restriction base="dms:Text"/>
      </xsd:simpleType>
    </xsd:element>
    <xsd:element name="IMF_RC_RefDocumentInfo" ma:index="45" nillable="true" ma:displayName="RefInfo" ma:description="" ma:hidden="true" ma:internalName="IMF_RC_RefDocumentInfo"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7e7bd-adc1-47b8-a802-a46015c555e3" elementFormDefault="qualified">
    <xsd:import namespace="http://schemas.microsoft.com/office/2006/documentManagement/types"/>
    <xsd:import namespace="http://schemas.microsoft.com/office/infopath/2007/PartnerControls"/>
    <xsd:element name="IMF_C4_CoordinationType" ma:index="31" nillable="true" ma:displayName="Coordination type" ma:description="" ma:format="Dropdown" ma:internalName="IMF_C4_CoordinationType" ma:readOnly="false">
      <xsd:simpleType>
        <xsd:restriction base="dms:Choice">
          <xsd:enumeration value="Investigation"/>
          <xsd:enumeration value="Committee"/>
          <xsd:enumeration value="Technical working group"/>
          <xsd:enumeration value="Project"/>
          <xsd:enumeration value="Tender"/>
          <xsd:enumeration value="Conference"/>
          <xsd:enumeration value="Occurrence screening"/>
          <xsd:enumeration value="Workshop"/>
        </xsd:restriction>
      </xsd:simpleType>
    </xsd:element>
    <xsd:element name="IMF_C4_FileReference" ma:index="40" nillable="true" ma:displayName="File reference" ma:description="" ma:internalName="IMF_C4_FileReference">
      <xsd:simpleType>
        <xsd:restriction base="dms:Text"/>
      </xsd:simpleType>
    </xsd:element>
    <xsd:element name="IMF_C4_AircraftMakeAndModelTaxHTField0" ma:index="41" nillable="true" ma:taxonomy="true" ma:internalName="IMF_C4_AircraftMakeAndModelTaxHTField0" ma:taxonomyFieldName="IMF_C4_AircraftMakeAndModel" ma:displayName="Aircraft make and model" ma:readOnly="false" ma:default="" ma:fieldId="4db9c2e0-ecb4-483b-a6c1-2a4dd4f24a4b" ma:sspId="8358dc2d-5dac-4cc2-8ed1-5c2041965753" ma:termSetId="365030f2-6e7e-4722-a896-83b80f17140a" ma:anchorId="00000000-0000-0000-0000-000000000000" ma:open="false" ma:isKeyword="false">
      <xsd:complexType>
        <xsd:sequence>
          <xsd:element ref="pc:Terms" minOccurs="0" maxOccurs="1"/>
        </xsd:sequence>
      </xsd:complexType>
    </xsd:element>
    <xsd:element name="IMF_C4_AircraftRegistrationNumber" ma:index="43" nillable="true" ma:displayName="Aircraft registration number" ma:description="" ma:internalName="IMF_C4_AircraftRegistrationNumber">
      <xsd:simpleType>
        <xsd:restriction base="dms:Text"/>
      </xsd:simpleType>
    </xsd:element>
    <xsd:element name="IMF_C4_OccurrenceUTCDate" ma:index="44" nillable="true" ma:displayName="Occurrence UTC date" ma:description="" ma:format="DateOnly" ma:internalName="IMF_C4_OccurrenceUTC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14331f4-f450-47c8-aae8-11a821d7200b" elementFormDefault="qualified">
    <xsd:import namespace="http://schemas.microsoft.com/office/2006/documentManagement/types"/>
    <xsd:import namespace="http://schemas.microsoft.com/office/infopath/2007/PartnerControls"/>
    <xsd:element name="IMF_C8_DocumentType" ma:index="36" nillable="true" ma:displayName="Document Type" ma:description="" ma:format="Dropdown" ma:internalName="IMF_C8_DocumentType">
      <xsd:simpleType>
        <xsd:restriction base="dms:Choice">
          <xsd:enumeration value="Feedback"/>
          <xsd:enumeration value="Guidance"/>
          <xsd:enumeration value="Paper"/>
          <xsd:enumeration value="Statistics"/>
          <xsd:enumeration value="Analysis"/>
          <xsd:enumeration value="Quer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8358dc2d-5dac-4cc2-8ed1-5c2041965753" ContentTypeId="0x010100A14FE9BE6CE84F1BB23C774EC08C4AEA0118" PreviousValue="false"/>
</file>

<file path=customXml/item5.xml><?xml version="1.0" encoding="utf-8"?>
<p:properties xmlns:p="http://schemas.microsoft.com/office/2006/metadata/properties" xmlns:xsi="http://www.w3.org/2001/XMLSchema-instance" xmlns:pc="http://schemas.microsoft.com/office/infopath/2007/PartnerControls">
  <documentManagement>
    <IMF_C0_PublicationStatus xmlns="391a2f22-9f1b-4edd-a10b-257ace2d067d">EASA internal</IMF_C0_PublicationStatus>
    <IMF_C0_Language xmlns="391a2f22-9f1b-4edd-a10b-257ace2d067d">English</IMF_C0_Language>
    <IMF_RC_RefDocumentId xmlns="6E10281A-CD3A-4F0C-9B7D-A2009929208B">EASAIORS-1461810477-2216</IMF_RC_RefDocumentId>
    <IMF_C0_Owner xmlns="391a2f22-9f1b-4edd-a10b-257ace2d067d">
      <UserInfo>
        <DisplayName/>
        <AccountId xsi:nil="true"/>
        <AccountType/>
      </UserInfo>
    </IMF_C0_Owner>
    <IMF_C0_OriginatedTimestamp xmlns="391a2f22-9f1b-4edd-a10b-257ace2d067d">2015-05-08T08:13:00+00:00</IMF_C0_OriginatedTimestamp>
    <IMF_RC_RefDocumentVersion xmlns="6E10281A-CD3A-4F0C-9B7D-A2009929208B">2.0</IMF_RC_RefDocumentVersion>
    <IMF_C0_Archived xmlns="391a2f22-9f1b-4edd-a10b-257ace2d067d">false</IMF_C0_Archived>
    <IMF_C0_SourceTaxHTField0 xmlns="720140C3-6DF4-409B-A1F7-429D32417DCA">
      <Terms xmlns="http://schemas.microsoft.com/office/infopath/2007/PartnerControls">
        <TermInfo xmlns="http://schemas.microsoft.com/office/infopath/2007/PartnerControls">
          <TermName xmlns="http://schemas.microsoft.com/office/infopath/2007/PartnerControls">EASA</TermName>
          <TermId xmlns="http://schemas.microsoft.com/office/infopath/2007/PartnerControls">f2fd8376-381c-4ede-a9cd-0a84d06f4d45</TermId>
        </TermInfo>
      </Terms>
    </IMF_C0_SourceTaxHTField0>
    <IMF_RC_RefDocumentGuid xmlns="6E10281A-CD3A-4F0C-9B7D-A2009929208B">be94e568-d204-4f43-b4eb-dfb7948a74c7</IMF_RC_RefDocumentGuid>
    <IMF_C0_Contributor xmlns="391a2f22-9f1b-4edd-a10b-257ace2d067d">
      <UserInfo>
        <DisplayName/>
        <AccountId xsi:nil="true"/>
        <AccountType/>
      </UserInfo>
    </IMF_C0_Contributor>
    <TaxCatchAll xmlns="391a2f22-9f1b-4edd-a10b-257ace2d067d">
      <Value>5</Value>
      <Value>4</Value>
      <Value>1</Value>
    </TaxCatchAll>
    <IMF_C0_Distribution xmlns="391a2f22-9f1b-4edd-a10b-257ace2d067d">EASA</IMF_C0_Distribution>
    <IMF_RC_RefDocumentLib xmlns="6E10281A-CD3A-4F0C-9B7D-A2009929208B">IORS Working</IMF_RC_RefDocumentLib>
    <IMF_RC_RefDocumentSet xmlns="6E10281A-CD3A-4F0C-9B7D-A2009929208B" xsi:nil="true"/>
    <IMF_C0_Description xmlns="391a2f22-9f1b-4edd-a10b-257ace2d067d" xsi:nil="true"/>
    <IMF_C0_TaxonomyTaxHTField0 xmlns="720140C3-6DF4-409B-A1F7-429D32417DCA">
      <Terms xmlns="http://schemas.microsoft.com/office/infopath/2007/PartnerControls">
        <TermInfo xmlns="http://schemas.microsoft.com/office/infopath/2007/PartnerControls">
          <TermName xmlns="http://schemas.microsoft.com/office/infopath/2007/PartnerControls">Quality management</TermName>
          <TermId xmlns="http://schemas.microsoft.com/office/infopath/2007/PartnerControls">98155c21-be43-4aae-96d5-e4bc945720de</TermId>
        </TermInfo>
      </Terms>
    </IMF_C0_TaxonomyTaxHTField0>
    <TaxKeywordTaxHTField xmlns="391a2f22-9f1b-4edd-a10b-257ace2d067d">
      <Terms xmlns="http://schemas.microsoft.com/office/infopath/2007/PartnerControls">
        <TermInfo xmlns="http://schemas.microsoft.com/office/infopath/2007/PartnerControls">
          <TermName xmlns="http://schemas.microsoft.com/office/infopath/2007/PartnerControls">001</TermName>
          <TermId xmlns="http://schemas.microsoft.com/office/infopath/2007/PartnerControls">9fd50748-3a12-4e41-b371-6687792ead58</TermId>
        </TermInfo>
      </Terms>
    </TaxKeywordTaxHTField>
    <_dlc_DocId xmlns="391a2f22-9f1b-4edd-a10b-257ace2d067d">EASAIORS-1461810477-2216</_dlc_DocId>
    <_dlc_DocIdUrl xmlns="391a2f22-9f1b-4edd-a10b-257ace2d067d">
      <Url>https://imf.easa.europa.eu/case/IORS/_layouts/15/DocIdRedir.aspx?ID=EASAIORS-1461810477-2216</Url>
      <Description>EASAIORS-1461810477-2216</Description>
    </_dlc_DocIdUrl>
    <IMF_RC_RefDocumentInfo xmlns="6E10281A-CD3A-4F0C-9B7D-A2009929208B">{"Web":{"Path":"/","Title":"Occurrence Reporting","Description":""}}</IMF_RC_RefDocumentInfo>
    <IMF_C1_CountryTaxHTField0 xmlns="720140C3-6DF4-409B-A1F7-429D32417DCA">
      <Terms xmlns="http://schemas.microsoft.com/office/infopath/2007/PartnerControls"/>
    </IMF_C1_CountryTaxHTField0>
    <IMF_C4_AircraftRegistrationNumber xmlns="ccc7e7bd-adc1-47b8-a802-a46015c555e3" xsi:nil="true"/>
    <IMF_C1_Year xmlns="391a2f22-9f1b-4edd-a10b-257ace2d067d">2019</IMF_C1_Year>
    <IMF_C4_CoordinationType xmlns="ccc7e7bd-adc1-47b8-a802-a46015c555e3" xsi:nil="true"/>
    <IMF_C4_OccurrenceUTCDate xmlns="ccc7e7bd-adc1-47b8-a802-a46015c555e3" xsi:nil="true"/>
    <IMF_C5_DesignOrganisationTaxHTField0 xmlns="720140C3-6DF4-409B-A1F7-429D32417DCA">
      <Terms xmlns="http://schemas.microsoft.com/office/infopath/2007/PartnerControls"/>
    </IMF_C5_DesignOrganisationTaxHTField0>
    <IMF_C4_FileReference xmlns="ccc7e7bd-adc1-47b8-a802-a46015c555e3" xsi:nil="true"/>
    <IMF_C4_AircraftMakeAndModelTaxHTField0 xmlns="ccc7e7bd-adc1-47b8-a802-a46015c555e3">
      <Terms xmlns="http://schemas.microsoft.com/office/infopath/2007/PartnerControls"/>
    </IMF_C4_AircraftMakeAndModelTaxHTField0>
    <IMF_C8_DocumentType xmlns="714331f4-f450-47c8-aae8-11a821d7200b">Guidance</IMF_C8_DocumentType>
  </documentManagement>
</p:properties>
</file>

<file path=customXml/itemProps1.xml><?xml version="1.0" encoding="utf-8"?>
<ds:datastoreItem xmlns:ds="http://schemas.openxmlformats.org/officeDocument/2006/customXml" ds:itemID="{94C5D82D-AF33-4234-802C-DECE7719ECDF}">
  <ds:schemaRefs>
    <ds:schemaRef ds:uri="http://schemas.microsoft.com/sharepoint/events"/>
  </ds:schemaRefs>
</ds:datastoreItem>
</file>

<file path=customXml/itemProps2.xml><?xml version="1.0" encoding="utf-8"?>
<ds:datastoreItem xmlns:ds="http://schemas.openxmlformats.org/officeDocument/2006/customXml" ds:itemID="{6549803B-11B3-46F0-B1E0-1AA578A2AE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a2f22-9f1b-4edd-a10b-257ace2d067d"/>
    <ds:schemaRef ds:uri="720140C3-6DF4-409B-A1F7-429D32417DCA"/>
    <ds:schemaRef ds:uri="6E10281A-CD3A-4F0C-9B7D-A2009929208B"/>
    <ds:schemaRef ds:uri="ccc7e7bd-adc1-47b8-a802-a46015c555e3"/>
    <ds:schemaRef ds:uri="714331f4-f450-47c8-aae8-11a821d720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B5F4F6-1F7F-4615-8F29-11FF8457FFC7}">
  <ds:schemaRefs>
    <ds:schemaRef ds:uri="http://schemas.microsoft.com/sharepoint/v3/contenttype/forms"/>
  </ds:schemaRefs>
</ds:datastoreItem>
</file>

<file path=customXml/itemProps4.xml><?xml version="1.0" encoding="utf-8"?>
<ds:datastoreItem xmlns:ds="http://schemas.openxmlformats.org/officeDocument/2006/customXml" ds:itemID="{D4AEAE4A-46D7-4663-96F1-E4304A27AD56}">
  <ds:schemaRefs>
    <ds:schemaRef ds:uri="Microsoft.SharePoint.Taxonomy.ContentTypeSync"/>
  </ds:schemaRefs>
</ds:datastoreItem>
</file>

<file path=customXml/itemProps5.xml><?xml version="1.0" encoding="utf-8"?>
<ds:datastoreItem xmlns:ds="http://schemas.openxmlformats.org/officeDocument/2006/customXml" ds:itemID="{EA04FC90-FA1E-4215-A8D7-E1D8E363284E}">
  <ds:schemaRefs>
    <ds:schemaRef ds:uri="720140C3-6DF4-409B-A1F7-429D32417DCA"/>
    <ds:schemaRef ds:uri="http://purl.org/dc/elements/1.1/"/>
    <ds:schemaRef ds:uri="714331f4-f450-47c8-aae8-11a821d7200b"/>
    <ds:schemaRef ds:uri="ccc7e7bd-adc1-47b8-a802-a46015c555e3"/>
    <ds:schemaRef ds:uri="http://schemas.microsoft.com/office/infopath/2007/PartnerControls"/>
    <ds:schemaRef ds:uri="http://schemas.openxmlformats.org/package/2006/metadata/core-properties"/>
    <ds:schemaRef ds:uri="http://purl.org/dc/terms/"/>
    <ds:schemaRef ds:uri="http://www.w3.org/XML/1998/namespace"/>
    <ds:schemaRef ds:uri="391a2f22-9f1b-4edd-a10b-257ace2d067d"/>
    <ds:schemaRef ds:uri="http://schemas.microsoft.com/office/2006/documentManagement/types"/>
    <ds:schemaRef ds:uri="6E10281A-CD3A-4F0C-9B7D-A2009929208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1729</TotalTime>
  <Words>64373</Words>
  <Application>Microsoft Office PowerPoint</Application>
  <PresentationFormat>Widescreen</PresentationFormat>
  <Paragraphs>6926</Paragraphs>
  <Slides>268</Slides>
  <Notes>239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268</vt:i4>
      </vt:variant>
    </vt:vector>
  </HeadingPairs>
  <TitlesOfParts>
    <vt:vector size="274" baseType="lpstr">
      <vt:lpstr>Arial</vt:lpstr>
      <vt:lpstr>Calibri</vt:lpstr>
      <vt:lpstr>EUAlbertina</vt:lpstr>
      <vt:lpstr>Times New Roman</vt:lpstr>
      <vt:lpstr>Verdana</vt:lpstr>
      <vt:lpstr>Default Design</vt:lpstr>
      <vt:lpstr>Reporting responsibilities matrix</vt:lpstr>
      <vt:lpstr>Disclaimer</vt:lpstr>
      <vt:lpstr>Reporting function</vt:lpstr>
      <vt:lpstr>Acronyms</vt:lpstr>
      <vt:lpstr>Reporting responsibilities for Pan – EU ANSP</vt:lpstr>
      <vt:lpstr>Reporting responsibilities for ANSP</vt:lpstr>
      <vt:lpstr>Reporting responsibilities for DAH</vt:lpstr>
      <vt:lpstr>Reporting responsibilities for POA (single European)</vt:lpstr>
      <vt:lpstr>Reporting responsibilities for POA</vt:lpstr>
      <vt:lpstr>Reporting responsibilities for CAMO/Subpart F</vt:lpstr>
      <vt:lpstr>Reporting responsibilities for Part-145</vt:lpstr>
      <vt:lpstr>Reporting responsibilities for AOC</vt:lpstr>
      <vt:lpstr>Reporting responsibilities for Aerodrome</vt:lpstr>
      <vt:lpstr>Reporting responsibilities for ATO</vt:lpstr>
      <vt:lpstr>Reporting responsibilities for DAT provider (Pan – EU)</vt:lpstr>
      <vt:lpstr>Reporting responsibilities for DAT provider</vt:lpstr>
      <vt:lpstr>Reporting responsibilities for SIA</vt:lpstr>
      <vt:lpstr>Reporting responsibilities for NAA</vt:lpstr>
      <vt:lpstr>Reporting responsibilities for EASA</vt:lpstr>
      <vt:lpstr>Reporting responsibilities for European Central Repository </vt:lpstr>
      <vt:lpstr>Reporting responsibilities for Part-M (non EU)</vt:lpstr>
      <vt:lpstr>Reporting responsibilities for POA (non EU)</vt:lpstr>
      <vt:lpstr>Reporting responsibilities for Part-145 (non EU)</vt:lpstr>
      <vt:lpstr>Reporting responsibilities for DAH (non EU) without Bilateral</vt:lpstr>
      <vt:lpstr>Reporting responsibilities for DAH (non EU) with Bilateral</vt:lpstr>
      <vt:lpstr>Reporting responsibilities for AOC with EASA TCO authorisation</vt:lpstr>
      <vt:lpstr>Reporting responsibilities for Foreign ATO</vt:lpstr>
      <vt:lpstr>Reporting responsibilities for ANSP (non-EU)</vt:lpstr>
      <vt:lpstr>Reporting responsibilities for DAT provider (non-EU)</vt:lpstr>
      <vt:lpstr>ANSP (Pan-EU)</vt:lpstr>
      <vt:lpstr>ANSP (Pan-EU)</vt:lpstr>
      <vt:lpstr>ANSP (Pan-EU)</vt:lpstr>
      <vt:lpstr>ANSP (Pan-EU)</vt:lpstr>
      <vt:lpstr>ANSP (Pan-EU)</vt:lpstr>
      <vt:lpstr>ANSP (Pan-EU)</vt:lpstr>
      <vt:lpstr>ANSP</vt:lpstr>
      <vt:lpstr>ANSP</vt:lpstr>
      <vt:lpstr>ANSP</vt:lpstr>
      <vt:lpstr>ANSP</vt:lpstr>
      <vt:lpstr>ANSP</vt:lpstr>
      <vt:lpstr>ANSP</vt:lpstr>
      <vt:lpstr>ANSP</vt:lpstr>
      <vt:lpstr>DAH</vt:lpstr>
      <vt:lpstr>DAH</vt:lpstr>
      <vt:lpstr>DAH</vt:lpstr>
      <vt:lpstr>DAH</vt:lpstr>
      <vt:lpstr>DAH</vt:lpstr>
      <vt:lpstr>DAH</vt:lpstr>
      <vt:lpstr>DAH</vt:lpstr>
      <vt:lpstr>DAH</vt:lpstr>
      <vt:lpstr>DAH</vt:lpstr>
      <vt:lpstr>DAH</vt:lpstr>
      <vt:lpstr>DAH</vt:lpstr>
      <vt:lpstr>DAH</vt:lpstr>
      <vt:lpstr>DAH</vt:lpstr>
      <vt:lpstr>DAH</vt:lpstr>
      <vt:lpstr>DAH</vt:lpstr>
      <vt:lpstr>DAH</vt:lpstr>
      <vt:lpstr>DAH</vt:lpstr>
      <vt:lpstr>POA (Single European)</vt:lpstr>
      <vt:lpstr>POA (Single European)</vt:lpstr>
      <vt:lpstr>POA (Single European)</vt:lpstr>
      <vt:lpstr>POA (Single European)</vt:lpstr>
      <vt:lpstr>POA (Single European)</vt:lpstr>
      <vt:lpstr>POA (Single European)</vt:lpstr>
      <vt:lpstr>POA (Single European)</vt:lpstr>
      <vt:lpstr>POA (Single European)</vt:lpstr>
      <vt:lpstr>POA (Single European)</vt:lpstr>
      <vt:lpstr>POA (Single European)</vt:lpstr>
      <vt:lpstr>POA (Single European)</vt:lpstr>
      <vt:lpstr>POA (Single European)</vt:lpstr>
      <vt:lpstr>POA (Single European)</vt:lpstr>
      <vt:lpstr>POA (Single European)</vt:lpstr>
      <vt:lpstr>POA (Single European)</vt:lpstr>
      <vt:lpstr>POA (Single European)</vt:lpstr>
      <vt:lpstr>POA (Single European)</vt:lpstr>
      <vt:lpstr>POA</vt:lpstr>
      <vt:lpstr>POA</vt:lpstr>
      <vt:lpstr>POA</vt:lpstr>
      <vt:lpstr>POA</vt:lpstr>
      <vt:lpstr>POA</vt:lpstr>
      <vt:lpstr>POA</vt:lpstr>
      <vt:lpstr>POA</vt:lpstr>
      <vt:lpstr>POA</vt:lpstr>
      <vt:lpstr>POA</vt:lpstr>
      <vt:lpstr>POA</vt:lpstr>
      <vt:lpstr>POA</vt:lpstr>
      <vt:lpstr>POA</vt:lpstr>
      <vt:lpstr>POA</vt:lpstr>
      <vt:lpstr>Part-M</vt:lpstr>
      <vt:lpstr>Part-M</vt:lpstr>
      <vt:lpstr>Part-M</vt:lpstr>
      <vt:lpstr>Part-M</vt:lpstr>
      <vt:lpstr>Part-M</vt:lpstr>
      <vt:lpstr>Part-M</vt:lpstr>
      <vt:lpstr>Part-M</vt:lpstr>
      <vt:lpstr>Part-M</vt:lpstr>
      <vt:lpstr>Part-M</vt:lpstr>
      <vt:lpstr>Part-M</vt:lpstr>
      <vt:lpstr>Part-M</vt:lpstr>
      <vt:lpstr>Part-M</vt:lpstr>
      <vt:lpstr>Part-M</vt:lpstr>
      <vt:lpstr>Part-M</vt:lpstr>
      <vt:lpstr>Part-145</vt:lpstr>
      <vt:lpstr>Part-145</vt:lpstr>
      <vt:lpstr>Part-145</vt:lpstr>
      <vt:lpstr>Part-145</vt:lpstr>
      <vt:lpstr>Part-145</vt:lpstr>
      <vt:lpstr>Part-145</vt:lpstr>
      <vt:lpstr>Part-145</vt:lpstr>
      <vt:lpstr>Part-145</vt:lpstr>
      <vt:lpstr>Part-145</vt:lpstr>
      <vt:lpstr>Part-145</vt:lpstr>
      <vt:lpstr>Part-145</vt:lpstr>
      <vt:lpstr>Part-145</vt:lpstr>
      <vt:lpstr>Part-145</vt:lpstr>
      <vt:lpstr>Part-145</vt:lpstr>
      <vt:lpstr>Part-145</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AOC</vt:lpstr>
      <vt:lpstr>Aerodrome</vt:lpstr>
      <vt:lpstr>Aerodrome</vt:lpstr>
      <vt:lpstr>Aerodrome</vt:lpstr>
      <vt:lpstr>Aerodrome</vt:lpstr>
      <vt:lpstr>Aerodrome</vt:lpstr>
      <vt:lpstr>Aerodrome</vt:lpstr>
      <vt:lpstr>Aerodrome</vt:lpstr>
      <vt:lpstr>Aerodrome</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ATO</vt:lpstr>
      <vt:lpstr>DAT provider/DAT provider(Pan-EU)</vt:lpstr>
      <vt:lpstr>DAT provider/DAT provider (Pan-EU)</vt:lpstr>
      <vt:lpstr>DAT provider/DAT provider (Pan-EU)</vt:lpstr>
      <vt:lpstr>SIA</vt:lpstr>
      <vt:lpstr>SIA</vt:lpstr>
      <vt:lpstr>NAA</vt:lpstr>
      <vt:lpstr>NAA</vt:lpstr>
      <vt:lpstr>NAA</vt:lpstr>
      <vt:lpstr>NAA</vt:lpstr>
      <vt:lpstr>NAA</vt:lpstr>
      <vt:lpstr>NAA</vt:lpstr>
      <vt:lpstr>NAA</vt:lpstr>
      <vt:lpstr>EASA</vt:lpstr>
      <vt:lpstr>EASA</vt:lpstr>
      <vt:lpstr>EASA</vt:lpstr>
      <vt:lpstr>POA (non-EU)</vt:lpstr>
      <vt:lpstr>POA (non-EU)</vt:lpstr>
      <vt:lpstr>POA (non-EU)</vt:lpstr>
      <vt:lpstr>POA (non-EU)</vt:lpstr>
      <vt:lpstr>POA (non-EU)</vt:lpstr>
      <vt:lpstr>POA (non-EU)</vt:lpstr>
      <vt:lpstr>POA (non-EU)</vt:lpstr>
      <vt:lpstr>POA (non-EU)</vt:lpstr>
      <vt:lpstr>POA (non-EU)</vt:lpstr>
      <vt:lpstr>POA (non-EU)</vt:lpstr>
      <vt:lpstr>POA (non-EU)</vt:lpstr>
      <vt:lpstr>Part-M (non-EU)</vt:lpstr>
      <vt:lpstr>Part-M (non-EU)</vt:lpstr>
      <vt:lpstr>Part-M (non-EU)</vt:lpstr>
      <vt:lpstr>Part-M (non-EU)</vt:lpstr>
      <vt:lpstr>Part-M (non-EU)</vt:lpstr>
      <vt:lpstr>Part-M (non-EU)</vt:lpstr>
      <vt:lpstr>Part-M (non-EU)</vt:lpstr>
      <vt:lpstr>Part-M (non-EU)</vt:lpstr>
      <vt:lpstr>Part-M (non-EU)</vt:lpstr>
      <vt:lpstr>Part-M (non-EU)</vt:lpstr>
      <vt:lpstr>Part-M (non-EU)</vt:lpstr>
      <vt:lpstr>Part-145 (non-EU)</vt:lpstr>
      <vt:lpstr>Part-145 (non-EU)</vt:lpstr>
      <vt:lpstr>Part-145 (non-EU)</vt:lpstr>
      <vt:lpstr>Part-145 (non-EU)</vt:lpstr>
      <vt:lpstr>Part-145 (non-EU)</vt:lpstr>
      <vt:lpstr>Part-145 (non-EU)</vt:lpstr>
      <vt:lpstr>Part-145 (non-EU)</vt:lpstr>
      <vt:lpstr>Part-145 (non-EU)</vt:lpstr>
      <vt:lpstr>Part-145 (non-EU)</vt:lpstr>
      <vt:lpstr>Part-145 (non-EU)</vt:lpstr>
      <vt:lpstr>Part-145 (non-EU)</vt:lpstr>
      <vt:lpstr>DAH (non-EU, without bilateral)</vt:lpstr>
      <vt:lpstr>DAH (non-EU, without bilateral)</vt:lpstr>
      <vt:lpstr>DAH (non-EU, without bilateral)</vt:lpstr>
      <vt:lpstr>DAH (non-EU, without bilateral)</vt:lpstr>
      <vt:lpstr>DAH (non-EU, without bilateral)</vt:lpstr>
      <vt:lpstr>DAH (non-EU, without bilateral)</vt:lpstr>
      <vt:lpstr>DAH (non-EU, without bilateral)</vt:lpstr>
      <vt:lpstr>DAH (non-EU, without bilateral)</vt:lpstr>
      <vt:lpstr>DAH (non-EU, without bilateral)</vt:lpstr>
      <vt:lpstr>DAH (non-EU, without bilateral)</vt:lpstr>
      <vt:lpstr>DAH (non-EU, without bilateral)</vt:lpstr>
      <vt:lpstr>DAH (non-EU, without bilateral)</vt:lpstr>
      <vt:lpstr>DAH (non-EU, without bilateral)</vt:lpstr>
      <vt:lpstr>DAH (non-EU, without bilateral)</vt:lpstr>
      <vt:lpstr>AOC with EASA TCO authorisation</vt:lpstr>
      <vt:lpstr>ATO (non-EU)</vt:lpstr>
      <vt:lpstr>ATO (non-EU)</vt:lpstr>
      <vt:lpstr>ATO (non-EU)</vt:lpstr>
      <vt:lpstr>ATO (non-EU)</vt:lpstr>
      <vt:lpstr>ATO (non-EU)</vt:lpstr>
      <vt:lpstr>ATO (non-EU)</vt:lpstr>
      <vt:lpstr>ATO (non-EU)</vt:lpstr>
      <vt:lpstr>ATO (non-EU)</vt:lpstr>
      <vt:lpstr>ATO (non-EU)</vt:lpstr>
      <vt:lpstr>ATO (non-EU)</vt:lpstr>
      <vt:lpstr>ATO (non-EU)</vt:lpstr>
      <vt:lpstr>ATO (non-EU)</vt:lpstr>
      <vt:lpstr>ATO (non-EU)</vt:lpstr>
      <vt:lpstr>ATO (non-EU)</vt:lpstr>
      <vt:lpstr>ATO (non-EU)</vt:lpstr>
      <vt:lpstr>ATO (non-EU)</vt:lpstr>
      <vt:lpstr>ANSP (non-EU)</vt:lpstr>
      <vt:lpstr>ANSP (non-EU)</vt:lpstr>
      <vt:lpstr>DAT provider (non-EU)</vt:lpstr>
      <vt:lpstr>End slide</vt:lpstr>
    </vt:vector>
  </TitlesOfParts>
  <Company>EASA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 Powerpoint presentation 16-9</dc:title>
  <dc:creator>coxjani</dc:creator>
  <cp:keywords>001</cp:keywords>
  <cp:lastModifiedBy>KRASTINS Aigars</cp:lastModifiedBy>
  <cp:revision>274</cp:revision>
  <cp:lastPrinted>2019-01-28T15:11:21Z</cp:lastPrinted>
  <dcterms:created xsi:type="dcterms:W3CDTF">2010-09-14T11:53:54Z</dcterms:created>
  <dcterms:modified xsi:type="dcterms:W3CDTF">2019-02-06T13:04:03Z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0x010100A14FE9BE6CE84F1BB23C774EC08C4AEA011800114CD86133AA2E4AAAAEE105B2C666A3</vt:lpwstr>
  </property>
  <property fmtid="{D5CDD505-2E9C-101B-9397-08002B2CF9AE}" pid="3" name="_dlc_DocIdItemGuid">
    <vt:lpwstr>be94e568-d204-4f43-b4eb-dfb7948a74c7</vt:lpwstr>
  </property>
  <property fmtid="{D5CDD505-2E9C-101B-9397-08002B2CF9AE}" pid="4" name="IMF_C0_Taxonomy">
    <vt:lpwstr>4;#Quality management|98155c21-be43-4aae-96d5-e4bc945720de</vt:lpwstr>
  </property>
  <property fmtid="{D5CDD505-2E9C-101B-9397-08002B2CF9AE}" pid="5" name="TaxKeyword">
    <vt:lpwstr>5;#001|9fd50748-3a12-4e41-b371-6687792ead58</vt:lpwstr>
  </property>
  <property fmtid="{D5CDD505-2E9C-101B-9397-08002B2CF9AE}" pid="6" name="IMSAcronym">
    <vt:lpwstr>109;#GEN|f714bfdc-8072-4548-9471-f17a1c62a484</vt:lpwstr>
  </property>
  <property fmtid="{D5CDD505-2E9C-101B-9397-08002B2CF9AE}" pid="7" name="IMF_C0_Source">
    <vt:lpwstr>1;#EASA|f2fd8376-381c-4ede-a9cd-0a84d06f4d45</vt:lpwstr>
  </property>
  <property fmtid="{D5CDD505-2E9C-101B-9397-08002B2CF9AE}" pid="8" name="IMSProcessTaxonomy">
    <vt:lpwstr>14;#Quality management|9ff12143-6276-491a-8ae1-73154fee2c42</vt:lpwstr>
  </property>
  <property fmtid="{D5CDD505-2E9C-101B-9397-08002B2CF9AE}" pid="9" name="Order">
    <vt:r8>9600</vt:r8>
  </property>
  <property fmtid="{D5CDD505-2E9C-101B-9397-08002B2CF9AE}" pid="10" name="xd_ProgID">
    <vt:lpwstr/>
  </property>
  <property fmtid="{D5CDD505-2E9C-101B-9397-08002B2CF9AE}" pid="11" name="TemplateUrl">
    <vt:lpwstr/>
  </property>
  <property fmtid="{D5CDD505-2E9C-101B-9397-08002B2CF9AE}" pid="12" name="_CopySource">
    <vt:lpwstr>http://imf.easa.local/case/IMS/IMSQdocsdesign/TE.GEN.00410.pptx</vt:lpwstr>
  </property>
  <property fmtid="{D5CDD505-2E9C-101B-9397-08002B2CF9AE}" pid="13" name="IMF_C5_DesignOrganisation">
    <vt:lpwstr/>
  </property>
  <property fmtid="{D5CDD505-2E9C-101B-9397-08002B2CF9AE}" pid="14" name="IMF_C1_Country">
    <vt:lpwstr/>
  </property>
  <property fmtid="{D5CDD505-2E9C-101B-9397-08002B2CF9AE}" pid="15" name="IMF_C4_AircraftMakeAndModel">
    <vt:lpwstr/>
  </property>
</Properties>
</file>