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394" r:id="rId2"/>
    <p:sldId id="395" r:id="rId3"/>
    <p:sldId id="390" r:id="rId4"/>
    <p:sldId id="376" r:id="rId5"/>
    <p:sldId id="377" r:id="rId6"/>
    <p:sldId id="391" r:id="rId7"/>
    <p:sldId id="392" r:id="rId8"/>
  </p:sldIdLst>
  <p:sldSz cx="9906000" cy="6858000" type="A4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FF66"/>
    <a:srgbClr val="FF9933"/>
    <a:srgbClr val="DDDDDD"/>
    <a:srgbClr val="B2B2B2"/>
    <a:srgbClr val="00CCFF"/>
    <a:srgbClr val="0066CC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3" autoAdjust="0"/>
    <p:restoredTop sz="87836" autoAdjust="0"/>
  </p:normalViewPr>
  <p:slideViewPr>
    <p:cSldViewPr snapToGrid="0">
      <p:cViewPr varScale="1">
        <p:scale>
          <a:sx n="99" d="100"/>
          <a:sy n="99" d="100"/>
        </p:scale>
        <p:origin x="-960" y="-90"/>
      </p:cViewPr>
      <p:guideLst>
        <p:guide orient="horz" pos="1392"/>
        <p:guide pos="3120"/>
      </p:guideLst>
    </p:cSldViewPr>
  </p:slideViewPr>
  <p:outlineViewPr>
    <p:cViewPr>
      <p:scale>
        <a:sx n="33" d="100"/>
        <a:sy n="33" d="100"/>
      </p:scale>
      <p:origin x="0" y="9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68"/>
    </p:cViewPr>
  </p:sorterViewPr>
  <p:notesViewPr>
    <p:cSldViewPr snapToGrid="0">
      <p:cViewPr>
        <p:scale>
          <a:sx n="70" d="100"/>
          <a:sy n="70" d="100"/>
        </p:scale>
        <p:origin x="-3486" y="-36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ctr" anchorCtr="0" compatLnSpc="1">
            <a:prstTxWarp prst="textNoShape">
              <a:avLst/>
            </a:prstTxWarp>
          </a:bodyPr>
          <a:lstStyle>
            <a:lvl1pPr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ctr" anchorCtr="0" compatLnSpc="1">
            <a:prstTxWarp prst="textNoShape">
              <a:avLst/>
            </a:prstTxWarp>
          </a:bodyPr>
          <a:lstStyle>
            <a:lvl1pPr algn="r"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b" anchorCtr="0" compatLnSpc="1">
            <a:prstTxWarp prst="textNoShape">
              <a:avLst/>
            </a:prstTxWarp>
          </a:bodyPr>
          <a:lstStyle>
            <a:lvl1pPr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b" anchorCtr="0" compatLnSpc="1">
            <a:prstTxWarp prst="textNoShape">
              <a:avLst/>
            </a:prstTxWarp>
          </a:bodyPr>
          <a:lstStyle>
            <a:lvl1pPr algn="r"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DEEA9AA-53A3-4C84-B7AD-FAD88CE37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ctr" anchorCtr="0" compatLnSpc="1">
            <a:prstTxWarp prst="textNoShape">
              <a:avLst/>
            </a:prstTxWarp>
          </a:bodyPr>
          <a:lstStyle>
            <a:lvl1pPr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ctr" anchorCtr="0" compatLnSpc="1">
            <a:prstTxWarp prst="textNoShape">
              <a:avLst/>
            </a:prstTxWarp>
          </a:bodyPr>
          <a:lstStyle>
            <a:lvl1pPr algn="r"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b" anchorCtr="0" compatLnSpc="1">
            <a:prstTxWarp prst="textNoShape">
              <a:avLst/>
            </a:prstTxWarp>
          </a:bodyPr>
          <a:lstStyle>
            <a:lvl1pPr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393" tIns="47696" rIns="95393" bIns="47696" numCol="1" anchor="b" anchorCtr="0" compatLnSpc="1">
            <a:prstTxWarp prst="textNoShape">
              <a:avLst/>
            </a:prstTxWarp>
          </a:bodyPr>
          <a:lstStyle>
            <a:lvl1pPr algn="r" defTabSz="95348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350B457-B5B7-411F-B00D-98477031E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9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250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25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25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25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43524DA-0665-4426-AF8B-86BC5FDF9E24}" type="slidenum">
              <a:rPr lang="en-GB" sz="1200" b="0" smtClean="0">
                <a:latin typeface="Times New Roman" pitchFamily="18" charset="0"/>
              </a:rPr>
              <a:pPr/>
              <a:t>1</a:t>
            </a:fld>
            <a:endParaRPr lang="en-GB" sz="1200" b="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4716463"/>
            <a:ext cx="5257800" cy="351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 eaLnBrk="1" hangingPunct="1"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B457-B5B7-411F-B00D-98477031E7F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7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B457-B5B7-411F-B00D-98477031E7F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6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25" y="703263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anchor="t" anchorCtr="0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Emphasize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that you still have to think while using procedures!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B457-B5B7-411F-B00D-98477031E7F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4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544704"/>
            <a:ext cx="4984750" cy="4640571"/>
          </a:xfrm>
        </p:spPr>
        <p:txBody>
          <a:bodyPr wrap="square" anchor="t" anchorCtr="0"/>
          <a:lstStyle/>
          <a:p>
            <a:r>
              <a:rPr kumimoji="1" lang="en-GB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Explain</a:t>
            </a: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that the European Union (EU)-OPS regulations specify minimum safety and related procedures with regard to the aircraft turnaround process: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Appropriate ground handling facilities to ensure the safe handling of its flights;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Ground facilities and services required for the planned flight are available and adequate;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load is properly distributed and safety secured;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mass of the aircraft, at the commencement of take-off roll, will be such that the flight can be conducted in compliance with the applicable regulations concerning aircraft performance.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Taxi-in, passenger (dis)embarkation, pre-flight check, receipt of Passenger Information List, receipt of fuel upload, receipt of NOTOC, </a:t>
            </a:r>
            <a:r>
              <a:rPr kumimoji="1"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loadsheet</a:t>
            </a: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completion and pushback.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nl-N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Emphasize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that procedures help to operate with greater consistency, both in its internal and external workings. Next to the EU there are also internal company procedures.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B457-B5B7-411F-B00D-98477031E7F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0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Make clear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that next to the EU there are also internal company procedures, </a:t>
            </a:r>
            <a:r>
              <a:rPr kumimoji="1" lang="en-US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aks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what procedures do (SOP’s) and </a:t>
            </a:r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show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slide.</a:t>
            </a:r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Emphasize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that procedures help to operate with greater consistency, both in its internal and external workings.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B457-B5B7-411F-B00D-98477031E7F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Ask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why people not </a:t>
            </a:r>
            <a:r>
              <a:rPr kumimoji="1" lang="en-US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follow SOPs and</a:t>
            </a:r>
            <a:r>
              <a:rPr kumimoji="1" lang="en-US" sz="1200" b="1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then</a:t>
            </a:r>
            <a:r>
              <a:rPr kumimoji="1"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show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B457-B5B7-411F-B00D-98477031E7F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1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12313" y="6553200"/>
            <a:ext cx="293687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4850" y="6629400"/>
            <a:ext cx="80613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900" smtClean="0">
                <a:solidFill>
                  <a:schemeClr val="tx2"/>
                </a:solidFill>
              </a:rPr>
              <a:t>Nationaal Lucht- en Ruimtevaartlaboratorium – National Aerospace Laboratory NLR</a:t>
            </a:r>
            <a:endParaRPr lang="en-US" sz="900" smtClean="0">
              <a:solidFill>
                <a:schemeClr val="tx2"/>
              </a:solidFill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4538" y="3284538"/>
            <a:ext cx="8418512" cy="1006475"/>
          </a:xfrm>
          <a:extLst/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4538" y="4405313"/>
            <a:ext cx="8418512" cy="608012"/>
          </a:xfrm>
          <a:extLst/>
        </p:spPr>
        <p:txBody>
          <a:bodyPr wrap="none"/>
          <a:lstStyle>
            <a:lvl1pPr marL="0" indent="0">
              <a:lnSpc>
                <a:spcPct val="110000"/>
              </a:lnSpc>
              <a:spcBef>
                <a:spcPct val="0"/>
              </a:spcBef>
              <a:buClr>
                <a:srgbClr val="00FF99"/>
              </a:buClr>
              <a:buSzTx/>
              <a:buFont typeface="Webdings" pitchFamily="18" charset="2"/>
              <a:buNone/>
              <a:defRPr b="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4" name="Picture 11" descr="n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171450"/>
            <a:ext cx="460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essi-ecast-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84137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6553200"/>
            <a:ext cx="9906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000" dirty="0" smtClean="0">
                <a:solidFill>
                  <a:schemeClr val="bg1"/>
                </a:solidFill>
              </a:rPr>
              <a:t>Developed for ECAST by NLR/</a:t>
            </a:r>
            <a:r>
              <a:rPr lang="en-US" sz="1000" baseline="0" dirty="0" smtClean="0">
                <a:solidFill>
                  <a:schemeClr val="bg1"/>
                </a:solidFill>
              </a:rPr>
              <a:t>NLR-ATSI</a:t>
            </a:r>
            <a:endParaRPr lang="en-US" sz="1000" b="0" cap="none" spc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00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5ED3-F299-43B1-B3F6-590773AFBF6C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F388-0599-42EF-8110-AD854AE37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228600"/>
            <a:ext cx="210502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228600"/>
            <a:ext cx="616267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B48C-502E-446E-B3B3-FB20B4D957F3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69CE4-7A67-45E2-AB48-E19308DC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228600"/>
            <a:ext cx="8418512" cy="833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412875"/>
            <a:ext cx="4132263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412875"/>
            <a:ext cx="413385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2689-2024-4F04-97F7-B1C4E42A4B93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8C8B-3575-4F1B-865D-ABF12B7EB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228600"/>
            <a:ext cx="8418512" cy="833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1412875"/>
            <a:ext cx="8418513" cy="4800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337F-AEBB-4457-96B3-FE395BDD2755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88B5-D59D-409E-A422-54857CEE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E1EE-AAA3-48F3-A457-B02AFE3A9139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908A-0BA7-4B46-BAE6-05C45A8AD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413C-709A-4D54-A5E0-844630E3A90A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C194-6685-4B0B-8B06-5480275EE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412875"/>
            <a:ext cx="4132263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412875"/>
            <a:ext cx="41338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D122-386E-45D5-AF3E-7EA528864E3F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A668-ACEA-4C84-859C-F3266D594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AC61-CDE5-47F1-9D4C-FF982EE49D8A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BB7F-BAAA-4213-BC4D-3AC402B57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4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7129-1382-42E6-BFEF-9B81FA0FEDC4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967B-8CC3-4734-8B36-43C0E2C63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2253-5679-429E-ABA1-CFFAFFD7F1B9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015BD-DEA2-4489-884F-BBE3A4C70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C3C4-ABD8-4B76-BD89-D2AFAF86B6AF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D6DDD-7320-47D8-B230-5EF962E7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D1E3-0744-4AB2-B12A-CBFD40AFEEF9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9C28-6401-4D50-872A-7A6EB7EF6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228600"/>
            <a:ext cx="84185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12875"/>
            <a:ext cx="8418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40788" y="6638925"/>
            <a:ext cx="698500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38F4E5-0E3E-4DFA-AEC2-BF94A9308775}" type="datetime1">
              <a:rPr lang="en-US"/>
              <a:pPr>
                <a:defRPr/>
              </a:pPr>
              <a:t>1/9/2013</a:t>
            </a:fld>
            <a:endParaRPr lang="en-US" b="1"/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0838" y="6629400"/>
            <a:ext cx="4710112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NLR: organisatie, doel en activiteiten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612313" y="6553200"/>
            <a:ext cx="293687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12313" y="6629400"/>
            <a:ext cx="293687" cy="249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E757B9-272A-4255-B32A-1F6528CB0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1" descr="nl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171450"/>
            <a:ext cx="460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Freeform 13"/>
          <p:cNvSpPr>
            <a:spLocks/>
          </p:cNvSpPr>
          <p:nvPr/>
        </p:nvSpPr>
        <p:spPr bwMode="auto">
          <a:xfrm>
            <a:off x="8707438" y="6343650"/>
            <a:ext cx="803275" cy="304800"/>
          </a:xfrm>
          <a:custGeom>
            <a:avLst/>
            <a:gdLst>
              <a:gd name="T0" fmla="*/ 0 w 506"/>
              <a:gd name="T1" fmla="*/ 0 h 192"/>
              <a:gd name="T2" fmla="*/ 0 w 506"/>
              <a:gd name="T3" fmla="*/ 2147483647 h 192"/>
              <a:gd name="T4" fmla="*/ 0 w 506"/>
              <a:gd name="T5" fmla="*/ 2147483647 h 192"/>
              <a:gd name="T6" fmla="*/ 2147483647 w 506"/>
              <a:gd name="T7" fmla="*/ 2147483647 h 192"/>
              <a:gd name="T8" fmla="*/ 2147483647 w 506"/>
              <a:gd name="T9" fmla="*/ 2147483647 h 192"/>
              <a:gd name="T10" fmla="*/ 2147483647 w 506"/>
              <a:gd name="T11" fmla="*/ 2147483647 h 192"/>
              <a:gd name="T12" fmla="*/ 2147483647 w 506"/>
              <a:gd name="T13" fmla="*/ 2147483647 h 192"/>
              <a:gd name="T14" fmla="*/ 2147483647 w 506"/>
              <a:gd name="T15" fmla="*/ 2147483647 h 192"/>
              <a:gd name="T16" fmla="*/ 2147483647 w 506"/>
              <a:gd name="T17" fmla="*/ 2147483647 h 192"/>
              <a:gd name="T18" fmla="*/ 2147483647 w 506"/>
              <a:gd name="T19" fmla="*/ 2147483647 h 192"/>
              <a:gd name="T20" fmla="*/ 2147483647 w 506"/>
              <a:gd name="T21" fmla="*/ 2147483647 h 192"/>
              <a:gd name="T22" fmla="*/ 2147483647 w 506"/>
              <a:gd name="T23" fmla="*/ 2147483647 h 192"/>
              <a:gd name="T24" fmla="*/ 2147483647 w 506"/>
              <a:gd name="T25" fmla="*/ 2147483647 h 192"/>
              <a:gd name="T26" fmla="*/ 2147483647 w 506"/>
              <a:gd name="T27" fmla="*/ 0 h 1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06" h="192">
                <a:moveTo>
                  <a:pt x="0" y="0"/>
                </a:moveTo>
                <a:lnTo>
                  <a:pt x="0" y="122"/>
                </a:lnTo>
                <a:lnTo>
                  <a:pt x="2" y="136"/>
                </a:lnTo>
                <a:lnTo>
                  <a:pt x="6" y="150"/>
                </a:lnTo>
                <a:lnTo>
                  <a:pt x="12" y="162"/>
                </a:lnTo>
                <a:lnTo>
                  <a:pt x="20" y="172"/>
                </a:lnTo>
                <a:lnTo>
                  <a:pt x="32" y="180"/>
                </a:lnTo>
                <a:lnTo>
                  <a:pt x="44" y="188"/>
                </a:lnTo>
                <a:lnTo>
                  <a:pt x="56" y="192"/>
                </a:lnTo>
                <a:lnTo>
                  <a:pt x="70" y="192"/>
                </a:lnTo>
                <a:lnTo>
                  <a:pt x="436" y="192"/>
                </a:lnTo>
                <a:lnTo>
                  <a:pt x="506" y="192"/>
                </a:lnTo>
                <a:lnTo>
                  <a:pt x="5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AutoShape 14"/>
          <p:cNvSpPr>
            <a:spLocks noChangeAspect="1" noChangeArrowheads="1" noTextEdit="1"/>
          </p:cNvSpPr>
          <p:nvPr/>
        </p:nvSpPr>
        <p:spPr bwMode="auto">
          <a:xfrm>
            <a:off x="7612063" y="5614988"/>
            <a:ext cx="9445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6553200"/>
            <a:ext cx="9906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000" dirty="0" smtClean="0">
                <a:solidFill>
                  <a:schemeClr val="bg1"/>
                </a:solidFill>
              </a:rPr>
              <a:t>Developed for ECAST by NLR/</a:t>
            </a:r>
            <a:r>
              <a:rPr lang="en-US" sz="1000" baseline="0" dirty="0" smtClean="0">
                <a:solidFill>
                  <a:schemeClr val="bg1"/>
                </a:solidFill>
              </a:rPr>
              <a:t>NLR-ATSI</a:t>
            </a:r>
            <a:endParaRPr lang="en-US" sz="1000" b="0" cap="none" spc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5" name="Picture 2" descr="essi-ecast-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84137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defTabSz="8524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271463" indent="-271463" algn="l" defTabSz="852488" rtl="0" eaLnBrk="1" fontAlgn="base" hangingPunct="1">
        <a:spcBef>
          <a:spcPct val="85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635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296988" indent="-215900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3pPr>
      <a:lvl4pPr marL="1689100" indent="-2127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81213" indent="-2127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5pPr>
      <a:lvl6pPr marL="2538413" indent="-2127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6pPr>
      <a:lvl7pPr marL="2995613" indent="-2127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7pPr>
      <a:lvl8pPr marL="3452813" indent="-2127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8pPr>
      <a:lvl9pPr marL="3910013" indent="-212725" algn="l" defTabSz="85248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44538" y="1183907"/>
            <a:ext cx="8418512" cy="3219818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Ramp </a:t>
            </a:r>
            <a:r>
              <a:rPr lang="nl-NL" b="1" dirty="0" smtClean="0"/>
              <a:t>Resource Management Training</a:t>
            </a:r>
          </a:p>
          <a:p>
            <a:r>
              <a:rPr lang="nl-NL" dirty="0" smtClean="0"/>
              <a:t>Version 1.0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1048" y="3034538"/>
            <a:ext cx="49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/>
              <a:t>Safety </a:t>
            </a:r>
            <a:r>
              <a:rPr lang="nl-NL" sz="3600" dirty="0" err="1" smtClean="0"/>
              <a:t>regulations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288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Safety regulations</a:t>
            </a: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Teamwork 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Team dynamics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Leadership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Communication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Team situational awareness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Cultural, ethnic and educational differences</a:t>
            </a: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Threat and error management</a:t>
            </a: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Human performance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Stress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Fatigue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Alcohol, medicines and drugs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908A-0BA7-4B46-BAE6-05C45A8AD7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160838" y="6629400"/>
            <a:ext cx="4710112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852488"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852488">
              <a:defRPr sz="1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852488">
              <a:defRPr sz="1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852488">
              <a:defRPr sz="1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852488">
              <a:defRPr sz="1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9900613E-8757-4AA5-BE54-1BA35C37D028}" type="slidenum">
              <a:rPr lang="nl-NL" sz="900" smtClean="0">
                <a:solidFill>
                  <a:schemeClr val="tx2"/>
                </a:solidFill>
              </a:rPr>
              <a:pPr algn="r"/>
              <a:t>3</a:t>
            </a:fld>
            <a:endParaRPr lang="nl-NL" sz="900" smtClean="0">
              <a:solidFill>
                <a:schemeClr val="tx2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Safety </a:t>
            </a:r>
            <a:r>
              <a:rPr lang="nl-NL" dirty="0" err="1"/>
              <a:t>regulations</a:t>
            </a:r>
            <a:endParaRPr lang="nl-NL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323" y="2021305"/>
            <a:ext cx="8418513" cy="4115168"/>
          </a:xfrm>
        </p:spPr>
        <p:txBody>
          <a:bodyPr/>
          <a:lstStyle/>
          <a:p>
            <a:r>
              <a:rPr lang="nl-NL" sz="2400" dirty="0" err="1" smtClean="0"/>
              <a:t>What</a:t>
            </a:r>
            <a:r>
              <a:rPr lang="nl-NL" sz="2400" dirty="0" smtClean="0"/>
              <a:t> is </a:t>
            </a:r>
            <a:r>
              <a:rPr lang="nl-NL" sz="2400" dirty="0" err="1" smtClean="0"/>
              <a:t>safety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sz="2400" dirty="0" smtClean="0"/>
              <a:t>How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you</a:t>
            </a:r>
            <a:r>
              <a:rPr lang="nl-NL" sz="2400" dirty="0" smtClean="0"/>
              <a:t> </a:t>
            </a:r>
            <a:r>
              <a:rPr lang="nl-NL" sz="2400" dirty="0" err="1" smtClean="0"/>
              <a:t>create</a:t>
            </a:r>
            <a:r>
              <a:rPr lang="nl-NL" sz="2400" dirty="0" smtClean="0"/>
              <a:t> </a:t>
            </a:r>
            <a:r>
              <a:rPr lang="nl-NL" sz="2400" dirty="0" err="1" smtClean="0"/>
              <a:t>safety</a:t>
            </a:r>
            <a:r>
              <a:rPr lang="nl-NL" sz="2400" dirty="0" smtClean="0"/>
              <a:t>?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Organisation</a:t>
            </a:r>
            <a:r>
              <a:rPr lang="nl-NL" sz="2400" dirty="0" smtClean="0"/>
              <a:t> or </a:t>
            </a:r>
            <a:r>
              <a:rPr lang="nl-NL" sz="2400" dirty="0" err="1" smtClean="0"/>
              <a:t>own</a:t>
            </a:r>
            <a:r>
              <a:rPr lang="nl-NL" sz="2400" dirty="0" smtClean="0"/>
              <a:t> </a:t>
            </a:r>
            <a:r>
              <a:rPr lang="nl-NL" sz="2400" dirty="0" err="1" smtClean="0"/>
              <a:t>responsibility</a:t>
            </a:r>
            <a:r>
              <a:rPr lang="nl-NL" sz="2400" dirty="0" smtClean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04" y="1206166"/>
            <a:ext cx="3884596" cy="29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Safety </a:t>
            </a:r>
            <a:r>
              <a:rPr lang="nl-NL" dirty="0" err="1" smtClean="0"/>
              <a:t>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908A-0BA7-4B46-BAE6-05C45A8AD7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45" y="1270712"/>
            <a:ext cx="3567855" cy="3098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5" y="1270712"/>
            <a:ext cx="3146592" cy="3936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67" y="3725333"/>
            <a:ext cx="3578481" cy="27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Safety </a:t>
            </a:r>
            <a:r>
              <a:rPr lang="nl-NL" dirty="0" err="1"/>
              <a:t>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908A-0BA7-4B46-BAE6-05C45A8AD7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7188"/>
            <a:ext cx="5286583" cy="355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83" y="2819748"/>
            <a:ext cx="4619418" cy="37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/>
              <a:t>Safety </a:t>
            </a:r>
            <a:r>
              <a:rPr lang="nl-NL" dirty="0" err="1"/>
              <a:t>regulations</a:t>
            </a:r>
            <a:endParaRPr lang="en-GB" dirty="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697" y="2030931"/>
            <a:ext cx="8418513" cy="4490552"/>
          </a:xfrm>
        </p:spPr>
        <p:txBody>
          <a:bodyPr/>
          <a:lstStyle/>
          <a:p>
            <a:r>
              <a:rPr lang="en-GB" sz="1600" dirty="0" smtClean="0"/>
              <a:t>SOP’s identify specific actions</a:t>
            </a:r>
          </a:p>
          <a:p>
            <a:r>
              <a:rPr lang="en-GB" sz="1600" dirty="0" smtClean="0"/>
              <a:t>SOP’s explain when to take actions</a:t>
            </a:r>
          </a:p>
          <a:p>
            <a:r>
              <a:rPr lang="en-GB" sz="1600" dirty="0" smtClean="0"/>
              <a:t>SOP’s describe ALTERNATIVES</a:t>
            </a:r>
          </a:p>
          <a:p>
            <a:r>
              <a:rPr lang="en-GB" sz="1600" dirty="0" smtClean="0"/>
              <a:t>SOP’s show EMERGENCY procedures</a:t>
            </a:r>
          </a:p>
          <a:p>
            <a:r>
              <a:rPr lang="en-GB" sz="1600" dirty="0"/>
              <a:t>SOP’s </a:t>
            </a:r>
            <a:r>
              <a:rPr lang="en-GB" sz="1600" dirty="0" smtClean="0"/>
              <a:t>include WARNINGS &amp; CAUTIONS</a:t>
            </a:r>
            <a:endParaRPr lang="en-GB" sz="1600" b="0" dirty="0"/>
          </a:p>
          <a:p>
            <a:r>
              <a:rPr lang="en-GB" sz="1600" dirty="0" smtClean="0"/>
              <a:t>SOP’s improve COMMUNICATION </a:t>
            </a:r>
          </a:p>
          <a:p>
            <a:r>
              <a:rPr lang="en-GB" sz="1600" dirty="0" smtClean="0"/>
              <a:t>SOP’s support a better WORKLOAD MANAGEMENT</a:t>
            </a:r>
          </a:p>
          <a:p>
            <a:r>
              <a:rPr lang="en-GB" sz="1600" dirty="0" smtClean="0"/>
              <a:t>SOP’s specify PRIORITISATION of duties</a:t>
            </a:r>
          </a:p>
          <a:p>
            <a:r>
              <a:rPr lang="en-GB" sz="1600" dirty="0" smtClean="0"/>
              <a:t>SOP’s set LIMITS or acceptable tolerances </a:t>
            </a:r>
          </a:p>
          <a:p>
            <a:r>
              <a:rPr lang="en-GB" sz="1600" dirty="0" smtClean="0"/>
              <a:t>SOP’s allow an inter-changeable crew composition</a:t>
            </a:r>
          </a:p>
          <a:p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8073" y="1367856"/>
            <a:ext cx="7466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Why have Standard Operating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Why do people not follow SOP’s?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Intentional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Criminal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Lazy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Anti-authority (I know better)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Short cuts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Impossible to do job AND follow SOP’s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..............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Unintentional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Not aware of SOP’s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Culture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Fatigue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Stress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Human Error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..................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3434400"/>
            <a:ext cx="4371474" cy="31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theme/theme1.xml><?xml version="1.0" encoding="utf-8"?>
<a:theme xmlns:a="http://schemas.openxmlformats.org/drawingml/2006/main" name="NLR presentatie future maintenance trainingv2">
  <a:themeElements>
    <a:clrScheme name="1_NLR_V1 1">
      <a:dk1>
        <a:srgbClr val="005073"/>
      </a:dk1>
      <a:lt1>
        <a:srgbClr val="FFFFFF"/>
      </a:lt1>
      <a:dk2>
        <a:srgbClr val="FFFFFF"/>
      </a:dk2>
      <a:lt2>
        <a:srgbClr val="000000"/>
      </a:lt2>
      <a:accent1>
        <a:srgbClr val="0094D0"/>
      </a:accent1>
      <a:accent2>
        <a:srgbClr val="00FFFF"/>
      </a:accent2>
      <a:accent3>
        <a:srgbClr val="FFFFFF"/>
      </a:accent3>
      <a:accent4>
        <a:srgbClr val="004361"/>
      </a:accent4>
      <a:accent5>
        <a:srgbClr val="AAC8E4"/>
      </a:accent5>
      <a:accent6>
        <a:srgbClr val="00E7E7"/>
      </a:accent6>
      <a:hlink>
        <a:srgbClr val="F09C36"/>
      </a:hlink>
      <a:folHlink>
        <a:srgbClr val="FFF6EC"/>
      </a:folHlink>
    </a:clrScheme>
    <a:fontScheme name="1_NLR_V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NLR_V1 1">
        <a:dk1>
          <a:srgbClr val="005073"/>
        </a:dk1>
        <a:lt1>
          <a:srgbClr val="FFFFFF"/>
        </a:lt1>
        <a:dk2>
          <a:srgbClr val="FFFFFF"/>
        </a:dk2>
        <a:lt2>
          <a:srgbClr val="000000"/>
        </a:lt2>
        <a:accent1>
          <a:srgbClr val="0094D0"/>
        </a:accent1>
        <a:accent2>
          <a:srgbClr val="00FFFF"/>
        </a:accent2>
        <a:accent3>
          <a:srgbClr val="FFFFFF"/>
        </a:accent3>
        <a:accent4>
          <a:srgbClr val="004361"/>
        </a:accent4>
        <a:accent5>
          <a:srgbClr val="AAC8E4"/>
        </a:accent5>
        <a:accent6>
          <a:srgbClr val="00E7E7"/>
        </a:accent6>
        <a:hlink>
          <a:srgbClr val="F09C36"/>
        </a:hlink>
        <a:folHlink>
          <a:srgbClr val="FFF6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NLR presentatie future maintenance trainingv2</Template>
  <TotalTime>1783</TotalTime>
  <Words>376</Words>
  <Application>Microsoft Office PowerPoint</Application>
  <PresentationFormat>A4 Paper (210x297 mm)</PresentationFormat>
  <Paragraphs>76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NLR presentatie future maintenance trainingv2</vt:lpstr>
      <vt:lpstr>PowerPoint Presentation</vt:lpstr>
      <vt:lpstr>Topics</vt:lpstr>
      <vt:lpstr>Safety regulations</vt:lpstr>
      <vt:lpstr>Safety regulations</vt:lpstr>
      <vt:lpstr>Safety regulations</vt:lpstr>
      <vt:lpstr>Safety regulations</vt:lpstr>
      <vt:lpstr>Why do people not follow SOP’s?</vt:lpstr>
    </vt:vector>
  </TitlesOfParts>
  <Company>National Aerospace Laboratory - NLR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Aerospace Laboratory</dc:title>
  <dc:creator>Nabben, Anneke</dc:creator>
  <cp:lastModifiedBy>Balk, Arjen</cp:lastModifiedBy>
  <cp:revision>117</cp:revision>
  <cp:lastPrinted>2004-11-04T08:53:50Z</cp:lastPrinted>
  <dcterms:created xsi:type="dcterms:W3CDTF">2012-07-02T12:17:47Z</dcterms:created>
  <dcterms:modified xsi:type="dcterms:W3CDTF">2013-01-09T14:16:13Z</dcterms:modified>
</cp:coreProperties>
</file>