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8"/>
  </p:notesMasterIdLst>
  <p:handoutMasterIdLst>
    <p:handoutMasterId r:id="rId89"/>
  </p:handoutMasterIdLst>
  <p:sldIdLst>
    <p:sldId id="262" r:id="rId2"/>
    <p:sldId id="360" r:id="rId3"/>
    <p:sldId id="500" r:id="rId4"/>
    <p:sldId id="301" r:id="rId5"/>
    <p:sldId id="438" r:id="rId6"/>
    <p:sldId id="361" r:id="rId7"/>
    <p:sldId id="364" r:id="rId8"/>
    <p:sldId id="444" r:id="rId9"/>
    <p:sldId id="363" r:id="rId10"/>
    <p:sldId id="373" r:id="rId11"/>
    <p:sldId id="365" r:id="rId12"/>
    <p:sldId id="366" r:id="rId13"/>
    <p:sldId id="367" r:id="rId14"/>
    <p:sldId id="497" r:id="rId15"/>
    <p:sldId id="370" r:id="rId16"/>
    <p:sldId id="371" r:id="rId17"/>
    <p:sldId id="382" r:id="rId18"/>
    <p:sldId id="383" r:id="rId19"/>
    <p:sldId id="362" r:id="rId20"/>
    <p:sldId id="375" r:id="rId21"/>
    <p:sldId id="376" r:id="rId22"/>
    <p:sldId id="440" r:id="rId23"/>
    <p:sldId id="442" r:id="rId24"/>
    <p:sldId id="374" r:id="rId25"/>
    <p:sldId id="372" r:id="rId26"/>
    <p:sldId id="447" r:id="rId27"/>
    <p:sldId id="448" r:id="rId28"/>
    <p:sldId id="449" r:id="rId29"/>
    <p:sldId id="453" r:id="rId30"/>
    <p:sldId id="454" r:id="rId31"/>
    <p:sldId id="455" r:id="rId32"/>
    <p:sldId id="456" r:id="rId33"/>
    <p:sldId id="457" r:id="rId34"/>
    <p:sldId id="458" r:id="rId35"/>
    <p:sldId id="459" r:id="rId36"/>
    <p:sldId id="460" r:id="rId37"/>
    <p:sldId id="461" r:id="rId38"/>
    <p:sldId id="462" r:id="rId39"/>
    <p:sldId id="464" r:id="rId40"/>
    <p:sldId id="465" r:id="rId41"/>
    <p:sldId id="463" r:id="rId42"/>
    <p:sldId id="468" r:id="rId43"/>
    <p:sldId id="443" r:id="rId44"/>
    <p:sldId id="380" r:id="rId45"/>
    <p:sldId id="469" r:id="rId46"/>
    <p:sldId id="467" r:id="rId47"/>
    <p:sldId id="466" r:id="rId48"/>
    <p:sldId id="470" r:id="rId49"/>
    <p:sldId id="446" r:id="rId50"/>
    <p:sldId id="445" r:id="rId51"/>
    <p:sldId id="439" r:id="rId52"/>
    <p:sldId id="471" r:id="rId53"/>
    <p:sldId id="501" r:id="rId54"/>
    <p:sldId id="472" r:id="rId55"/>
    <p:sldId id="473" r:id="rId56"/>
    <p:sldId id="474" r:id="rId57"/>
    <p:sldId id="475" r:id="rId58"/>
    <p:sldId id="394" r:id="rId59"/>
    <p:sldId id="476" r:id="rId60"/>
    <p:sldId id="395" r:id="rId61"/>
    <p:sldId id="481" r:id="rId62"/>
    <p:sldId id="478" r:id="rId63"/>
    <p:sldId id="479" r:id="rId64"/>
    <p:sldId id="480" r:id="rId65"/>
    <p:sldId id="400" r:id="rId66"/>
    <p:sldId id="499" r:id="rId67"/>
    <p:sldId id="498" r:id="rId68"/>
    <p:sldId id="482" r:id="rId69"/>
    <p:sldId id="483" r:id="rId70"/>
    <p:sldId id="487" r:id="rId71"/>
    <p:sldId id="488" r:id="rId72"/>
    <p:sldId id="477" r:id="rId73"/>
    <p:sldId id="489" r:id="rId74"/>
    <p:sldId id="492" r:id="rId75"/>
    <p:sldId id="490" r:id="rId76"/>
    <p:sldId id="491" r:id="rId77"/>
    <p:sldId id="493" r:id="rId78"/>
    <p:sldId id="484" r:id="rId79"/>
    <p:sldId id="485" r:id="rId80"/>
    <p:sldId id="486" r:id="rId81"/>
    <p:sldId id="494" r:id="rId82"/>
    <p:sldId id="495" r:id="rId83"/>
    <p:sldId id="401" r:id="rId84"/>
    <p:sldId id="411" r:id="rId85"/>
    <p:sldId id="496" r:id="rId86"/>
    <p:sldId id="293" r:id="rId87"/>
  </p:sldIdLst>
  <p:sldSz cx="9144000" cy="6858000" type="screen4x3"/>
  <p:notesSz cx="6805613" cy="99441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sz="3200" kern="1200">
        <a:solidFill>
          <a:srgbClr val="055685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  <a:srgbClr val="FF7979"/>
    <a:srgbClr val="0000FF"/>
    <a:srgbClr val="C4125E"/>
    <a:srgbClr val="EF5497"/>
    <a:srgbClr val="866829"/>
    <a:srgbClr val="AC964B"/>
    <a:srgbClr val="938173"/>
    <a:srgbClr val="40A329"/>
    <a:srgbClr val="1E46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651" autoAdjust="0"/>
    <p:restoredTop sz="97513" autoAdjust="0"/>
  </p:normalViewPr>
  <p:slideViewPr>
    <p:cSldViewPr snapToGrid="0">
      <p:cViewPr varScale="1">
        <p:scale>
          <a:sx n="74" d="100"/>
          <a:sy n="74" d="100"/>
        </p:scale>
        <p:origin x="78" y="8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75" d="100"/>
          <a:sy n="75" d="100"/>
        </p:scale>
        <p:origin x="-2418" y="936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notesMaster" Target="notesMasters/notesMaster1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EE7476-6D8A-4FA4-A3DC-D8FB1330D684}" type="doc">
      <dgm:prSet loTypeId="urn:microsoft.com/office/officeart/2008/layout/VerticalCircleList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it-IT"/>
        </a:p>
      </dgm:t>
    </dgm:pt>
    <dgm:pt modelId="{AF5C67DF-9586-4360-B5AF-3BF8C156CB07}">
      <dgm:prSet phldrT="[Text]" custT="1"/>
      <dgm:spPr/>
      <dgm:t>
        <a:bodyPr/>
        <a:lstStyle/>
        <a:p>
          <a:r>
            <a:rPr lang="ko-KR" sz="4800" b="1" baseline="0" dirty="0">
              <a:solidFill>
                <a:srgbClr val="FF0000"/>
              </a:solidFill>
              <a:latin typeface="Arial" panose="020B0604020202020204" pitchFamily="34" charset="0"/>
              <a:ea typeface="굴림" panose="020B0600000101010101" pitchFamily="50" charset="-127"/>
            </a:rPr>
            <a:t>임무 요청</a:t>
          </a:r>
        </a:p>
      </dgm:t>
    </dgm:pt>
    <dgm:pt modelId="{0C691A34-ECA6-4E7C-918F-B9387236DA34}" type="parTrans" cxnId="{9F3B3E25-DFFB-433C-8C43-A682F893239C}">
      <dgm:prSet/>
      <dgm:spPr/>
      <dgm:t>
        <a:bodyPr/>
        <a:lstStyle/>
        <a:p>
          <a:endParaRPr lang="it-IT"/>
        </a:p>
      </dgm:t>
    </dgm:pt>
    <dgm:pt modelId="{24848757-AE1A-43A1-B9F6-68BDA611B84D}" type="sibTrans" cxnId="{9F3B3E25-DFFB-433C-8C43-A682F893239C}">
      <dgm:prSet/>
      <dgm:spPr/>
      <dgm:t>
        <a:bodyPr/>
        <a:lstStyle/>
        <a:p>
          <a:endParaRPr lang="it-IT"/>
        </a:p>
      </dgm:t>
    </dgm:pt>
    <dgm:pt modelId="{908D8349-4CF2-43EA-8D94-E8832C38E455}">
      <dgm:prSet phldrT="[Text]"/>
      <dgm:spPr/>
      <dgm:t>
        <a:bodyPr/>
        <a:lstStyle/>
        <a:p>
          <a:r>
            <a:rPr kumimoji="0" lang="ko-KR" b="0" i="0" u="none" strike="noStrike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전형적인 시나리오</a:t>
          </a:r>
        </a:p>
        <a:p>
          <a:r>
            <a:rPr kumimoji="0" lang="ko-KR" b="0" i="0" u="none" strike="noStrike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임무 요청</a:t>
          </a:r>
        </a:p>
        <a:p>
          <a:r>
            <a:rPr kumimoji="0" lang="ko-KR" altLang="en-US" b="0" i="0" u="none" strike="noStrike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헬기지원지</a:t>
          </a:r>
          <a:r>
            <a:rPr kumimoji="0" lang="ko-KR" b="0" i="0" u="none" strike="noStrike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역 식별</a:t>
          </a:r>
        </a:p>
        <a:p>
          <a:r>
            <a:rPr kumimoji="0" lang="ko-KR" b="0" i="0" u="none" strike="noStrike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착륙장 준비</a:t>
          </a:r>
        </a:p>
        <a:p>
          <a:r>
            <a:rPr kumimoji="0" lang="ko-KR" b="0" i="0" u="none" strike="noStrike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헬기 맞이</a:t>
          </a:r>
        </a:p>
        <a:p>
          <a:r>
            <a:rPr kumimoji="0" lang="ko-KR" b="0" i="0" u="none" strike="noStrike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지상의 헬기</a:t>
          </a:r>
        </a:p>
        <a:p>
          <a:r>
            <a:rPr kumimoji="0" lang="ko-KR" b="0" i="0" u="none" strike="noStrike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조종사에게 보이는 물체</a:t>
          </a:r>
        </a:p>
        <a:p>
          <a:r>
            <a:rPr kumimoji="0" lang="ko-KR" b="0" i="0" u="none" strike="noStrike" cap="none" normalizeH="0" baseline="0" noProof="0" dirty="0" err="1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R.O.M.A</a:t>
          </a:r>
          <a:r>
            <a:rPr kumimoji="0" lang="ko-KR" b="0" i="0" u="none" strike="noStrike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. 체크리스트</a:t>
          </a:r>
        </a:p>
      </dgm:t>
    </dgm:pt>
    <dgm:pt modelId="{D466F81E-A1BB-4A09-A4A6-1BFEAD464A97}" type="sibTrans" cxnId="{06703FC5-DE84-45C1-9C78-B4357DBA1F8B}">
      <dgm:prSet/>
      <dgm:spPr/>
      <dgm:t>
        <a:bodyPr/>
        <a:lstStyle/>
        <a:p>
          <a:endParaRPr lang="it-IT"/>
        </a:p>
      </dgm:t>
    </dgm:pt>
    <dgm:pt modelId="{4A5A8877-960B-4762-8F01-40DAE880D4FC}" type="parTrans" cxnId="{06703FC5-DE84-45C1-9C78-B4357DBA1F8B}">
      <dgm:prSet/>
      <dgm:spPr/>
      <dgm:t>
        <a:bodyPr/>
        <a:lstStyle/>
        <a:p>
          <a:endParaRPr lang="it-IT"/>
        </a:p>
      </dgm:t>
    </dgm:pt>
    <dgm:pt modelId="{DEA500DA-FDB2-4CE7-8763-287F1AFD67B8}" type="pres">
      <dgm:prSet presAssocID="{0DEE7476-6D8A-4FA4-A3DC-D8FB1330D684}" presName="Name0" presStyleCnt="0">
        <dgm:presLayoutVars>
          <dgm:dir/>
        </dgm:presLayoutVars>
      </dgm:prSet>
      <dgm:spPr/>
    </dgm:pt>
    <dgm:pt modelId="{D38EF9E1-CC18-4698-AA58-172B0A28B4FE}" type="pres">
      <dgm:prSet presAssocID="{AF5C67DF-9586-4360-B5AF-3BF8C156CB07}" presName="withChildren" presStyleCnt="0"/>
      <dgm:spPr/>
    </dgm:pt>
    <dgm:pt modelId="{42040A07-F016-44BF-9E16-B1C87C34A761}" type="pres">
      <dgm:prSet presAssocID="{AF5C67DF-9586-4360-B5AF-3BF8C156CB07}" presName="bigCircle" presStyleLbl="vennNode1" presStyleIdx="0" presStyleCnt="2" custLinFactNeighborX="2281" custLinFactNeighborY="-7879"/>
      <dgm:spPr/>
    </dgm:pt>
    <dgm:pt modelId="{087461B1-27AC-453E-BC70-8F63F5DFFFC6}" type="pres">
      <dgm:prSet presAssocID="{AF5C67DF-9586-4360-B5AF-3BF8C156CB07}" presName="medCircle" presStyleLbl="vennNode1" presStyleIdx="1" presStyleCnt="2"/>
      <dgm:spPr/>
    </dgm:pt>
    <dgm:pt modelId="{73DF5538-9D8E-486D-AD94-731A98420C8D}" type="pres">
      <dgm:prSet presAssocID="{AF5C67DF-9586-4360-B5AF-3BF8C156CB07}" presName="txLvl1" presStyleLbl="revTx" presStyleIdx="0" presStyleCnt="2" custLinFactNeighborX="-7033"/>
      <dgm:spPr/>
    </dgm:pt>
    <dgm:pt modelId="{743BDD77-64C5-4DD4-B9C4-3612DD2C8EB8}" type="pres">
      <dgm:prSet presAssocID="{AF5C67DF-9586-4360-B5AF-3BF8C156CB07}" presName="lin" presStyleCnt="0"/>
      <dgm:spPr/>
    </dgm:pt>
    <dgm:pt modelId="{5DDEAC57-7ED7-47F2-9DA2-5508BA7CEE00}" type="pres">
      <dgm:prSet presAssocID="{908D8349-4CF2-43EA-8D94-E8832C38E455}" presName="txLvl2" presStyleLbl="revTx" presStyleIdx="1" presStyleCnt="2" custLinFactNeighborX="7782" custLinFactNeighborY="1446"/>
      <dgm:spPr/>
    </dgm:pt>
  </dgm:ptLst>
  <dgm:cxnLst>
    <dgm:cxn modelId="{9F3B3E25-DFFB-433C-8C43-A682F893239C}" srcId="{0DEE7476-6D8A-4FA4-A3DC-D8FB1330D684}" destId="{AF5C67DF-9586-4360-B5AF-3BF8C156CB07}" srcOrd="0" destOrd="0" parTransId="{0C691A34-ECA6-4E7C-918F-B9387236DA34}" sibTransId="{24848757-AE1A-43A1-B9F6-68BDA611B84D}"/>
    <dgm:cxn modelId="{9F071066-2492-44F2-938D-0C301342BACE}" type="presOf" srcId="{0DEE7476-6D8A-4FA4-A3DC-D8FB1330D684}" destId="{DEA500DA-FDB2-4CE7-8763-287F1AFD67B8}" srcOrd="0" destOrd="0" presId="urn:microsoft.com/office/officeart/2008/layout/VerticalCircleList"/>
    <dgm:cxn modelId="{BE54548A-F859-46F3-A2FE-9B729B1F0C73}" type="presOf" srcId="{908D8349-4CF2-43EA-8D94-E8832C38E455}" destId="{5DDEAC57-7ED7-47F2-9DA2-5508BA7CEE00}" srcOrd="0" destOrd="0" presId="urn:microsoft.com/office/officeart/2008/layout/VerticalCircleList"/>
    <dgm:cxn modelId="{06703FC5-DE84-45C1-9C78-B4357DBA1F8B}" srcId="{AF5C67DF-9586-4360-B5AF-3BF8C156CB07}" destId="{908D8349-4CF2-43EA-8D94-E8832C38E455}" srcOrd="0" destOrd="0" parTransId="{4A5A8877-960B-4762-8F01-40DAE880D4FC}" sibTransId="{D466F81E-A1BB-4A09-A4A6-1BFEAD464A97}"/>
    <dgm:cxn modelId="{81B389E4-3495-4E54-901F-95868DBD5DD2}" type="presOf" srcId="{AF5C67DF-9586-4360-B5AF-3BF8C156CB07}" destId="{73DF5538-9D8E-486D-AD94-731A98420C8D}" srcOrd="0" destOrd="0" presId="urn:microsoft.com/office/officeart/2008/layout/VerticalCircleList"/>
    <dgm:cxn modelId="{488184DD-1547-42A8-8985-1F29B04B841D}" type="presParOf" srcId="{DEA500DA-FDB2-4CE7-8763-287F1AFD67B8}" destId="{D38EF9E1-CC18-4698-AA58-172B0A28B4FE}" srcOrd="0" destOrd="0" presId="urn:microsoft.com/office/officeart/2008/layout/VerticalCircleList"/>
    <dgm:cxn modelId="{3E4CA781-B111-45C0-AF4E-E740B0F8A70F}" type="presParOf" srcId="{D38EF9E1-CC18-4698-AA58-172B0A28B4FE}" destId="{42040A07-F016-44BF-9E16-B1C87C34A761}" srcOrd="0" destOrd="0" presId="urn:microsoft.com/office/officeart/2008/layout/VerticalCircleList"/>
    <dgm:cxn modelId="{CBD404C9-108B-4B73-B62D-FA46D50B744A}" type="presParOf" srcId="{D38EF9E1-CC18-4698-AA58-172B0A28B4FE}" destId="{087461B1-27AC-453E-BC70-8F63F5DFFFC6}" srcOrd="1" destOrd="0" presId="urn:microsoft.com/office/officeart/2008/layout/VerticalCircleList"/>
    <dgm:cxn modelId="{3111BBCF-692F-4A8C-B1E1-FC4B56F38C63}" type="presParOf" srcId="{D38EF9E1-CC18-4698-AA58-172B0A28B4FE}" destId="{73DF5538-9D8E-486D-AD94-731A98420C8D}" srcOrd="2" destOrd="0" presId="urn:microsoft.com/office/officeart/2008/layout/VerticalCircleList"/>
    <dgm:cxn modelId="{C0F95E4F-7795-47CB-88B1-7D7D73E4D62B}" type="presParOf" srcId="{D38EF9E1-CC18-4698-AA58-172B0A28B4FE}" destId="{743BDD77-64C5-4DD4-B9C4-3612DD2C8EB8}" srcOrd="3" destOrd="0" presId="urn:microsoft.com/office/officeart/2008/layout/VerticalCircleList"/>
    <dgm:cxn modelId="{23996DD5-FD95-475F-AD08-6D47CAB051A2}" type="presParOf" srcId="{743BDD77-64C5-4DD4-B9C4-3612DD2C8EB8}" destId="{5DDEAC57-7ED7-47F2-9DA2-5508BA7CEE00}" srcOrd="0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040A07-F016-44BF-9E16-B1C87C34A761}">
      <dsp:nvSpPr>
        <dsp:cNvPr id="0" name=""/>
        <dsp:cNvSpPr/>
      </dsp:nvSpPr>
      <dsp:spPr>
        <a:xfrm>
          <a:off x="1566025" y="0"/>
          <a:ext cx="5097593" cy="5097593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87461B1-27AC-453E-BC70-8F63F5DFFFC6}">
      <dsp:nvSpPr>
        <dsp:cNvPr id="0" name=""/>
        <dsp:cNvSpPr/>
      </dsp:nvSpPr>
      <dsp:spPr>
        <a:xfrm>
          <a:off x="1690889" y="216414"/>
          <a:ext cx="917566" cy="917566"/>
        </a:xfrm>
        <a:prstGeom prst="ellipse">
          <a:avLst/>
        </a:prstGeom>
        <a:gradFill rotWithShape="0">
          <a:gsLst>
            <a:gs pos="0">
              <a:schemeClr val="accent1">
                <a:alpha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alpha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alpha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3DF5538-9D8E-486D-AD94-731A98420C8D}">
      <dsp:nvSpPr>
        <dsp:cNvPr id="0" name=""/>
        <dsp:cNvSpPr/>
      </dsp:nvSpPr>
      <dsp:spPr>
        <a:xfrm>
          <a:off x="1804494" y="216414"/>
          <a:ext cx="4907990" cy="9175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60960" rIns="0" bIns="60960" numCol="1" spcCol="1270" anchor="ctr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sz="4800" b="1" kern="1200" baseline="0" dirty="0">
              <a:solidFill>
                <a:srgbClr val="FF0000"/>
              </a:solidFill>
              <a:latin typeface="Arial" panose="020B0604020202020204" pitchFamily="34" charset="0"/>
              <a:ea typeface="굴림" panose="020B0600000101010101" pitchFamily="50" charset="-127"/>
            </a:rPr>
            <a:t>임무 요청</a:t>
          </a:r>
        </a:p>
      </dsp:txBody>
      <dsp:txXfrm>
        <a:off x="1804494" y="216414"/>
        <a:ext cx="4907990" cy="917566"/>
      </dsp:txXfrm>
    </dsp:sp>
    <dsp:sp modelId="{5DDEAC57-7ED7-47F2-9DA2-5508BA7CEE00}">
      <dsp:nvSpPr>
        <dsp:cNvPr id="0" name=""/>
        <dsp:cNvSpPr/>
      </dsp:nvSpPr>
      <dsp:spPr>
        <a:xfrm>
          <a:off x="2531613" y="1182727"/>
          <a:ext cx="4907990" cy="337109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5400" rIns="0" bIns="254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ko-KR" sz="2000" b="0" i="0" u="none" strike="noStrike" kern="1200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전형적인 시나리오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ko-KR" sz="2000" b="0" i="0" u="none" strike="noStrike" kern="1200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임무 요청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ko-KR" altLang="en-US" sz="2000" b="0" i="0" u="none" strike="noStrike" kern="1200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헬기지원지</a:t>
          </a:r>
          <a:r>
            <a:rPr kumimoji="0" lang="ko-KR" sz="2000" b="0" i="0" u="none" strike="noStrike" kern="1200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역 식별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ko-KR" sz="2000" b="0" i="0" u="none" strike="noStrike" kern="1200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착륙장 준비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ko-KR" sz="2000" b="0" i="0" u="none" strike="noStrike" kern="1200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헬기 맞이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ko-KR" sz="2000" b="0" i="0" u="none" strike="noStrike" kern="1200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지상의 헬기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ko-KR" sz="2000" b="0" i="0" u="none" strike="noStrike" kern="1200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조종사에게 보이는 물체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ko-KR" sz="2000" b="0" i="0" u="none" strike="noStrike" kern="1200" cap="none" normalizeH="0" baseline="0" noProof="0" dirty="0" err="1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R.O.M.A</a:t>
          </a:r>
          <a:r>
            <a:rPr kumimoji="0" lang="ko-KR" sz="2000" b="0" i="0" u="none" strike="noStrike" kern="1200" cap="none" normalizeH="0" baseline="0" noProof="0" dirty="0">
              <a:ln/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rPr>
            <a:t>. 체크리스트</a:t>
          </a:r>
        </a:p>
      </dsp:txBody>
      <dsp:txXfrm>
        <a:off x="2531613" y="1182727"/>
        <a:ext cx="4907990" cy="33710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575" cy="498475"/>
          </a:xfrm>
          <a:prstGeom prst="rect">
            <a:avLst/>
          </a:prstGeom>
        </p:spPr>
        <p:txBody>
          <a:bodyPr vert="horz" lIns="92409" tIns="46205" rIns="92409" bIns="46205" rtlCol="0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450" y="0"/>
            <a:ext cx="2949575" cy="498475"/>
          </a:xfrm>
          <a:prstGeom prst="rect">
            <a:avLst/>
          </a:prstGeom>
        </p:spPr>
        <p:txBody>
          <a:bodyPr vert="horz" lIns="92409" tIns="46205" rIns="92409" bIns="46205" rtlCol="0"/>
          <a:lstStyle>
            <a:lvl1pPr algn="r">
              <a:defRPr sz="1200"/>
            </a:lvl1pPr>
          </a:lstStyle>
          <a:p>
            <a:pPr>
              <a:defRPr/>
            </a:pPr>
            <a:fld id="{EF9387B9-C967-4FD6-A3B0-F91083D4B94B}" type="datetimeFigureOut">
              <a:rPr lang="it-IT"/>
              <a:pPr>
                <a:defRPr/>
              </a:pPr>
              <a:t>27/09/2019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5625"/>
            <a:ext cx="2949575" cy="498475"/>
          </a:xfrm>
          <a:prstGeom prst="rect">
            <a:avLst/>
          </a:prstGeom>
        </p:spPr>
        <p:txBody>
          <a:bodyPr vert="horz" lIns="92409" tIns="46205" rIns="92409" bIns="46205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450" y="9445625"/>
            <a:ext cx="2949575" cy="498475"/>
          </a:xfrm>
          <a:prstGeom prst="rect">
            <a:avLst/>
          </a:prstGeom>
        </p:spPr>
        <p:txBody>
          <a:bodyPr vert="horz" lIns="92409" tIns="46205" rIns="92409" bIns="46205" rtlCol="0" anchor="b"/>
          <a:lstStyle>
            <a:lvl1pPr algn="r">
              <a:defRPr sz="1200"/>
            </a:lvl1pPr>
          </a:lstStyle>
          <a:p>
            <a:pPr>
              <a:defRPr/>
            </a:pPr>
            <a:fld id="{5A8575D4-C509-4762-BE36-0A23A90C3459}" type="slidenum">
              <a:rPr lang="it-IT"/>
              <a:pPr>
                <a:defRPr/>
              </a:pPr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589770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450" y="0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6125"/>
            <a:ext cx="4973637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1038" y="4722813"/>
            <a:ext cx="5443537" cy="447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/>
              <a:t>Click to edit Master text styles</a:t>
            </a:r>
          </a:p>
          <a:p>
            <a:pPr lvl="1"/>
            <a:r>
              <a:rPr lang="en-GB" altLang="en-US" noProof="0"/>
              <a:t>Second level</a:t>
            </a:r>
          </a:p>
          <a:p>
            <a:pPr lvl="2"/>
            <a:r>
              <a:rPr lang="en-GB" altLang="en-US" noProof="0"/>
              <a:t>Third level</a:t>
            </a:r>
          </a:p>
          <a:p>
            <a:pPr lvl="3"/>
            <a:r>
              <a:rPr lang="en-GB" altLang="en-US" noProof="0"/>
              <a:t>Fourth level</a:t>
            </a:r>
          </a:p>
          <a:p>
            <a:pPr lvl="4"/>
            <a:r>
              <a:rPr lang="en-GB" altLang="en-US" noProof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625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SzTx/>
              <a:buFontTx/>
              <a:buNone/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450" y="9445625"/>
            <a:ext cx="2949575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409" tIns="46205" rIns="92409" bIns="46205" numCol="1" anchor="b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SzTx/>
              <a:buFontTx/>
              <a:buNone/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C3DB775A-D0F7-4146-9599-8CD19C11252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49978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en-US">
                <a:latin typeface="Arial" panose="020B0604020202020204" pitchFamily="34" charset="0"/>
              </a:rPr>
              <a:t>http://www.easa.europa.eu/ehest/</a:t>
            </a:r>
          </a:p>
          <a:p>
            <a:r>
              <a:rPr lang="en-GB" altLang="en-US">
                <a:latin typeface="Arial" panose="020B0604020202020204" pitchFamily="34" charset="0"/>
              </a:rPr>
              <a:t>www.ehest.org</a:t>
            </a:r>
          </a:p>
          <a:p>
            <a:endParaRPr lang="en-US" altLang="en-US">
              <a:latin typeface="Arial" panose="020B0604020202020204" pitchFamily="34" charset="0"/>
            </a:endParaRPr>
          </a:p>
          <a:p>
            <a:r>
              <a:rPr lang="en-US" altLang="en-US">
                <a:latin typeface="Arial" panose="020B0604020202020204" pitchFamily="34" charset="0"/>
              </a:rPr>
              <a:t>EHEST co-Chairs</a:t>
            </a:r>
          </a:p>
          <a:p>
            <a:r>
              <a:rPr lang="en-US" altLang="en-US">
                <a:latin typeface="Arial" panose="020B0604020202020204" pitchFamily="34" charset="0"/>
              </a:rPr>
              <a:t>Gilles.Bruniaux@airbus.com</a:t>
            </a:r>
          </a:p>
          <a:p>
            <a:r>
              <a:rPr lang="en-US" altLang="en-US">
                <a:latin typeface="Arial" panose="020B0604020202020204" pitchFamily="34" charset="0"/>
              </a:rPr>
              <a:t>John.Vincemt@easa.europa.eu</a:t>
            </a:r>
          </a:p>
          <a:p>
            <a:r>
              <a:rPr lang="en-US" altLang="en-US">
                <a:latin typeface="Arial" panose="020B0604020202020204" pitchFamily="34" charset="0"/>
              </a:rPr>
              <a:t>john.Black@bristowgroup.com</a:t>
            </a:r>
          </a:p>
          <a:p>
            <a:endParaRPr lang="en-US" altLang="en-US">
              <a:latin typeface="Arial" panose="020B0604020202020204" pitchFamily="34" charset="0"/>
            </a:endParaRPr>
          </a:p>
          <a:p>
            <a:r>
              <a:rPr lang="en-US" altLang="en-US">
                <a:latin typeface="Arial" panose="020B0604020202020204" pitchFamily="34" charset="0"/>
              </a:rPr>
              <a:t>EHEST Secretariat</a:t>
            </a:r>
          </a:p>
          <a:p>
            <a:r>
              <a:rPr lang="en-US" altLang="en-US">
                <a:latin typeface="Arial" panose="020B0604020202020204" pitchFamily="34" charset="0"/>
              </a:rPr>
              <a:t>Michel.Masson@easa.europa.eu</a:t>
            </a:r>
          </a:p>
          <a:p>
            <a:r>
              <a:rPr lang="en-US" altLang="en-US">
                <a:latin typeface="Arial" panose="020B0604020202020204" pitchFamily="34" charset="0"/>
              </a:rPr>
              <a:t>Jeremie.Teahan@easa.europa.eu</a:t>
            </a:r>
          </a:p>
          <a:p>
            <a:endParaRPr lang="en-US" altLang="en-US">
              <a:latin typeface="Arial" panose="020B0604020202020204" pitchFamily="34" charset="0"/>
            </a:endParaRPr>
          </a:p>
          <a:p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6762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DB775A-D0F7-4146-9599-8CD19C11252A}" type="slidenum">
              <a:rPr lang="en-GB" altLang="en-US" smtClean="0"/>
              <a:pPr>
                <a:defRPr/>
              </a:pPr>
              <a:t>48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48716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DB775A-D0F7-4146-9599-8CD19C11252A}" type="slidenum">
              <a:rPr lang="en-GB" altLang="en-US" smtClean="0"/>
              <a:pPr>
                <a:defRPr/>
              </a:pPr>
              <a:t>65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05518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DB775A-D0F7-4146-9599-8CD19C11252A}" type="slidenum">
              <a:rPr lang="en-GB" altLang="en-US" smtClean="0"/>
              <a:pPr>
                <a:defRPr/>
              </a:pPr>
              <a:t>67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570704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2313" indent="-27622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12838" indent="-2206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58925" indent="-2206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05013" indent="-220663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62213" indent="-2206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19413" indent="-2206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76613" indent="-2206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33813" indent="-22066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EC7A7F21-0994-4022-81E1-95B1C632BA87}" type="slidenum">
              <a:rPr lang="en-US" altLang="en-US" sz="1300" smtClean="0"/>
              <a:pPr>
                <a:spcBef>
                  <a:spcPct val="0"/>
                </a:spcBef>
              </a:pPr>
              <a:t>86</a:t>
            </a:fld>
            <a:endParaRPr lang="en-US" altLang="en-US" sz="1300"/>
          </a:p>
        </p:txBody>
      </p:sp>
    </p:spTree>
    <p:extLst>
      <p:ext uri="{BB962C8B-B14F-4D97-AF65-F5344CB8AC3E}">
        <p14:creationId xmlns:p14="http://schemas.microsoft.com/office/powerpoint/2010/main" val="12762492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1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42988" y="1628775"/>
            <a:ext cx="6842125" cy="2016125"/>
          </a:xfrm>
        </p:spPr>
        <p:txBody>
          <a:bodyPr/>
          <a:lstStyle>
            <a:lvl1pPr>
              <a:defRPr b="1"/>
            </a:lvl1pPr>
          </a:lstStyle>
          <a:p>
            <a:pPr lvl="0"/>
            <a:r>
              <a:rPr lang="nl-BE" altLang="en-US" noProof="0"/>
              <a:t>Title presentation</a:t>
            </a:r>
            <a:endParaRPr lang="en-GB" altLang="en-US" noProof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050925" y="3716338"/>
            <a:ext cx="6400800" cy="1752600"/>
          </a:xfrm>
        </p:spPr>
        <p:txBody>
          <a:bodyPr tIns="46800"/>
          <a:lstStyle>
            <a:lvl1pPr marL="0" indent="0">
              <a:lnSpc>
                <a:spcPct val="70000"/>
              </a:lnSpc>
              <a:buFontTx/>
              <a:buNone/>
              <a:defRPr sz="2200">
                <a:solidFill>
                  <a:schemeClr val="bg1"/>
                </a:solidFill>
              </a:defRPr>
            </a:lvl1pPr>
          </a:lstStyle>
          <a:p>
            <a:pPr lvl="0"/>
            <a:r>
              <a:rPr lang="pt-BR" altLang="en-US" noProof="0"/>
              <a:t>Name</a:t>
            </a:r>
          </a:p>
          <a:p>
            <a:pPr lvl="0"/>
            <a:r>
              <a:rPr lang="pt-BR" altLang="en-US" noProof="0"/>
              <a:t>Title</a:t>
            </a:r>
          </a:p>
          <a:p>
            <a:pPr lvl="0"/>
            <a:r>
              <a:rPr lang="pt-BR" altLang="en-US" noProof="0"/>
              <a:t>Date</a:t>
            </a:r>
            <a:endParaRPr lang="en-GB" altLang="en-US" noProof="0"/>
          </a:p>
        </p:txBody>
      </p:sp>
    </p:spTree>
    <p:extLst>
      <p:ext uri="{BB962C8B-B14F-4D97-AF65-F5344CB8AC3E}">
        <p14:creationId xmlns:p14="http://schemas.microsoft.com/office/powerpoint/2010/main" val="18118372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B59AA7-A596-449C-8999-4C3414530BB2}" type="datetime1">
              <a:rPr lang="en-GB" altLang="en-US" smtClean="0"/>
              <a:pPr>
                <a:defRPr/>
              </a:pPr>
              <a:t>27/09/2019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99AF05-BBF5-4AB1-A9DE-7CC156C31F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85797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3238" y="1124744"/>
            <a:ext cx="2132012" cy="52570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24744"/>
            <a:ext cx="6243638" cy="52570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C4EBAD-C5F4-492B-8656-289CA01308C6}" type="datetime1">
              <a:rPr lang="en-GB" altLang="en-US" smtClean="0"/>
              <a:pPr>
                <a:defRPr/>
              </a:pPr>
              <a:t>27/09/2019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8EC296-77C7-4129-B99C-645052881BF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47750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1268760"/>
            <a:ext cx="8528050" cy="51129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63FD6F-E5E2-491B-9854-078AB7EAD975}" type="datetime1">
              <a:rPr lang="en-GB" altLang="en-US" smtClean="0"/>
              <a:pPr>
                <a:defRPr/>
              </a:pPr>
              <a:t>27/09/2019</a:t>
            </a:fld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DD7D09-C7E1-43EF-9EFA-D2406C6FA7D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94285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7A1B31-6793-4FBD-AF04-A4CB2F6E65AF}" type="datetime1">
              <a:rPr lang="en-GB" altLang="en-US" smtClean="0"/>
              <a:pPr>
                <a:defRPr/>
              </a:pPr>
              <a:t>27/09/2019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26D35-3544-4ADE-9C85-A3E1E19930C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87299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6B23AC-5F29-4174-87AA-2F5BA3B6213A}" type="datetime1">
              <a:rPr lang="en-GB" altLang="en-US" smtClean="0"/>
              <a:pPr>
                <a:defRPr/>
              </a:pPr>
              <a:t>27/09/2019</a:t>
            </a:fld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FCB066-F38D-4A29-92F1-A71F14B2DE4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48318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79525"/>
            <a:ext cx="4176713" cy="5102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86313" y="1279525"/>
            <a:ext cx="4178300" cy="51022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0453BD-9404-4D54-878B-FC930C078612}" type="datetime1">
              <a:rPr lang="en-GB" altLang="en-US" smtClean="0"/>
              <a:pPr>
                <a:defRPr/>
              </a:pPr>
              <a:t>27/09/2019</a:t>
            </a:fld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7DB5CA-F0F6-40FA-B123-A3FED4FBB2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25554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116632"/>
            <a:ext cx="8208912" cy="792088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544" y="1268760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0848"/>
            <a:ext cx="4040188" cy="406531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4008" y="1268760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0848"/>
            <a:ext cx="4041775" cy="406531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373063-F0C5-4492-997D-8369DCBB0919}" type="datetime1">
              <a:rPr lang="en-GB" altLang="en-US" smtClean="0"/>
              <a:pPr>
                <a:defRPr/>
              </a:pPr>
              <a:t>27/09/2019</a:t>
            </a:fld>
            <a:endParaRPr lang="en-GB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6033D7-1D5D-42A0-84C6-CDC8BD0329D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95658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magin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4E89C5-7171-4DF0-803C-DEE830EDD138}" type="datetime1">
              <a:rPr lang="en-GB" altLang="en-US" smtClean="0"/>
              <a:pPr>
                <a:defRPr/>
              </a:pPr>
              <a:t>27/09/2019</a:t>
            </a:fld>
            <a:endParaRPr lang="en-GB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C2BA84-16C8-4F9A-AAA2-CF193C5B65E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79606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58A6F6-002A-4990-AB9F-7FA8DB86C91F}" type="datetime1">
              <a:rPr lang="en-GB" altLang="en-US" smtClean="0"/>
              <a:pPr>
                <a:defRPr/>
              </a:pPr>
              <a:t>27/09/2019</a:t>
            </a:fld>
            <a:endParaRPr lang="en-GB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727BEB-7A8B-4824-ABF3-B5075A35CB8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0078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188640"/>
            <a:ext cx="5616624" cy="648072"/>
          </a:xfrm>
        </p:spPr>
        <p:txBody>
          <a:bodyPr anchor="b"/>
          <a:lstStyle>
            <a:lvl1pPr algn="l">
              <a:defRPr sz="3200" b="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6752"/>
            <a:ext cx="5111750" cy="492941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573182-3326-42B6-B8A7-42BA08850189}" type="datetime1">
              <a:rPr lang="en-GB" altLang="en-US" smtClean="0"/>
              <a:pPr>
                <a:defRPr/>
              </a:pPr>
              <a:t>27/09/2019</a:t>
            </a:fld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F73365-9CD6-4C14-BF98-1FA565B0245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21983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B74309-FDFF-4C2A-BF21-F090E1E074BE}" type="datetime1">
              <a:rPr lang="en-GB" altLang="en-US" smtClean="0"/>
              <a:pPr>
                <a:defRPr/>
              </a:pPr>
              <a:t>27/09/2019</a:t>
            </a:fld>
            <a:endParaRPr lang="en-GB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CF709F-8ECC-46EE-B6B9-4AD0A241B4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4054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27088" y="-27384"/>
            <a:ext cx="8158162" cy="792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Title presentation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79525"/>
            <a:ext cx="8507413" cy="510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First level</a:t>
            </a:r>
          </a:p>
          <a:p>
            <a:pPr lvl="1"/>
            <a:r>
              <a:rPr lang="en-GB" altLang="en-US" dirty="0"/>
              <a:t>Second level</a:t>
            </a:r>
          </a:p>
          <a:p>
            <a:pPr lvl="2"/>
            <a:r>
              <a:rPr lang="en-GB" altLang="en-US" dirty="0"/>
              <a:t>Third level</a:t>
            </a:r>
          </a:p>
          <a:p>
            <a:pPr lvl="3"/>
            <a:r>
              <a:rPr lang="en-GB" altLang="en-US" dirty="0"/>
              <a:t>Fourth level</a:t>
            </a:r>
          </a:p>
          <a:p>
            <a:pPr lvl="4"/>
            <a:r>
              <a:rPr lang="en-GB" altLang="en-US" dirty="0"/>
              <a:t>Fifth level</a:t>
            </a:r>
          </a:p>
          <a:p>
            <a:pPr lvl="4"/>
            <a:endParaRPr lang="en-GB" altLang="en-US" dirty="0"/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925" y="6524625"/>
            <a:ext cx="1871663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buSzTx/>
              <a:buFontTx/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1FCC24E0-4F7C-4BAF-8653-8C0F024F9515}" type="datetime1">
              <a:rPr lang="en-GB" altLang="en-US" smtClean="0"/>
              <a:pPr>
                <a:defRPr/>
              </a:pPr>
              <a:t>27/09/2019</a:t>
            </a:fld>
            <a:endParaRPr lang="en-GB" altLang="en-US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79613" y="6524625"/>
            <a:ext cx="518467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buSzTx/>
              <a:buFontTx/>
              <a:buNone/>
              <a:defRPr sz="14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GB" altLang="en-US"/>
              <a:t>Helicopter Mission Request Vade Mecum</a:t>
            </a:r>
            <a:endParaRPr lang="en-GB" alt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7313" y="6524625"/>
            <a:ext cx="64705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spcBef>
                <a:spcPct val="0"/>
              </a:spcBef>
              <a:buSzTx/>
              <a:buFontTx/>
              <a:buNone/>
              <a:defRPr sz="14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277DAFEA-D22E-4547-BED7-20E05E11C3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9" r:id="rId1"/>
    <p:sldLayoutId id="2147483998" r:id="rId2"/>
    <p:sldLayoutId id="2147483999" r:id="rId3"/>
    <p:sldLayoutId id="2147484000" r:id="rId4"/>
    <p:sldLayoutId id="2147484001" r:id="rId5"/>
    <p:sldLayoutId id="2147484002" r:id="rId6"/>
    <p:sldLayoutId id="2147484003" r:id="rId7"/>
    <p:sldLayoutId id="2147484004" r:id="rId8"/>
    <p:sldLayoutId id="2147484005" r:id="rId9"/>
    <p:sldLayoutId id="2147484006" r:id="rId10"/>
    <p:sldLayoutId id="2147484007" r:id="rId11"/>
    <p:sldLayoutId id="2147484008" r:id="rId12"/>
  </p:sldLayoutIdLst>
  <p:hf hd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alibri" pitchFamily="34" charset="0"/>
        </a:defRPr>
      </a:lvl5pPr>
      <a:lvl6pPr marL="457200" algn="l" rtl="0" fontAlgn="base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6pPr>
      <a:lvl7pPr marL="914400" algn="l" rtl="0" fontAlgn="base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7pPr>
      <a:lvl8pPr marL="1371600" algn="l" rtl="0" fontAlgn="base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8pPr>
      <a:lvl9pPr marL="1828800" algn="l" rtl="0" fontAlgn="base">
        <a:lnSpc>
          <a:spcPct val="75000"/>
        </a:lnSpc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5"/>
        </a:buBlip>
        <a:defRPr sz="3200">
          <a:solidFill>
            <a:srgbClr val="055685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6"/>
        </a:buBlip>
        <a:defRPr sz="2800">
          <a:solidFill>
            <a:srgbClr val="055685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7"/>
        </a:buBlip>
        <a:defRPr sz="2400">
          <a:solidFill>
            <a:srgbClr val="055685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8"/>
        </a:buBlip>
        <a:defRPr sz="2000">
          <a:solidFill>
            <a:srgbClr val="055685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000">
          <a:solidFill>
            <a:srgbClr val="055685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6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5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emf"/><Relationship Id="rId3" Type="http://schemas.openxmlformats.org/officeDocument/2006/relationships/image" Target="../media/image56.png"/><Relationship Id="rId7" Type="http://schemas.openxmlformats.org/officeDocument/2006/relationships/image" Target="../media/image1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59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45536" cy="7885484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 bwMode="auto">
          <a:xfrm>
            <a:off x="0" y="620688"/>
            <a:ext cx="5580112" cy="2232248"/>
          </a:xfrm>
          <a:prstGeom prst="rect">
            <a:avLst/>
          </a:prstGeom>
          <a:solidFill>
            <a:srgbClr val="40A329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4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  <a:cs typeface="Adobe Devanagari" panose="02040503050201020203" pitchFamily="18" charset="0"/>
              </a:rPr>
              <a:t>헬기</a:t>
            </a:r>
          </a:p>
          <a:p>
            <a:pPr marR="0" algn="r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4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  <a:cs typeface="Adobe Devanagari" panose="02040503050201020203" pitchFamily="18" charset="0"/>
              </a:rPr>
              <a:t>임무 요청</a:t>
            </a:r>
          </a:p>
          <a:p>
            <a:pPr marR="0" algn="r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4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  <a:cs typeface="Adobe Devanagari" panose="02040503050201020203" pitchFamily="18" charset="0"/>
              </a:rPr>
              <a:t> </a:t>
            </a:r>
            <a:r>
              <a:rPr kumimoji="0" lang="ko-KR" altLang="en-US" sz="4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  <a:cs typeface="Adobe Devanagari" panose="02040503050201020203" pitchFamily="18" charset="0"/>
              </a:rPr>
              <a:t>핸드북</a:t>
            </a:r>
            <a:endParaRPr kumimoji="0" lang="ko-KR" sz="4000" b="0" i="0" u="none" strike="noStrike" cap="none" normalizeH="0" dirty="0">
              <a:ln>
                <a:noFill/>
              </a:ln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  <a:cs typeface="Adobe Devanagari" panose="02040503050201020203" pitchFamily="18" charset="0"/>
            </a:endParaRPr>
          </a:p>
        </p:txBody>
      </p:sp>
      <p:sp>
        <p:nvSpPr>
          <p:cNvPr id="12" name="Segnaposto numero diapositiva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임무 요청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b="1">
                <a:latin typeface="Arial" panose="020B0604020202020204" pitchFamily="34" charset="0"/>
                <a:ea typeface="굴림" panose="020B0600000101010101" pitchFamily="50" charset="-127"/>
              </a:rPr>
              <a:t>서로 다른 관점</a:t>
            </a:r>
          </a:p>
          <a:p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지상에서 보이는 것과 공중에서 보이는 것은 크게 다를 수 있습니다</a:t>
            </a:r>
          </a:p>
          <a:p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예: 자동차 사고…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876270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11</a:t>
            </a:fld>
            <a:endParaRPr lang="en-GB" altLang="en-US"/>
          </a:p>
        </p:txBody>
      </p:sp>
      <p:pic>
        <p:nvPicPr>
          <p:cNvPr id="6" name="Immagine 5" descr="C:\Users\Stefano\AppData\Local\Microsoft\Windows\INetCacheContent.Word\P1000537 (FILEminimizer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33723" cy="6858000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-1" y="4839474"/>
            <a:ext cx="8587047" cy="1446550"/>
          </a:xfrm>
          <a:prstGeom prst="rect">
            <a:avLst/>
          </a:prstGeom>
          <a:solidFill>
            <a:srgbClr val="0523A3"/>
          </a:solidFill>
        </p:spPr>
        <p:txBody>
          <a:bodyPr wrap="square" rtlCol="0">
            <a:spAutoFit/>
          </a:bodyPr>
          <a:lstStyle/>
          <a:p>
            <a:r>
              <a:rPr lang="ko-KR" dirty="0">
                <a:solidFill>
                  <a:srgbClr val="FFC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현장 요원의 관점:</a:t>
            </a:r>
          </a:p>
          <a:p>
            <a:pPr lvl="1" algn="r"/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«헬기는 수 마일 떨어진 곳에서 우리를 볼 수 있어.</a:t>
            </a:r>
          </a:p>
          <a:p>
            <a:pPr lvl="1" algn="r"/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놓칠 수 없을</a:t>
            </a:r>
            <a:r>
              <a:rPr lang="en-US" alt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</a:t>
            </a: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거야!</a:t>
            </a:r>
            <a:r>
              <a:rPr lang="en-US" alt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  </a:t>
            </a: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4067912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12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29" b="-42"/>
          <a:stretch>
            <a:fillRect/>
          </a:stretch>
        </p:blipFill>
        <p:spPr>
          <a:xfrm>
            <a:off x="-12758" y="0"/>
            <a:ext cx="7753109" cy="6858000"/>
          </a:xfrm>
          <a:prstGeom prst="rect">
            <a:avLst/>
          </a:prstGeom>
        </p:spPr>
      </p:pic>
      <p:sp>
        <p:nvSpPr>
          <p:cNvPr id="7" name="Casella di testo 11"/>
          <p:cNvSpPr txBox="1"/>
          <p:nvPr/>
        </p:nvSpPr>
        <p:spPr>
          <a:xfrm rot="4321221">
            <a:off x="4683847" y="4038235"/>
            <a:ext cx="3172679" cy="53092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ko-KR" sz="2400" b="1" u="sng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오르막 주도로</a:t>
            </a:r>
          </a:p>
        </p:txBody>
      </p:sp>
      <p:sp>
        <p:nvSpPr>
          <p:cNvPr id="8" name="Casella di testo 14"/>
          <p:cNvSpPr txBox="1"/>
          <p:nvPr/>
        </p:nvSpPr>
        <p:spPr>
          <a:xfrm rot="3087555">
            <a:off x="1289314" y="4348665"/>
            <a:ext cx="4237747" cy="53092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ko-KR" sz="20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기존의 내리막 부도로</a:t>
            </a:r>
          </a:p>
        </p:txBody>
      </p:sp>
      <p:sp>
        <p:nvSpPr>
          <p:cNvPr id="9" name="Ovale 8"/>
          <p:cNvSpPr/>
          <p:nvPr/>
        </p:nvSpPr>
        <p:spPr>
          <a:xfrm>
            <a:off x="2331563" y="937422"/>
            <a:ext cx="795583" cy="7963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Ovale 9"/>
          <p:cNvSpPr/>
          <p:nvPr/>
        </p:nvSpPr>
        <p:spPr>
          <a:xfrm>
            <a:off x="5112152" y="5812997"/>
            <a:ext cx="795583" cy="79638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pic>
        <p:nvPicPr>
          <p:cNvPr id="11" name="Immagine 10" descr="C:\Users\Stefano\AppData\Local\Microsoft\Windows\INetCacheContent.Word\mi-17_silhouette_top_v2-2400px 1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728408">
            <a:off x="6451374" y="7193132"/>
            <a:ext cx="954055" cy="7947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magin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613" y="2818926"/>
            <a:ext cx="1401987" cy="277529"/>
          </a:xfrm>
          <a:prstGeom prst="rect">
            <a:avLst/>
          </a:prstGeom>
        </p:spPr>
      </p:pic>
      <p:sp>
        <p:nvSpPr>
          <p:cNvPr id="18" name="CasellaDiTesto 17"/>
          <p:cNvSpPr txBox="1"/>
          <p:nvPr/>
        </p:nvSpPr>
        <p:spPr>
          <a:xfrm>
            <a:off x="6928402" y="-3448"/>
            <a:ext cx="2215597" cy="6986528"/>
          </a:xfrm>
          <a:prstGeom prst="rect">
            <a:avLst/>
          </a:prstGeom>
          <a:solidFill>
            <a:srgbClr val="0523A3"/>
          </a:solidFill>
        </p:spPr>
        <p:txBody>
          <a:bodyPr wrap="square" rtlCol="0">
            <a:spAutoFit/>
          </a:bodyPr>
          <a:lstStyle/>
          <a:p>
            <a:r>
              <a:rPr lang="ko-KR" sz="2800" dirty="0">
                <a:solidFill>
                  <a:srgbClr val="FFC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조종사는 </a:t>
            </a:r>
            <a:r>
              <a:rPr lang="ko-KR" sz="2800" dirty="0" err="1">
                <a:solidFill>
                  <a:srgbClr val="FFC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Paternò에서</a:t>
            </a:r>
            <a:r>
              <a:rPr lang="ko-KR" sz="2800" dirty="0">
                <a:solidFill>
                  <a:srgbClr val="FFC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</a:t>
            </a:r>
            <a:r>
              <a:rPr lang="ko-KR" sz="2800" dirty="0" err="1">
                <a:solidFill>
                  <a:srgbClr val="FFC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Adrano로</a:t>
            </a:r>
            <a:r>
              <a:rPr lang="ko-KR" sz="2800" dirty="0">
                <a:solidFill>
                  <a:srgbClr val="FFC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가는 주 도로의 상공을 비행합니다</a:t>
            </a:r>
          </a:p>
          <a:p>
            <a:endParaRPr lang="en-GB" sz="1400" dirty="0">
              <a:solidFill>
                <a:srgbClr val="FFC000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algn="ctr"/>
            <a:r>
              <a:rPr lang="ko-KR" sz="2800" dirty="0">
                <a:solidFill>
                  <a:srgbClr val="FFC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-</a:t>
            </a:r>
          </a:p>
          <a:p>
            <a:endParaRPr lang="en-GB" sz="1400" dirty="0">
              <a:solidFill>
                <a:srgbClr val="FFC000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r>
              <a:rPr lang="ko-KR" sz="2800" dirty="0">
                <a:solidFill>
                  <a:srgbClr val="FFC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정보가 충분히 정확하지 않았습니다</a:t>
            </a:r>
          </a:p>
          <a:p>
            <a:endParaRPr lang="ko-KR" sz="2800" dirty="0">
              <a:solidFill>
                <a:srgbClr val="FFC000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endParaRPr lang="ko-KR" sz="2800" dirty="0">
              <a:solidFill>
                <a:srgbClr val="FFC000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endParaRPr lang="ko-KR" sz="2800" dirty="0">
              <a:solidFill>
                <a:srgbClr val="FFC000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27583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0" fill="hold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8" presetClass="entr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0" fill="hold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11111E-6 -2.96296E-6 L -0.21788 -0.74328 " pathEditMode="relative" rAng="0" ptsTypes="AA">
                                      <p:cBhvr>
                                        <p:cTn id="18" dur="1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3" y="-371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71682" name="Picture 2" descr="Bronte -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981"/>
          <a:stretch>
            <a:fillRect/>
          </a:stretch>
        </p:blipFill>
        <p:spPr bwMode="auto">
          <a:xfrm>
            <a:off x="-36512" y="4763"/>
            <a:ext cx="9180512" cy="5944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asella di testo 39"/>
          <p:cNvSpPr txBox="1"/>
          <p:nvPr/>
        </p:nvSpPr>
        <p:spPr>
          <a:xfrm rot="21196927">
            <a:off x="-996938" y="989591"/>
            <a:ext cx="5286372" cy="66217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ko-KR" sz="20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기존의 내리막 부도로</a:t>
            </a:r>
          </a:p>
        </p:txBody>
      </p:sp>
      <p:sp>
        <p:nvSpPr>
          <p:cNvPr id="13" name="Ovale 12"/>
          <p:cNvSpPr/>
          <p:nvPr/>
        </p:nvSpPr>
        <p:spPr>
          <a:xfrm>
            <a:off x="4536236" y="1302484"/>
            <a:ext cx="1836028" cy="6471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ko-KR" sz="1100" b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ADRANO</a:t>
            </a:r>
          </a:p>
        </p:txBody>
      </p:sp>
      <p:sp>
        <p:nvSpPr>
          <p:cNvPr id="14" name="Casella di testo 38"/>
          <p:cNvSpPr txBox="1"/>
          <p:nvPr/>
        </p:nvSpPr>
        <p:spPr>
          <a:xfrm rot="19155371">
            <a:off x="5621100" y="3675761"/>
            <a:ext cx="3957995" cy="66217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ko-KR" sz="2400" b="1" u="sng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오르막 주도로</a:t>
            </a:r>
          </a:p>
        </p:txBody>
      </p:sp>
      <p:pic>
        <p:nvPicPr>
          <p:cNvPr id="16" name="Immagin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7105" y="1699434"/>
            <a:ext cx="1748742" cy="346136"/>
          </a:xfrm>
          <a:prstGeom prst="rect">
            <a:avLst/>
          </a:prstGeom>
          <a:scene3d>
            <a:camera prst="orthographicFront">
              <a:rot lat="0" lon="3600000" rev="20400000"/>
            </a:camera>
            <a:lightRig rig="threePt" dir="t"/>
          </a:scene3d>
        </p:spPr>
      </p:pic>
      <p:sp>
        <p:nvSpPr>
          <p:cNvPr id="17" name="CasellaDiTesto 16"/>
          <p:cNvSpPr txBox="1"/>
          <p:nvPr/>
        </p:nvSpPr>
        <p:spPr>
          <a:xfrm>
            <a:off x="-34632" y="5326837"/>
            <a:ext cx="9178631" cy="1569660"/>
          </a:xfrm>
          <a:prstGeom prst="rect">
            <a:avLst/>
          </a:prstGeom>
          <a:solidFill>
            <a:srgbClr val="0523A3"/>
          </a:solidFill>
        </p:spPr>
        <p:txBody>
          <a:bodyPr wrap="square" rtlCol="0">
            <a:spAutoFit/>
          </a:bodyPr>
          <a:lstStyle/>
          <a:p>
            <a:endParaRPr lang="en-GB" dirty="0">
              <a:solidFill>
                <a:srgbClr val="FFC000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r>
              <a:rPr lang="ko-KR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	조종사의 관점</a:t>
            </a:r>
          </a:p>
          <a:p>
            <a:endParaRPr lang="en-GB" dirty="0"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pic>
        <p:nvPicPr>
          <p:cNvPr id="71683" name="Picture 3" descr="mi-17_silhouette_top_v2-2400px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30073">
            <a:off x="3783014" y="4730966"/>
            <a:ext cx="2445529" cy="203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489390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727" b="16917"/>
          <a:stretch>
            <a:fillRect/>
          </a:stretch>
        </p:blipFill>
        <p:spPr>
          <a:xfrm>
            <a:off x="0" y="15691"/>
            <a:ext cx="9144000" cy="6842309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altLang="en-US" sz="4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임무지</a:t>
            </a:r>
            <a:r>
              <a:rPr kumimoji="0" lang="ko-KR" sz="44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역 식별</a:t>
            </a:r>
          </a:p>
        </p:txBody>
      </p:sp>
    </p:spTree>
    <p:extLst>
      <p:ext uri="{BB962C8B-B14F-4D97-AF65-F5344CB8AC3E}">
        <p14:creationId xmlns:p14="http://schemas.microsoft.com/office/powerpoint/2010/main" val="361246738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15</a:t>
            </a:fld>
            <a:endParaRPr lang="en-GB" alt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b="1"/>
              <a:t>R</a:t>
            </a:r>
            <a:r>
              <a:rPr lang="ko-KR"/>
              <a:t>.</a:t>
            </a:r>
            <a:r>
              <a:rPr lang="ko-KR" sz="2000"/>
              <a:t>O</a:t>
            </a:r>
            <a:r>
              <a:rPr lang="ko-KR"/>
              <a:t>.</a:t>
            </a:r>
            <a:r>
              <a:rPr lang="ko-KR" sz="2000"/>
              <a:t>M</a:t>
            </a:r>
            <a:r>
              <a:rPr lang="ko-KR"/>
              <a:t>.</a:t>
            </a:r>
            <a:r>
              <a:rPr lang="ko-KR" sz="2000"/>
              <a:t>A</a:t>
            </a:r>
            <a:r>
              <a:rPr lang="ko-KR"/>
              <a:t>. - REQUEST(요청)</a:t>
            </a:r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1"/>
            <a:ext cx="9180512" cy="6885385"/>
          </a:xfrm>
        </p:spPr>
      </p:pic>
      <p:sp>
        <p:nvSpPr>
          <p:cNvPr id="7" name="Rettangolo 6"/>
          <p:cNvSpPr/>
          <p:nvPr/>
        </p:nvSpPr>
        <p:spPr bwMode="auto">
          <a:xfrm>
            <a:off x="4067944" y="4784811"/>
            <a:ext cx="4824536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4800" b="0" i="0" u="none" strike="noStrike" cap="none" normalizeH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자신의 위치를 알립니다</a:t>
            </a:r>
          </a:p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ko-KR" sz="4800" b="0" i="0" u="none" strike="noStrike" cap="none" normalizeH="0">
              <a:ln>
                <a:noFill/>
              </a:ln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8" name="Rettangolo 7"/>
          <p:cNvSpPr/>
          <p:nvPr/>
        </p:nvSpPr>
        <p:spPr bwMode="auto">
          <a:xfrm>
            <a:off x="1803862" y="936399"/>
            <a:ext cx="1546159" cy="687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16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우리는 여기에 있습니다!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ko-KR" sz="1600" b="0" i="0" u="none" strike="noStrike" cap="none" normalizeH="0" dirty="0">
              <a:ln>
                <a:noFill/>
              </a:ln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cxnSp>
        <p:nvCxnSpPr>
          <p:cNvPr id="10" name="Connettore 2 9"/>
          <p:cNvCxnSpPr/>
          <p:nvPr/>
        </p:nvCxnSpPr>
        <p:spPr bwMode="auto">
          <a:xfrm>
            <a:off x="2555776" y="1700808"/>
            <a:ext cx="0" cy="2952328"/>
          </a:xfrm>
          <a:prstGeom prst="straightConnector1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2846430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임무지역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식별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다음을 통해 위치를 식별하고 보고합니다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지리적 좌표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소셜 미디어(Google 지도, Whatsapp 등)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도시, 마을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도로/고속도로 번호 및 거리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하천, 교량, 고가도로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전력선로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수평, 수직 랜드마크 </a:t>
            </a:r>
          </a:p>
          <a:p>
            <a:endParaRPr lang="it-IT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44873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임무지역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식별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지리적 좌표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가장 정확하며 조종사에게 가장 간편한 방법입니다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대부분의 스마트폰에서 이용할 수 있습니다(익숙해져야 합니다!)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판독 방법을 알아야 합니다!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595143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임무지역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식별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139825"/>
            <a:ext cx="8507413" cy="5102225"/>
          </a:xfrm>
        </p:spPr>
        <p:txBody>
          <a:bodyPr/>
          <a:lstStyle/>
          <a:p>
            <a:pPr marL="0" indent="0">
              <a:buNone/>
            </a:pP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지리적 좌표</a:t>
            </a:r>
          </a:p>
          <a:p>
            <a:pPr lvl="1"/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좌표를 표시하는 세 가지 방식이 있을 수 있습니다.</a:t>
            </a:r>
          </a:p>
          <a:p>
            <a:pPr marL="985838" lvl="1" indent="0">
              <a:buNone/>
            </a:pPr>
            <a:r>
              <a:rPr lang="ko-KR" b="1" dirty="0">
                <a:latin typeface="Arial" panose="020B0604020202020204" pitchFamily="34" charset="0"/>
                <a:ea typeface="굴림" panose="020B0600000101010101" pitchFamily="50" charset="-127"/>
              </a:rPr>
              <a:t>도, 분, 초: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	</a:t>
            </a:r>
            <a:r>
              <a:rPr lang="en-US" altLang="ko-KR" dirty="0">
                <a:latin typeface="Arial" panose="020B0604020202020204" pitchFamily="34" charset="0"/>
                <a:ea typeface="굴림" panose="020B0600000101010101" pitchFamily="50" charset="-127"/>
              </a:rPr>
              <a:t>	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37</a:t>
            </a:r>
            <a:r>
              <a:rPr lang="ko-KR" sz="48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°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37</a:t>
            </a:r>
            <a:r>
              <a:rPr lang="ko-KR" sz="48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'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47.20</a:t>
            </a:r>
            <a:r>
              <a:rPr lang="ko-KR" sz="48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"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</a:t>
            </a:r>
            <a:r>
              <a:rPr lang="ko-KR" dirty="0" err="1">
                <a:latin typeface="Arial" panose="020B0604020202020204" pitchFamily="34" charset="0"/>
                <a:ea typeface="굴림" panose="020B0600000101010101" pitchFamily="50" charset="-127"/>
              </a:rPr>
              <a:t>N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L="985838" lvl="1" indent="0">
              <a:buNone/>
            </a:pPr>
            <a:r>
              <a:rPr lang="ko-KR" b="1" dirty="0">
                <a:latin typeface="Arial" panose="020B0604020202020204" pitchFamily="34" charset="0"/>
                <a:ea typeface="굴림" panose="020B0600000101010101" pitchFamily="50" charset="-127"/>
              </a:rPr>
              <a:t>도, 십진수 분: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	37</a:t>
            </a:r>
            <a:r>
              <a:rPr lang="ko-KR" sz="48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°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37</a:t>
            </a:r>
            <a:r>
              <a:rPr lang="ko-KR" sz="48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.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787</a:t>
            </a:r>
            <a:r>
              <a:rPr lang="ko-KR" sz="48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'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</a:t>
            </a:r>
            <a:r>
              <a:rPr lang="ko-KR" dirty="0" err="1">
                <a:latin typeface="Arial" panose="020B0604020202020204" pitchFamily="34" charset="0"/>
                <a:ea typeface="굴림" panose="020B0600000101010101" pitchFamily="50" charset="-127"/>
              </a:rPr>
              <a:t>N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L="985838" lvl="1" indent="0">
              <a:buNone/>
            </a:pPr>
            <a:r>
              <a:rPr lang="ko-KR" b="1" dirty="0">
                <a:latin typeface="Arial" panose="020B0604020202020204" pitchFamily="34" charset="0"/>
                <a:ea typeface="굴림" panose="020B0600000101010101" pitchFamily="50" charset="-127"/>
              </a:rPr>
              <a:t>십진수 도: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		37</a:t>
            </a:r>
            <a:r>
              <a:rPr lang="ko-KR" sz="48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.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629778</a:t>
            </a:r>
            <a:r>
              <a:rPr lang="ko-KR" sz="48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°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</a:t>
            </a:r>
            <a:r>
              <a:rPr lang="ko-KR" dirty="0" err="1">
                <a:latin typeface="Arial" panose="020B0604020202020204" pitchFamily="34" charset="0"/>
                <a:ea typeface="굴림" panose="020B0600000101010101" pitchFamily="50" charset="-127"/>
              </a:rPr>
              <a:t>N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lvl="1"/>
            <a:r>
              <a:rPr lang="ko-KR" u="sng" dirty="0">
                <a:latin typeface="Arial" panose="020B0604020202020204" pitchFamily="34" charset="0"/>
                <a:ea typeface="굴림" panose="020B0600000101010101" pitchFamily="50" charset="-127"/>
              </a:rPr>
              <a:t>각각의 기호(° 도, ‘ 분, “ 초)와 점/쉼표를 정확한 순서로 판독하는 것이 중요합니다 </a:t>
            </a:r>
          </a:p>
          <a:p>
            <a:pPr marL="985838" lvl="1" indent="0">
              <a:buNone/>
            </a:pPr>
            <a:endParaRPr lang="pt-BR" sz="1800" dirty="0"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L="457200" lvl="1" indent="0">
              <a:buNone/>
            </a:pPr>
            <a:r>
              <a:rPr lang="ko-KR" sz="1800" dirty="0">
                <a:latin typeface="Arial" panose="020B0604020202020204" pitchFamily="34" charset="0"/>
                <a:ea typeface="굴림" panose="020B0600000101010101" pitchFamily="50" charset="-127"/>
              </a:rPr>
              <a:t>	</a:t>
            </a:r>
          </a:p>
          <a:p>
            <a:pPr marL="457200" lvl="1" indent="0">
              <a:buNone/>
            </a:pPr>
            <a:r>
              <a:rPr lang="ko-KR" sz="1800" dirty="0">
                <a:latin typeface="Arial" panose="020B0604020202020204" pitchFamily="34" charset="0"/>
                <a:ea typeface="굴림" panose="020B0600000101010101" pitchFamily="50" charset="-127"/>
              </a:rPr>
              <a:t>	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037052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b="1"/>
              <a:t>R</a:t>
            </a:r>
            <a:r>
              <a:rPr lang="ko-KR"/>
              <a:t>.</a:t>
            </a:r>
            <a:r>
              <a:rPr lang="ko-KR" sz="2000"/>
              <a:t>O</a:t>
            </a:r>
            <a:r>
              <a:rPr lang="ko-KR"/>
              <a:t>.</a:t>
            </a:r>
            <a:r>
              <a:rPr lang="ko-KR" sz="2000"/>
              <a:t>M</a:t>
            </a:r>
            <a:r>
              <a:rPr lang="ko-KR"/>
              <a:t>.</a:t>
            </a:r>
            <a:r>
              <a:rPr lang="ko-KR" sz="2000"/>
              <a:t>A</a:t>
            </a:r>
            <a:r>
              <a:rPr lang="ko-KR"/>
              <a:t>. - REQUEST(요청)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19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0114152" cy="6858000"/>
          </a:xfrm>
          <a:prstGeom prst="rect">
            <a:avLst/>
          </a:prstGeom>
        </p:spPr>
      </p:pic>
      <p:sp>
        <p:nvSpPr>
          <p:cNvPr id="7" name="Casella di testo 46"/>
          <p:cNvSpPr txBox="1"/>
          <p:nvPr/>
        </p:nvSpPr>
        <p:spPr>
          <a:xfrm>
            <a:off x="4668524" y="764778"/>
            <a:ext cx="3240360" cy="3711372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o-KR" sz="1400" b="1" u="sng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이러한 좌표는 동일한 장소를 나타냅니다.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GB" sz="14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o-KR" sz="1400" b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도, 분, 초:</a:t>
            </a: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ko-KR" sz="140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37° 37' 47.20" N</a:t>
            </a: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ko-KR" sz="140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14° 49' 54.86" E</a:t>
            </a: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ko-KR" sz="140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o-KR" sz="1400" b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도, 십진수 분:</a:t>
            </a: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ko-KR" sz="140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37° 37.787' N</a:t>
            </a: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ko-KR" sz="140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14° 49.914' E</a:t>
            </a: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ko-KR" sz="1400" b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o-KR" sz="1400" b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십진수 도:</a:t>
            </a: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ko-KR" sz="140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37.629778° N</a:t>
            </a:r>
          </a:p>
          <a:p>
            <a:pPr marL="449580">
              <a:lnSpc>
                <a:spcPct val="115000"/>
              </a:lnSpc>
              <a:spcAft>
                <a:spcPts val="0"/>
              </a:spcAft>
            </a:pPr>
            <a:r>
              <a:rPr lang="ko-KR" sz="140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14.831906° E</a:t>
            </a:r>
          </a:p>
        </p:txBody>
      </p:sp>
      <p:sp>
        <p:nvSpPr>
          <p:cNvPr id="8" name="Freccia curva 7"/>
          <p:cNvSpPr/>
          <p:nvPr/>
        </p:nvSpPr>
        <p:spPr bwMode="auto">
          <a:xfrm rot="16200000" flipH="1">
            <a:off x="2435773" y="1364783"/>
            <a:ext cx="1728194" cy="2400243"/>
          </a:xfrm>
          <a:prstGeom prst="bentArrow">
            <a:avLst/>
          </a:prstGeom>
          <a:solidFill>
            <a:schemeClr val="bg1">
              <a:lumMod val="85000"/>
            </a:schemeClr>
          </a:solidFill>
          <a:ln w="381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3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2444750" y="3730625"/>
            <a:ext cx="1447800" cy="276999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sz="1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사고 현장:</a:t>
            </a:r>
          </a:p>
        </p:txBody>
      </p:sp>
    </p:spTree>
    <p:extLst>
      <p:ext uri="{BB962C8B-B14F-4D97-AF65-F5344CB8AC3E}">
        <p14:creationId xmlns:p14="http://schemas.microsoft.com/office/powerpoint/2010/main" val="4283325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NOTES TO INSTRUCTORS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This presentation is intended for on-site emergency personnel (police, firefighters, ambulance, etc.) requesting or expecting a helicopter in the area</a:t>
            </a:r>
          </a:p>
          <a:p>
            <a:r>
              <a:rPr lang="en-GB" dirty="0"/>
              <a:t>Review and change the presentation in order to fit your training needs</a:t>
            </a:r>
          </a:p>
          <a:p>
            <a:r>
              <a:rPr lang="en-GB" dirty="0"/>
              <a:t>Please refer to the EHEST «Helicopter Mission Request Vade Mecum» document for explanations 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  <a:endParaRPr lang="en-GB" altLang="en-US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59910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8202" y="-27384"/>
            <a:ext cx="8158162" cy="792162"/>
          </a:xfrm>
        </p:spPr>
        <p:txBody>
          <a:bodyPr/>
          <a:lstStyle/>
          <a:p>
            <a:r>
              <a:rPr lang="ko-KR" b="1"/>
              <a:t>R</a:t>
            </a:r>
            <a:r>
              <a:rPr lang="ko-KR"/>
              <a:t>.</a:t>
            </a:r>
            <a:r>
              <a:rPr lang="ko-KR" sz="2000"/>
              <a:t>O</a:t>
            </a:r>
            <a:r>
              <a:rPr lang="ko-KR"/>
              <a:t>.</a:t>
            </a:r>
            <a:r>
              <a:rPr lang="ko-KR" sz="2000"/>
              <a:t>M</a:t>
            </a:r>
            <a:r>
              <a:rPr lang="ko-KR"/>
              <a:t>.</a:t>
            </a:r>
            <a:r>
              <a:rPr lang="ko-KR" sz="2000"/>
              <a:t>A</a:t>
            </a:r>
            <a:r>
              <a:rPr lang="ko-KR"/>
              <a:t>. - REQUEST(요청)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1170727" y="6524625"/>
            <a:ext cx="5184675" cy="333375"/>
          </a:xfrm>
        </p:spPr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428427" y="6524625"/>
            <a:ext cx="647055" cy="333375"/>
          </a:xfrm>
        </p:spPr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20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08886" y="-27384"/>
            <a:ext cx="9952886" cy="6885384"/>
          </a:xfrm>
          <a:prstGeom prst="rect">
            <a:avLst/>
          </a:prstGeom>
        </p:spPr>
      </p:pic>
      <p:sp>
        <p:nvSpPr>
          <p:cNvPr id="7" name="Fumetto: rettangolo 6"/>
          <p:cNvSpPr/>
          <p:nvPr/>
        </p:nvSpPr>
        <p:spPr>
          <a:xfrm rot="10800000">
            <a:off x="5527586" y="3293971"/>
            <a:ext cx="3455096" cy="3387613"/>
          </a:xfrm>
          <a:prstGeom prst="wedgeRectCallout">
            <a:avLst>
              <a:gd name="adj1" fmla="val 31713"/>
              <a:gd name="adj2" fmla="val 81811"/>
            </a:avLst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ko-KR" sz="1100"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8" name="Immagine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9299" y="3446931"/>
            <a:ext cx="3171670" cy="308169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</p:spPr>
      </p:pic>
      <p:cxnSp>
        <p:nvCxnSpPr>
          <p:cNvPr id="9" name="Connettore diritto 8"/>
          <p:cNvCxnSpPr/>
          <p:nvPr/>
        </p:nvCxnSpPr>
        <p:spPr>
          <a:xfrm flipH="1">
            <a:off x="1605350" y="1916832"/>
            <a:ext cx="4364160" cy="40146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diritto 9"/>
          <p:cNvCxnSpPr/>
          <p:nvPr/>
        </p:nvCxnSpPr>
        <p:spPr>
          <a:xfrm flipH="1">
            <a:off x="6322156" y="3995432"/>
            <a:ext cx="1854208" cy="193605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 di testo 53"/>
          <p:cNvSpPr txBox="1"/>
          <p:nvPr/>
        </p:nvSpPr>
        <p:spPr>
          <a:xfrm rot="18910440">
            <a:off x="2612792" y="3044891"/>
            <a:ext cx="2269033" cy="942728"/>
          </a:xfrm>
          <a:prstGeom prst="rect">
            <a:avLst/>
          </a:prstGeom>
          <a:noFill/>
          <a:ln w="38100"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o-KR" sz="1800" b="1">
                <a:solidFill>
                  <a:srgbClr val="FF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40 Km</a:t>
            </a:r>
          </a:p>
        </p:txBody>
      </p:sp>
      <p:sp>
        <p:nvSpPr>
          <p:cNvPr id="12" name="Casella di testo 54"/>
          <p:cNvSpPr txBox="1"/>
          <p:nvPr/>
        </p:nvSpPr>
        <p:spPr>
          <a:xfrm rot="18721812">
            <a:off x="5944703" y="4102991"/>
            <a:ext cx="2269034" cy="942728"/>
          </a:xfrm>
          <a:prstGeom prst="rect">
            <a:avLst/>
          </a:prstGeom>
          <a:noFill/>
          <a:ln w="38100"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ko-KR" sz="1800" b="1">
                <a:solidFill>
                  <a:srgbClr val="FF0000"/>
                </a:solidFill>
                <a:highlight>
                  <a:srgbClr val="FFFF00"/>
                </a:highlight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Km</a:t>
            </a:r>
          </a:p>
        </p:txBody>
      </p:sp>
      <p:sp>
        <p:nvSpPr>
          <p:cNvPr id="13" name="Casella di testo 48"/>
          <p:cNvSpPr txBox="1"/>
          <p:nvPr/>
        </p:nvSpPr>
        <p:spPr>
          <a:xfrm>
            <a:off x="146655" y="116632"/>
            <a:ext cx="4497353" cy="2812806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chemeClr val="bg1"/>
            </a:solidFill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1">
              <a:lnSpc>
                <a:spcPct val="115000"/>
              </a:lnSpc>
              <a:spcAft>
                <a:spcPts val="0"/>
              </a:spcAft>
            </a:pPr>
            <a:r>
              <a:rPr lang="ko-KR" sz="14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사고 현장:</a:t>
            </a:r>
          </a:p>
          <a:p>
            <a:pPr marL="906780" lvl="1">
              <a:lnSpc>
                <a:spcPct val="115000"/>
              </a:lnSpc>
              <a:spcAft>
                <a:spcPts val="0"/>
              </a:spcAft>
            </a:pPr>
            <a:r>
              <a:rPr lang="ko-KR" sz="14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37° 37' 47.20" </a:t>
            </a:r>
            <a:r>
              <a:rPr lang="ko-KR" sz="1400" dirty="0" err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N</a:t>
            </a:r>
            <a:r>
              <a:rPr lang="ko-KR" sz="14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	14° 49' 54.86" E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GB" sz="1400" b="1" dirty="0">
              <a:solidFill>
                <a:srgbClr val="FF0000"/>
              </a:solidFill>
              <a:effectLst/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o-KR" sz="1400" b="1" u="sng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이러한 좌표는 숫자가 동일하지만 틀린 장소를 가리킵니다.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en-GB" sz="1400" dirty="0">
              <a:solidFill>
                <a:srgbClr val="FF0000"/>
              </a:solidFill>
              <a:latin typeface="Arial" panose="020B0604020202020204" pitchFamily="34" charset="0"/>
              <a:ea typeface="굴림" panose="020B0600000101010101" pitchFamily="50" charset="-127"/>
              <a:cs typeface="Times New Roman" panose="02020603050405020304" pitchFamily="18" charset="0"/>
            </a:endParaRPr>
          </a:p>
          <a:p>
            <a:pPr lvl="1">
              <a:lnSpc>
                <a:spcPct val="115000"/>
              </a:lnSpc>
              <a:spcAft>
                <a:spcPts val="0"/>
              </a:spcAft>
            </a:pPr>
            <a:r>
              <a:rPr lang="ko-KR" sz="14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잘못된 좌표 1:</a:t>
            </a:r>
          </a:p>
          <a:p>
            <a:pPr marL="906780" lvl="1">
              <a:lnSpc>
                <a:spcPct val="115000"/>
              </a:lnSpc>
              <a:spcAft>
                <a:spcPts val="0"/>
              </a:spcAft>
            </a:pPr>
            <a:r>
              <a:rPr lang="ko-KR" sz="14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37° 37.4720’ </a:t>
            </a:r>
            <a:r>
              <a:rPr lang="ko-KR" sz="1400" dirty="0" err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N</a:t>
            </a:r>
            <a:r>
              <a:rPr lang="ko-KR" sz="14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	14° 49.5486’ E</a:t>
            </a:r>
          </a:p>
          <a:p>
            <a:pPr marL="906780" lvl="1">
              <a:lnSpc>
                <a:spcPct val="115000"/>
              </a:lnSpc>
              <a:spcAft>
                <a:spcPts val="0"/>
              </a:spcAft>
            </a:pPr>
            <a:r>
              <a:rPr lang="ko-KR" sz="14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 </a:t>
            </a:r>
          </a:p>
          <a:p>
            <a:pPr lvl="1">
              <a:lnSpc>
                <a:spcPct val="115000"/>
              </a:lnSpc>
              <a:spcAft>
                <a:spcPts val="0"/>
              </a:spcAft>
            </a:pPr>
            <a:r>
              <a:rPr lang="ko-KR" sz="14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잘못된 좌표 2:</a:t>
            </a:r>
          </a:p>
          <a:p>
            <a:pPr marL="906780" lvl="1">
              <a:lnSpc>
                <a:spcPct val="115000"/>
              </a:lnSpc>
              <a:spcAft>
                <a:spcPts val="0"/>
              </a:spcAft>
            </a:pPr>
            <a:r>
              <a:rPr lang="ko-KR" sz="14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37.374720° </a:t>
            </a:r>
            <a:r>
              <a:rPr lang="ko-KR" sz="1400" dirty="0" err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N</a:t>
            </a:r>
            <a:r>
              <a:rPr lang="ko-KR" sz="14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	14.495486° E</a:t>
            </a:r>
          </a:p>
        </p:txBody>
      </p:sp>
      <p:sp>
        <p:nvSpPr>
          <p:cNvPr id="14" name="ZoneTexte 13"/>
          <p:cNvSpPr txBox="1"/>
          <p:nvPr/>
        </p:nvSpPr>
        <p:spPr>
          <a:xfrm>
            <a:off x="5321300" y="1177925"/>
            <a:ext cx="1447800" cy="276999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sz="18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사고 현장: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6029325" y="1463675"/>
            <a:ext cx="2268000" cy="276999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sz="18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잘못된 좌표 1:</a:t>
            </a:r>
          </a:p>
        </p:txBody>
      </p:sp>
      <p:sp>
        <p:nvSpPr>
          <p:cNvPr id="17" name="ZoneTexte 16"/>
          <p:cNvSpPr txBox="1"/>
          <p:nvPr/>
        </p:nvSpPr>
        <p:spPr>
          <a:xfrm>
            <a:off x="1238250" y="5978525"/>
            <a:ext cx="2381250" cy="276999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sz="18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잘못된 좌표 2:</a:t>
            </a:r>
          </a:p>
        </p:txBody>
      </p:sp>
      <p:sp>
        <p:nvSpPr>
          <p:cNvPr id="18" name="ZoneTexte 17"/>
          <p:cNvSpPr txBox="1"/>
          <p:nvPr/>
        </p:nvSpPr>
        <p:spPr>
          <a:xfrm>
            <a:off x="7339013" y="3611567"/>
            <a:ext cx="849312" cy="184666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sz="12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사고 현장:</a:t>
            </a:r>
          </a:p>
        </p:txBody>
      </p:sp>
      <p:sp>
        <p:nvSpPr>
          <p:cNvPr id="19" name="ZoneTexte 18"/>
          <p:cNvSpPr txBox="1"/>
          <p:nvPr/>
        </p:nvSpPr>
        <p:spPr>
          <a:xfrm>
            <a:off x="6124575" y="5930900"/>
            <a:ext cx="1428750" cy="184666"/>
          </a:xfrm>
          <a:prstGeom prst="rect">
            <a:avLst/>
          </a:prstGeom>
          <a:solidFill>
            <a:schemeClr val="bg2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sz="12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잘못된 좌표 1:</a:t>
            </a:r>
          </a:p>
        </p:txBody>
      </p:sp>
    </p:spTree>
    <p:extLst>
      <p:ext uri="{BB962C8B-B14F-4D97-AF65-F5344CB8AC3E}">
        <p14:creationId xmlns:p14="http://schemas.microsoft.com/office/powerpoint/2010/main" val="14261674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ttangolo 11"/>
          <p:cNvSpPr/>
          <p:nvPr/>
        </p:nvSpPr>
        <p:spPr bwMode="auto">
          <a:xfrm>
            <a:off x="0" y="836712"/>
            <a:ext cx="7308304" cy="1326752"/>
          </a:xfrm>
          <a:prstGeom prst="rect">
            <a:avLst/>
          </a:prstGeom>
          <a:solidFill>
            <a:srgbClr val="FDFDFD"/>
          </a:solidFill>
          <a:ln>
            <a:solidFill>
              <a:schemeClr val="bg1">
                <a:lumMod val="85000"/>
              </a:schemeClr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it-IT" sz="3200" b="0" i="0" u="none" strike="noStrike" cap="none" normalizeH="0" baseline="0" dirty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임무지역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식별</a:t>
            </a:r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42130" y="2950447"/>
            <a:ext cx="2844316" cy="2844316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133" y="2780928"/>
            <a:ext cx="4320480" cy="318335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Rettangolo 10"/>
          <p:cNvSpPr/>
          <p:nvPr/>
        </p:nvSpPr>
        <p:spPr bwMode="auto">
          <a:xfrm>
            <a:off x="0" y="1001169"/>
            <a:ext cx="7164288" cy="997839"/>
          </a:xfrm>
          <a:prstGeom prst="rect">
            <a:avLst/>
          </a:prstGeom>
          <a:solidFill>
            <a:srgbClr val="35B623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3200" b="0" i="0" u="none" strike="noStrike" cap="none" normalizeH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사회적 기회를 습득합니다...</a:t>
            </a:r>
          </a:p>
        </p:txBody>
      </p:sp>
      <p:sp>
        <p:nvSpPr>
          <p:cNvPr id="9" name="Freccia in giù 8"/>
          <p:cNvSpPr/>
          <p:nvPr/>
        </p:nvSpPr>
        <p:spPr bwMode="auto">
          <a:xfrm rot="2230461">
            <a:off x="4670106" y="1768535"/>
            <a:ext cx="665405" cy="1384024"/>
          </a:xfrm>
          <a:prstGeom prst="downArrow">
            <a:avLst/>
          </a:prstGeom>
          <a:solidFill>
            <a:srgbClr val="35B623"/>
          </a:solidFill>
          <a:ln w="571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4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10" name="Freccia in giù 9"/>
          <p:cNvSpPr/>
          <p:nvPr/>
        </p:nvSpPr>
        <p:spPr bwMode="auto">
          <a:xfrm rot="8440794">
            <a:off x="3405337" y="5362357"/>
            <a:ext cx="665405" cy="1384024"/>
          </a:xfrm>
          <a:prstGeom prst="downArrow">
            <a:avLst/>
          </a:prstGeom>
          <a:solidFill>
            <a:srgbClr val="35B623"/>
          </a:solidFill>
          <a:ln w="571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4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328779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163180" y="-27384"/>
            <a:ext cx="8158162" cy="792162"/>
          </a:xfrm>
        </p:spPr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>
          <a:xfrm>
            <a:off x="989345" y="6524625"/>
            <a:ext cx="5184675" cy="333375"/>
          </a:xfrm>
        </p:spPr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247045" y="6524625"/>
            <a:ext cx="647055" cy="333375"/>
          </a:xfrm>
        </p:spPr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22</a:t>
            </a:fld>
            <a:endParaRPr lang="en-GB" altLang="en-US"/>
          </a:p>
        </p:txBody>
      </p:sp>
      <p:sp>
        <p:nvSpPr>
          <p:cNvPr id="7" name="Segnaposto contenuto 6"/>
          <p:cNvSpPr>
            <a:spLocks noGrp="1"/>
          </p:cNvSpPr>
          <p:nvPr>
            <p:ph idx="1"/>
          </p:nvPr>
        </p:nvSpPr>
        <p:spPr>
          <a:xfrm>
            <a:off x="-533068" y="1279525"/>
            <a:ext cx="8507413" cy="5102225"/>
          </a:xfrm>
        </p:spPr>
        <p:txBody>
          <a:bodyPr/>
          <a:lstStyle/>
          <a:p>
            <a:endParaRPr lang="it-IT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77065" y="1"/>
            <a:ext cx="10168012" cy="6858000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 bwMode="auto">
          <a:xfrm>
            <a:off x="-1044624" y="255895"/>
            <a:ext cx="6535076" cy="880755"/>
          </a:xfrm>
          <a:prstGeom prst="rect">
            <a:avLst/>
          </a:prstGeom>
          <a:solidFill>
            <a:srgbClr val="675F44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일부</a:t>
            </a:r>
            <a:r>
              <a:rPr kumimoji="0" lang="ko-KR" sz="36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가능한 기준</a:t>
            </a:r>
            <a:r>
              <a:rPr kumimoji="0" lang="ko-KR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…</a:t>
            </a:r>
          </a:p>
        </p:txBody>
      </p:sp>
      <p:sp>
        <p:nvSpPr>
          <p:cNvPr id="10" name="Rettangolo 9"/>
          <p:cNvSpPr/>
          <p:nvPr/>
        </p:nvSpPr>
        <p:spPr bwMode="auto">
          <a:xfrm>
            <a:off x="197355" y="1988840"/>
            <a:ext cx="1320551" cy="520715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도시 공원</a:t>
            </a:r>
          </a:p>
        </p:txBody>
      </p:sp>
      <p:cxnSp>
        <p:nvCxnSpPr>
          <p:cNvPr id="12" name="Connettore 2 11"/>
          <p:cNvCxnSpPr>
            <a:cxnSpLocks/>
            <a:stCxn id="10" idx="2"/>
          </p:cNvCxnSpPr>
          <p:nvPr/>
        </p:nvCxnSpPr>
        <p:spPr bwMode="auto">
          <a:xfrm>
            <a:off x="857631" y="2509555"/>
            <a:ext cx="1211933" cy="919446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Rettangolo 13"/>
          <p:cNvSpPr/>
          <p:nvPr/>
        </p:nvSpPr>
        <p:spPr bwMode="auto">
          <a:xfrm>
            <a:off x="3482811" y="1403818"/>
            <a:ext cx="1684924" cy="520715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하천 지류</a:t>
            </a:r>
          </a:p>
        </p:txBody>
      </p:sp>
      <p:cxnSp>
        <p:nvCxnSpPr>
          <p:cNvPr id="15" name="Connettore 2 14"/>
          <p:cNvCxnSpPr>
            <a:stCxn id="14" idx="2"/>
          </p:cNvCxnSpPr>
          <p:nvPr/>
        </p:nvCxnSpPr>
        <p:spPr bwMode="auto">
          <a:xfrm>
            <a:off x="4325273" y="1924533"/>
            <a:ext cx="371865" cy="1792499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9" name="Rettangolo 18"/>
          <p:cNvSpPr/>
          <p:nvPr/>
        </p:nvSpPr>
        <p:spPr bwMode="auto">
          <a:xfrm>
            <a:off x="1860360" y="1429365"/>
            <a:ext cx="1205804" cy="520715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교량</a:t>
            </a:r>
          </a:p>
        </p:txBody>
      </p:sp>
      <p:cxnSp>
        <p:nvCxnSpPr>
          <p:cNvPr id="20" name="Connettore 2 19"/>
          <p:cNvCxnSpPr>
            <a:stCxn id="19" idx="2"/>
          </p:cNvCxnSpPr>
          <p:nvPr/>
        </p:nvCxnSpPr>
        <p:spPr bwMode="auto">
          <a:xfrm>
            <a:off x="2463262" y="1950080"/>
            <a:ext cx="1095252" cy="1118880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2" name="Rettangolo 21"/>
          <p:cNvSpPr/>
          <p:nvPr/>
        </p:nvSpPr>
        <p:spPr bwMode="auto">
          <a:xfrm>
            <a:off x="5677324" y="432554"/>
            <a:ext cx="1226441" cy="775499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도시의 N, E, S, W</a:t>
            </a:r>
          </a:p>
        </p:txBody>
      </p:sp>
      <p:cxnSp>
        <p:nvCxnSpPr>
          <p:cNvPr id="23" name="Connettore 2 22"/>
          <p:cNvCxnSpPr>
            <a:stCxn id="22" idx="2"/>
          </p:cNvCxnSpPr>
          <p:nvPr/>
        </p:nvCxnSpPr>
        <p:spPr bwMode="auto">
          <a:xfrm flipH="1">
            <a:off x="5294096" y="1208053"/>
            <a:ext cx="996449" cy="1125089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4" name="Rettangolo 23"/>
          <p:cNvSpPr/>
          <p:nvPr/>
        </p:nvSpPr>
        <p:spPr bwMode="auto">
          <a:xfrm>
            <a:off x="6066516" y="4844587"/>
            <a:ext cx="212114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강의 왼쪽 둑을 따라 나있는 도로</a:t>
            </a:r>
          </a:p>
        </p:txBody>
      </p:sp>
      <p:cxnSp>
        <p:nvCxnSpPr>
          <p:cNvPr id="25" name="Connettore 2 24"/>
          <p:cNvCxnSpPr>
            <a:stCxn id="24" idx="1"/>
          </p:cNvCxnSpPr>
          <p:nvPr/>
        </p:nvCxnSpPr>
        <p:spPr bwMode="auto">
          <a:xfrm flipH="1" flipV="1">
            <a:off x="4554348" y="4844586"/>
            <a:ext cx="1512168" cy="382193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Rettangolo 28"/>
          <p:cNvSpPr/>
          <p:nvPr/>
        </p:nvSpPr>
        <p:spPr bwMode="auto">
          <a:xfrm>
            <a:off x="2526020" y="5861035"/>
            <a:ext cx="3018788" cy="520715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0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고압 전력선로</a:t>
            </a:r>
          </a:p>
        </p:txBody>
      </p:sp>
      <p:cxnSp>
        <p:nvCxnSpPr>
          <p:cNvPr id="30" name="Connettore 2 29"/>
          <p:cNvCxnSpPr>
            <a:stCxn id="29" idx="1"/>
          </p:cNvCxnSpPr>
          <p:nvPr/>
        </p:nvCxnSpPr>
        <p:spPr bwMode="auto">
          <a:xfrm flipH="1" flipV="1">
            <a:off x="1205468" y="5487518"/>
            <a:ext cx="1320552" cy="633875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6" name="Rettangolo 45"/>
          <p:cNvSpPr/>
          <p:nvPr/>
        </p:nvSpPr>
        <p:spPr bwMode="auto">
          <a:xfrm>
            <a:off x="6697277" y="1565841"/>
            <a:ext cx="2337170" cy="1440160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마을(이름)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강의 왼쪽 둑을 따라 도시(이름)의 남쪽</a:t>
            </a:r>
          </a:p>
        </p:txBody>
      </p:sp>
      <p:cxnSp>
        <p:nvCxnSpPr>
          <p:cNvPr id="47" name="Connettore 2 46"/>
          <p:cNvCxnSpPr>
            <a:stCxn id="46" idx="2"/>
          </p:cNvCxnSpPr>
          <p:nvPr/>
        </p:nvCxnSpPr>
        <p:spPr bwMode="auto">
          <a:xfrm flipH="1">
            <a:off x="6354548" y="3006001"/>
            <a:ext cx="1511314" cy="801063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22029676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98524" y="-747463"/>
            <a:ext cx="10142524" cy="7606894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-36512" y="2477972"/>
            <a:ext cx="2639181" cy="1945647"/>
          </a:xfrm>
          <a:prstGeom prst="rect">
            <a:avLst/>
          </a:prstGeom>
          <a:solidFill>
            <a:srgbClr val="675F44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3600" b="0" i="0" u="none" strike="noStrike" cap="none" normalizeH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일부 가능한 기준…</a:t>
            </a:r>
          </a:p>
        </p:txBody>
      </p:sp>
      <p:sp>
        <p:nvSpPr>
          <p:cNvPr id="8" name="Rettangolo 7"/>
          <p:cNvSpPr/>
          <p:nvPr/>
        </p:nvSpPr>
        <p:spPr bwMode="auto">
          <a:xfrm>
            <a:off x="5868144" y="5661248"/>
            <a:ext cx="266429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적색 3층 주택</a:t>
            </a:r>
          </a:p>
        </p:txBody>
      </p:sp>
      <p:cxnSp>
        <p:nvCxnSpPr>
          <p:cNvPr id="9" name="Connettore 2 8"/>
          <p:cNvCxnSpPr>
            <a:stCxn id="8" idx="0"/>
          </p:cNvCxnSpPr>
          <p:nvPr/>
        </p:nvCxnSpPr>
        <p:spPr bwMode="auto">
          <a:xfrm flipH="1" flipV="1">
            <a:off x="6876256" y="4869160"/>
            <a:ext cx="324036" cy="792088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3" name="Rettangolo 12"/>
          <p:cNvSpPr/>
          <p:nvPr/>
        </p:nvSpPr>
        <p:spPr bwMode="auto">
          <a:xfrm>
            <a:off x="2483768" y="4869160"/>
            <a:ext cx="266429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경기장</a:t>
            </a:r>
          </a:p>
        </p:txBody>
      </p:sp>
      <p:cxnSp>
        <p:nvCxnSpPr>
          <p:cNvPr id="14" name="Connettore 2 13"/>
          <p:cNvCxnSpPr>
            <a:stCxn id="13" idx="0"/>
          </p:cNvCxnSpPr>
          <p:nvPr/>
        </p:nvCxnSpPr>
        <p:spPr bwMode="auto">
          <a:xfrm flipH="1" flipV="1">
            <a:off x="3707904" y="4075641"/>
            <a:ext cx="108012" cy="793519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" name="Rettangolo 15"/>
          <p:cNvSpPr/>
          <p:nvPr/>
        </p:nvSpPr>
        <p:spPr bwMode="auto">
          <a:xfrm>
            <a:off x="7092280" y="1806833"/>
            <a:ext cx="1892970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건축 중인 주택</a:t>
            </a:r>
          </a:p>
        </p:txBody>
      </p:sp>
      <p:cxnSp>
        <p:nvCxnSpPr>
          <p:cNvPr id="17" name="Connettore 2 16"/>
          <p:cNvCxnSpPr>
            <a:stCxn id="16" idx="2"/>
          </p:cNvCxnSpPr>
          <p:nvPr/>
        </p:nvCxnSpPr>
        <p:spPr bwMode="auto">
          <a:xfrm flipH="1">
            <a:off x="7740352" y="2571216"/>
            <a:ext cx="298413" cy="785776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1" name="Rettangolo 20"/>
          <p:cNvSpPr/>
          <p:nvPr/>
        </p:nvSpPr>
        <p:spPr bwMode="auto">
          <a:xfrm>
            <a:off x="251520" y="1302755"/>
            <a:ext cx="266429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000" dirty="0" err="1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N-S</a:t>
            </a:r>
            <a:r>
              <a:rPr lang="ko-KR" sz="20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전력선로</a:t>
            </a:r>
          </a:p>
        </p:txBody>
      </p:sp>
      <p:cxnSp>
        <p:nvCxnSpPr>
          <p:cNvPr id="22" name="Connettore 2 21"/>
          <p:cNvCxnSpPr>
            <a:stCxn id="21" idx="0"/>
          </p:cNvCxnSpPr>
          <p:nvPr/>
        </p:nvCxnSpPr>
        <p:spPr bwMode="auto">
          <a:xfrm flipH="1" flipV="1">
            <a:off x="1259632" y="825721"/>
            <a:ext cx="324036" cy="477034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3" name="Rettangolo 22"/>
          <p:cNvSpPr/>
          <p:nvPr/>
        </p:nvSpPr>
        <p:spPr bwMode="auto">
          <a:xfrm>
            <a:off x="3851429" y="1424641"/>
            <a:ext cx="2664296" cy="764383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0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E-W 전력선로</a:t>
            </a:r>
          </a:p>
        </p:txBody>
      </p:sp>
      <p:cxnSp>
        <p:nvCxnSpPr>
          <p:cNvPr id="24" name="Connettore 2 23"/>
          <p:cNvCxnSpPr>
            <a:stCxn id="23" idx="0"/>
          </p:cNvCxnSpPr>
          <p:nvPr/>
        </p:nvCxnSpPr>
        <p:spPr bwMode="auto">
          <a:xfrm flipV="1">
            <a:off x="5183577" y="476672"/>
            <a:ext cx="540551" cy="947969"/>
          </a:xfrm>
          <a:prstGeom prst="straightConnector1">
            <a:avLst/>
          </a:prstGeom>
          <a:noFill/>
          <a:ln w="57150" cap="flat" cmpd="sng" algn="ctr">
            <a:solidFill>
              <a:srgbClr val="AA2C35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7971398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임무지역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식별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인근 대체 착륙장</a:t>
            </a:r>
          </a:p>
          <a:p>
            <a:pPr lvl="1"/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병원 착륙장, 민간 헬기장, 군사훈련장, 넓은 평지, 경기장, 빈 주차장 등</a:t>
            </a:r>
          </a:p>
          <a:p>
            <a:pPr lvl="1"/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관리인에게 </a:t>
            </a: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착륙장 사용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가</a:t>
            </a: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부를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문의해야 합니다</a:t>
            </a:r>
          </a:p>
          <a:p>
            <a:pPr lvl="1"/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모래, 가벼운 흙이 있는 구역은 물을 뿌려야 합니다</a:t>
            </a:r>
          </a:p>
          <a:p>
            <a:pPr lvl="1"/>
            <a:r>
              <a:rPr lang="ko-KR" dirty="0" err="1">
                <a:latin typeface="Arial" panose="020B0604020202020204" pitchFamily="34" charset="0"/>
                <a:ea typeface="굴림" panose="020B0600000101010101" pitchFamily="50" charset="-127"/>
              </a:rPr>
              <a:t>새눈은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다져야 합니다</a:t>
            </a:r>
          </a:p>
          <a:p>
            <a:pPr lvl="1"/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조명을 </a:t>
            </a: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도착보다 </a:t>
            </a:r>
            <a:r>
              <a:rPr lang="ko-KR" altLang="en-US" dirty="0" err="1">
                <a:latin typeface="Arial" panose="020B0604020202020204" pitchFamily="34" charset="0"/>
                <a:ea typeface="굴림" panose="020B0600000101010101" pitchFamily="50" charset="-127"/>
              </a:rPr>
              <a:t>여유있게</a:t>
            </a: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 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켜야 합니다</a:t>
            </a:r>
          </a:p>
          <a:p>
            <a:pPr lvl="1"/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적합성: 입구 폭, 연결 도로 등</a:t>
            </a:r>
          </a:p>
          <a:p>
            <a:endParaRPr lang="it-IT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799014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b="1"/>
              <a:t>R</a:t>
            </a:r>
            <a:r>
              <a:rPr lang="ko-KR"/>
              <a:t>.</a:t>
            </a:r>
            <a:r>
              <a:rPr lang="ko-KR" sz="2000"/>
              <a:t>O</a:t>
            </a:r>
            <a:r>
              <a:rPr lang="ko-KR"/>
              <a:t>.</a:t>
            </a:r>
            <a:r>
              <a:rPr lang="ko-KR" sz="2000"/>
              <a:t>M</a:t>
            </a:r>
            <a:r>
              <a:rPr lang="ko-KR"/>
              <a:t>.</a:t>
            </a:r>
            <a:r>
              <a:rPr lang="ko-KR" sz="2000"/>
              <a:t>A</a:t>
            </a:r>
            <a:r>
              <a:rPr lang="ko-KR"/>
              <a:t>. - REQUEST(요청)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25</a:t>
            </a:fld>
            <a:endParaRPr lang="en-GB" altLang="en-US"/>
          </a:p>
        </p:txBody>
      </p:sp>
      <p:pic>
        <p:nvPicPr>
          <p:cNvPr id="73730" name="Picture 2" descr="Immagine 03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8520" y="-80581"/>
            <a:ext cx="9252519" cy="6970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62217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임무지역</a:t>
            </a:r>
            <a:r>
              <a:rPr lang="ko-KR" dirty="0">
                <a:solidFill>
                  <a:srgbClr val="FFFFFF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식별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조종사가 알아야 할 사항:</a:t>
            </a:r>
          </a:p>
          <a:p>
            <a:endParaRPr lang="en-GB" dirty="0"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시정</a:t>
            </a:r>
          </a:p>
          <a:p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구름(고도 및 운량)</a:t>
            </a:r>
          </a:p>
          <a:p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강풍</a:t>
            </a:r>
          </a:p>
          <a:p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기상 현상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609020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b="1"/>
              <a:t>R</a:t>
            </a:r>
            <a:r>
              <a:rPr lang="ko-KR"/>
              <a:t>.</a:t>
            </a:r>
            <a:r>
              <a:rPr lang="ko-KR" sz="2000"/>
              <a:t>O</a:t>
            </a:r>
            <a:r>
              <a:rPr lang="ko-KR"/>
              <a:t>.</a:t>
            </a:r>
            <a:r>
              <a:rPr lang="ko-KR" sz="2000"/>
              <a:t>M</a:t>
            </a:r>
            <a:r>
              <a:rPr lang="ko-KR"/>
              <a:t>.</a:t>
            </a:r>
            <a:r>
              <a:rPr lang="ko-KR" sz="2000"/>
              <a:t>A</a:t>
            </a:r>
            <a:r>
              <a:rPr lang="ko-KR"/>
              <a:t>. - REQUEST(요청)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27</a:t>
            </a:fld>
            <a:endParaRPr lang="en-GB" altLang="en-US"/>
          </a:p>
        </p:txBody>
      </p:sp>
      <p:pic>
        <p:nvPicPr>
          <p:cNvPr id="75778" name="Picture 2" descr="Immagine 03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1" y="4763"/>
            <a:ext cx="9228602" cy="6952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-28600" y="5211910"/>
            <a:ext cx="7768952" cy="881386"/>
          </a:xfrm>
          <a:prstGeom prst="rect">
            <a:avLst/>
          </a:prstGeom>
          <a:solidFill>
            <a:srgbClr val="719CBF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현지 구름 및 시정은 그다지 분명하지 않습니다...</a:t>
            </a:r>
          </a:p>
        </p:txBody>
      </p:sp>
    </p:spTree>
    <p:extLst>
      <p:ext uri="{BB962C8B-B14F-4D97-AF65-F5344CB8AC3E}">
        <p14:creationId xmlns:p14="http://schemas.microsoft.com/office/powerpoint/2010/main" val="12637335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27384"/>
            <a:ext cx="9180511" cy="6885384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28</a:t>
            </a:fld>
            <a:endParaRPr lang="en-GB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2328322" y="260648"/>
            <a:ext cx="6840758" cy="881386"/>
          </a:xfrm>
          <a:prstGeom prst="rect">
            <a:avLst/>
          </a:prstGeom>
          <a:solidFill>
            <a:srgbClr val="719CBF">
              <a:alpha val="22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indent="0" algn="r">
              <a:buNone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현지 시정을 추정하여 보고합니다</a:t>
            </a:r>
          </a:p>
        </p:txBody>
      </p:sp>
      <p:sp>
        <p:nvSpPr>
          <p:cNvPr id="8" name="Rettangolo 7"/>
          <p:cNvSpPr/>
          <p:nvPr/>
        </p:nvSpPr>
        <p:spPr bwMode="auto">
          <a:xfrm>
            <a:off x="5364088" y="4221088"/>
            <a:ext cx="3816424" cy="2159521"/>
          </a:xfrm>
          <a:prstGeom prst="rect">
            <a:avLst/>
          </a:prstGeom>
          <a:solidFill>
            <a:srgbClr val="719CBF">
              <a:alpha val="22000"/>
            </a:srgbClr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457200" lvl="0" indent="-457200">
              <a:spcBef>
                <a:spcPct val="20000"/>
              </a:spcBef>
              <a:buSzPct val="80000"/>
              <a:buFont typeface="Arial" panose="020B0604020202020204" pitchFamily="34" charset="0"/>
              <a:buChar char="•"/>
            </a:pPr>
            <a:r>
              <a:rPr lang="ko-KR" sz="28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1 km 미만</a:t>
            </a:r>
          </a:p>
          <a:p>
            <a:pPr marL="457200" lvl="0" indent="-457200">
              <a:spcBef>
                <a:spcPct val="20000"/>
              </a:spcBef>
              <a:buSzPct val="80000"/>
              <a:buFont typeface="Arial" panose="020B0604020202020204" pitchFamily="34" charset="0"/>
              <a:buChar char="•"/>
            </a:pPr>
            <a:r>
              <a:rPr lang="ko-KR" sz="28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1-3 km</a:t>
            </a:r>
          </a:p>
          <a:p>
            <a:pPr marL="457200" lvl="0" indent="-457200">
              <a:spcBef>
                <a:spcPct val="20000"/>
              </a:spcBef>
              <a:buSzPct val="80000"/>
              <a:buFont typeface="Arial" panose="020B0604020202020204" pitchFamily="34" charset="0"/>
              <a:buChar char="•"/>
            </a:pPr>
            <a:r>
              <a:rPr lang="ko-KR" sz="28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약 5 km</a:t>
            </a:r>
          </a:p>
          <a:p>
            <a:pPr marL="457200" lvl="0" indent="-457200">
              <a:spcBef>
                <a:spcPct val="20000"/>
              </a:spcBef>
              <a:buSzPct val="80000"/>
              <a:buFont typeface="Arial" panose="020B0604020202020204" pitchFamily="34" charset="0"/>
              <a:buChar char="•"/>
            </a:pPr>
            <a:r>
              <a:rPr lang="ko-KR" sz="28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10 km 이상</a:t>
            </a:r>
          </a:p>
        </p:txBody>
      </p:sp>
    </p:spTree>
    <p:extLst>
      <p:ext uri="{BB962C8B-B14F-4D97-AF65-F5344CB8AC3E}">
        <p14:creationId xmlns:p14="http://schemas.microsoft.com/office/powerpoint/2010/main" val="6801822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임무지역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식별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구름의 고도를 추정하여 보고합니다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구름이 주택, 나무, 건물 바로 위에 있다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머리 위로 구름이 움직이는 것을 확실히 볼 수 있다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산/언덕 정상 아래에/맞닿은/바로 위에 구름이 보인다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구름은 지역/산보다 훨씬 위에 있다</a:t>
            </a:r>
          </a:p>
          <a:p>
            <a:endParaRPr lang="en-GB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29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66085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DISCLAIMER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GB" dirty="0"/>
              <a:t>The trainer and the training organisation shall verify the included information and change them accordingly in order to comply with national and local rules and Regulations.</a:t>
            </a:r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GB" altLang="en-US"/>
              <a:t>Helicopter Mission Request Vade Mecum</a:t>
            </a: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7803978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sz="2000"/>
              <a:t>R.</a:t>
            </a:r>
            <a:r>
              <a:rPr lang="ko-KR" sz="2000" b="1"/>
              <a:t>O</a:t>
            </a:r>
            <a:r>
              <a:rPr lang="ko-KR"/>
              <a:t>.M.</a:t>
            </a:r>
            <a:r>
              <a:rPr lang="ko-KR" sz="2000"/>
              <a:t>A</a:t>
            </a:r>
            <a:r>
              <a:rPr lang="ko-KR"/>
              <a:t>. – METEOROLOGICAL CONDITIONS(기상 여건)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30</a:t>
            </a:fld>
            <a:endParaRPr lang="en-GB" altLang="en-US"/>
          </a:p>
        </p:txBody>
      </p:sp>
      <p:pic>
        <p:nvPicPr>
          <p:cNvPr id="14" name="Immagin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819472"/>
            <a:ext cx="9144001" cy="6858000"/>
          </a:xfrm>
          <a:prstGeom prst="rect">
            <a:avLst/>
          </a:prstGeom>
        </p:spPr>
      </p:pic>
      <p:sp>
        <p:nvSpPr>
          <p:cNvPr id="15" name="Rettangolo 14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sz="2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전주 바로 위에 구름이 보인다...</a:t>
            </a:r>
          </a:p>
        </p:txBody>
      </p:sp>
    </p:spTree>
    <p:extLst>
      <p:ext uri="{BB962C8B-B14F-4D97-AF65-F5344CB8AC3E}">
        <p14:creationId xmlns:p14="http://schemas.microsoft.com/office/powerpoint/2010/main" val="298357741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sz="2000"/>
              <a:t>R.</a:t>
            </a:r>
            <a:r>
              <a:rPr lang="ko-KR" sz="2000" b="1"/>
              <a:t>O</a:t>
            </a:r>
            <a:r>
              <a:rPr lang="ko-KR"/>
              <a:t>.M.</a:t>
            </a:r>
            <a:r>
              <a:rPr lang="ko-KR" sz="2000"/>
              <a:t>A</a:t>
            </a:r>
            <a:r>
              <a:rPr lang="ko-KR"/>
              <a:t>. – METEOROLOGICAL CONDITIONS(기상 여건)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31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" y="-747464"/>
            <a:ext cx="9144000" cy="6076143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sz="2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산 정상 바로 아래에 구름이 보인다...</a:t>
            </a:r>
          </a:p>
        </p:txBody>
      </p:sp>
    </p:spTree>
    <p:extLst>
      <p:ext uri="{BB962C8B-B14F-4D97-AF65-F5344CB8AC3E}">
        <p14:creationId xmlns:p14="http://schemas.microsoft.com/office/powerpoint/2010/main" val="47833797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sz="2000"/>
              <a:t>R.</a:t>
            </a:r>
            <a:r>
              <a:rPr lang="ko-KR" sz="2000" b="1"/>
              <a:t>O</a:t>
            </a:r>
            <a:r>
              <a:rPr lang="ko-KR"/>
              <a:t>.M.</a:t>
            </a:r>
            <a:r>
              <a:rPr lang="ko-KR" sz="2000"/>
              <a:t>A</a:t>
            </a:r>
            <a:r>
              <a:rPr lang="ko-KR"/>
              <a:t>. – METEOROLOGICAL CONDITIONS(기상 여건)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32</a:t>
            </a:fld>
            <a:endParaRPr lang="en-GB" altLang="en-US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9993"/>
            <a:ext cx="9144000" cy="6097905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sz="2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산 정상 바로 위에 구름이 보인다...</a:t>
            </a:r>
          </a:p>
        </p:txBody>
      </p:sp>
    </p:spTree>
    <p:extLst>
      <p:ext uri="{BB962C8B-B14F-4D97-AF65-F5344CB8AC3E}">
        <p14:creationId xmlns:p14="http://schemas.microsoft.com/office/powerpoint/2010/main" val="39899655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임무지역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식별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운량을 추정하여 보고합니다</a:t>
            </a:r>
          </a:p>
          <a:p>
            <a:pPr lvl="1"/>
            <a:endParaRPr lang="en-US" dirty="0"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하늘이 보이지 않는다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하늘이 겨우 보인다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하늘을 볼 수 있는 구멍이 몇 개 있다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하늘이 아주 잘 보인다</a:t>
            </a:r>
          </a:p>
          <a:p>
            <a:endParaRPr lang="en-GB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80502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sz="2000"/>
              <a:t>R.</a:t>
            </a:r>
            <a:r>
              <a:rPr lang="ko-KR" sz="2000" b="1"/>
              <a:t>O</a:t>
            </a:r>
            <a:r>
              <a:rPr lang="ko-KR"/>
              <a:t>.M.</a:t>
            </a:r>
            <a:r>
              <a:rPr lang="ko-KR" sz="2000"/>
              <a:t>A</a:t>
            </a:r>
            <a:r>
              <a:rPr lang="ko-KR"/>
              <a:t>. – METEOROLOGICAL CONDITIONS(기상 여건)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34</a:t>
            </a:fld>
            <a:endParaRPr lang="en-GB" altLang="en-US"/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56592" cy="6093296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sz="2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하늘이 보이지 않는다...</a:t>
            </a:r>
          </a:p>
        </p:txBody>
      </p:sp>
    </p:spTree>
    <p:extLst>
      <p:ext uri="{BB962C8B-B14F-4D97-AF65-F5344CB8AC3E}">
        <p14:creationId xmlns:p14="http://schemas.microsoft.com/office/powerpoint/2010/main" val="284661939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sz="2000"/>
              <a:t>R.</a:t>
            </a:r>
            <a:r>
              <a:rPr lang="ko-KR" sz="2000" b="1"/>
              <a:t>O</a:t>
            </a:r>
            <a:r>
              <a:rPr lang="ko-KR"/>
              <a:t>.M.</a:t>
            </a:r>
            <a:r>
              <a:rPr lang="ko-KR" sz="2000"/>
              <a:t>A</a:t>
            </a:r>
            <a:r>
              <a:rPr lang="ko-KR"/>
              <a:t>. – METEOROLOGICAL CONDITIONS(기상 여건)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35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27384"/>
            <a:ext cx="9348567" cy="5184576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 bwMode="auto">
          <a:xfrm>
            <a:off x="0" y="5157192"/>
            <a:ext cx="9144000" cy="1700808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sz="2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하늘이 겨우 보인다...</a:t>
            </a:r>
          </a:p>
        </p:txBody>
      </p:sp>
    </p:spTree>
    <p:extLst>
      <p:ext uri="{BB962C8B-B14F-4D97-AF65-F5344CB8AC3E}">
        <p14:creationId xmlns:p14="http://schemas.microsoft.com/office/powerpoint/2010/main" val="17693214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sz="2000"/>
              <a:t>R.</a:t>
            </a:r>
            <a:r>
              <a:rPr lang="ko-KR" sz="2000" b="1"/>
              <a:t>O</a:t>
            </a:r>
            <a:r>
              <a:rPr lang="ko-KR"/>
              <a:t>.M.</a:t>
            </a:r>
            <a:r>
              <a:rPr lang="ko-KR" sz="2000"/>
              <a:t>A</a:t>
            </a:r>
            <a:r>
              <a:rPr lang="ko-KR"/>
              <a:t>. – METEOROLOGICAL CONDITIONS(기상 여건)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36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" y="3795823"/>
            <a:ext cx="9144000" cy="3062177"/>
          </a:xfrm>
          <a:prstGeom prst="rect">
            <a:avLst/>
          </a:prstGeom>
        </p:spPr>
      </p:pic>
      <p:pic>
        <p:nvPicPr>
          <p:cNvPr id="10" name="Immagin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3567"/>
            <a:ext cx="12461265" cy="2494687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 bwMode="auto">
          <a:xfrm>
            <a:off x="0" y="2471121"/>
            <a:ext cx="9144000" cy="132470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ko-KR" sz="2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대부분의 하늘이 보인다...</a:t>
            </a:r>
          </a:p>
        </p:txBody>
      </p:sp>
    </p:spTree>
    <p:extLst>
      <p:ext uri="{BB962C8B-B14F-4D97-AF65-F5344CB8AC3E}">
        <p14:creationId xmlns:p14="http://schemas.microsoft.com/office/powerpoint/2010/main" val="34853916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임무지역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식별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모든 기상 현상을 보고합니다</a:t>
            </a:r>
          </a:p>
          <a:p>
            <a:pPr lvl="1"/>
            <a:endParaRPr lang="en-US" dirty="0"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비, 소나기, 우박, 눈</a:t>
            </a:r>
          </a:p>
          <a:p>
            <a:pPr lvl="1"/>
            <a:endParaRPr lang="en-US" dirty="0"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회오리바람, 용오름</a:t>
            </a:r>
          </a:p>
          <a:p>
            <a:pPr lvl="1"/>
            <a:endParaRPr lang="en-US" dirty="0"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번개</a:t>
            </a:r>
          </a:p>
          <a:p>
            <a:endParaRPr lang="en-GB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6278377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sz="2000"/>
              <a:t>R.</a:t>
            </a:r>
            <a:r>
              <a:rPr lang="ko-KR" sz="2000" b="1"/>
              <a:t>O</a:t>
            </a:r>
            <a:r>
              <a:rPr lang="ko-KR"/>
              <a:t>.M.</a:t>
            </a:r>
            <a:r>
              <a:rPr lang="ko-KR" sz="2000"/>
              <a:t>A</a:t>
            </a:r>
            <a:r>
              <a:rPr lang="ko-KR"/>
              <a:t>. – METEOROLOGICAL CONDITIONS(기상 여건)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38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3131840" y="5128486"/>
            <a:ext cx="6151066" cy="1324702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r>
              <a:rPr lang="ko-KR" sz="2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모든 기상 현상을 보고합니다</a:t>
            </a:r>
          </a:p>
          <a:p>
            <a:r>
              <a:rPr lang="ko-KR" sz="2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주변이 보입니다</a:t>
            </a:r>
          </a:p>
        </p:txBody>
      </p:sp>
    </p:spTree>
    <p:extLst>
      <p:ext uri="{BB962C8B-B14F-4D97-AF65-F5344CB8AC3E}">
        <p14:creationId xmlns:p14="http://schemas.microsoft.com/office/powerpoint/2010/main" val="5455428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임무지역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식별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16832"/>
            <a:ext cx="8507413" cy="4464918"/>
          </a:xfrm>
        </p:spPr>
        <p:txBody>
          <a:bodyPr/>
          <a:lstStyle/>
          <a:p>
            <a:pPr marL="0" indent="0" algn="ctr">
              <a:buNone/>
            </a:pPr>
            <a:r>
              <a:rPr lang="ko-KR" sz="6000" dirty="0">
                <a:latin typeface="Arial" panose="020B0604020202020204" pitchFamily="34" charset="0"/>
                <a:ea typeface="굴림" panose="020B0600000101010101" pitchFamily="50" charset="-127"/>
              </a:rPr>
              <a:t>강풍 또는 돌풍을 관측하면</a:t>
            </a:r>
            <a:r>
              <a:rPr lang="en-US" altLang="ko-KR" sz="6000" dirty="0">
                <a:latin typeface="Arial" panose="020B0604020202020204" pitchFamily="34" charset="0"/>
                <a:ea typeface="굴림" panose="020B0600000101010101" pitchFamily="50" charset="-127"/>
              </a:rPr>
              <a:t> </a:t>
            </a:r>
            <a:r>
              <a:rPr lang="ko-KR" sz="6000" dirty="0">
                <a:latin typeface="Arial" panose="020B0604020202020204" pitchFamily="34" charset="0"/>
                <a:ea typeface="굴림" panose="020B0600000101010101" pitchFamily="50" charset="-127"/>
              </a:rPr>
              <a:t>보고합니다</a:t>
            </a:r>
            <a:endParaRPr lang="en-US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39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680916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6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342900" indent="-34290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Char char="•"/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Tx/>
              <a:buBlip>
                <a:blip r:embed="rId2"/>
              </a:buBlip>
              <a:defRPr/>
            </a:pPr>
            <a:endParaRPr lang="it-IT" altLang="it-IT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1964402"/>
              </p:ext>
            </p:extLst>
          </p:nvPr>
        </p:nvGraphicFramePr>
        <p:xfrm>
          <a:off x="2195736" y="1484630"/>
          <a:ext cx="8507413" cy="5102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80000"/>
              <a:buBlip>
                <a:blip r:embed="rId8"/>
              </a:buBlip>
              <a:defRPr sz="3200">
                <a:solidFill>
                  <a:srgbClr val="055685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SzPct val="80000"/>
              <a:buBlip>
                <a:blip r:embed="rId9"/>
              </a:buBlip>
              <a:defRPr sz="2800">
                <a:solidFill>
                  <a:srgbClr val="055685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SzPct val="80000"/>
              <a:buBlip>
                <a:blip r:embed="rId10"/>
              </a:buBlip>
              <a:defRPr sz="2400">
                <a:solidFill>
                  <a:srgbClr val="055685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SzPct val="80000"/>
              <a:buBlip>
                <a:blip r:embed="rId11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80000"/>
              <a:buBlip>
                <a:blip r:embed="rId12"/>
              </a:buBlip>
              <a:defRPr sz="2000">
                <a:solidFill>
                  <a:srgbClr val="055685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3B3F4CCF-3378-4CE5-9614-47767BF573DE}" type="slidenum">
              <a:rPr lang="en-GB" altLang="en-US" sz="1400" smtClean="0">
                <a:solidFill>
                  <a:schemeClr val="bg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4</a:t>
            </a:fld>
            <a:endParaRPr lang="en-GB" altLang="en-US" sz="140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 bwMode="auto">
          <a:xfrm>
            <a:off x="-612775" y="757238"/>
            <a:ext cx="4897438" cy="7191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txBody>
          <a:bodyPr anchor="ctr"/>
          <a:lstStyle/>
          <a:p>
            <a:pPr eaLnBrk="1" hangingPunct="1">
              <a:spcBef>
                <a:spcPct val="20000"/>
              </a:spcBef>
              <a:buSzPct val="60000"/>
              <a:defRPr/>
            </a:pPr>
            <a:r>
              <a:rPr lang="ko-KR" sz="3600" dirty="0">
                <a:solidFill>
                  <a:srgbClr val="000000"/>
                </a:solidFill>
                <a:latin typeface="Arial" panose="020B0604020202020204" pitchFamily="34" charset="0"/>
                <a:ea typeface="굴림" panose="020B0600000101010101" pitchFamily="50" charset="-127"/>
                <a:cs typeface="+mj-cs"/>
              </a:rPr>
              <a:t>	</a:t>
            </a:r>
            <a:r>
              <a:rPr lang="ko-KR" sz="36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  <a:cs typeface="+mj-cs"/>
              </a:rPr>
              <a:t>오늘의 주제</a:t>
            </a:r>
          </a:p>
        </p:txBody>
      </p:sp>
      <p:sp>
        <p:nvSpPr>
          <p:cNvPr id="11" name="Arc 10"/>
          <p:cNvSpPr/>
          <p:nvPr/>
        </p:nvSpPr>
        <p:spPr bwMode="auto">
          <a:xfrm rot="10800000">
            <a:off x="755650" y="-892175"/>
            <a:ext cx="5580063" cy="5149850"/>
          </a:xfrm>
          <a:prstGeom prst="arc">
            <a:avLst/>
          </a:prstGeom>
          <a:noFill/>
          <a:ln w="50800" cap="flat" cmpd="sng" algn="ctr">
            <a:solidFill>
              <a:srgbClr val="333399"/>
            </a:solidFill>
            <a:prstDash val="lgDash"/>
            <a:round/>
            <a:headEnd type="triangle" w="lg" len="lg"/>
            <a:tailEnd type="none" w="lg" len="lg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eaLnBrk="1" hangingPunct="1">
              <a:spcBef>
                <a:spcPct val="20000"/>
              </a:spcBef>
              <a:buSzPct val="60000"/>
              <a:buFontTx/>
              <a:buBlip>
                <a:blip r:embed="rId2"/>
              </a:buBlip>
              <a:defRPr/>
            </a:pPr>
            <a:endParaRPr lang="it-IT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b="1"/>
              <a:t>R</a:t>
            </a:r>
            <a:r>
              <a:rPr lang="ko-KR"/>
              <a:t>.</a:t>
            </a:r>
            <a:r>
              <a:rPr lang="ko-KR" sz="2000"/>
              <a:t>O</a:t>
            </a:r>
            <a:r>
              <a:rPr lang="ko-KR"/>
              <a:t>.</a:t>
            </a:r>
            <a:r>
              <a:rPr lang="ko-KR" sz="2000"/>
              <a:t>M</a:t>
            </a:r>
            <a:r>
              <a:rPr lang="ko-KR"/>
              <a:t>.</a:t>
            </a:r>
            <a:r>
              <a:rPr lang="ko-KR" sz="2000"/>
              <a:t>A</a:t>
            </a:r>
            <a:r>
              <a:rPr lang="ko-KR"/>
              <a:t>. - REQUEST(요청)</a:t>
            </a:r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7397" y="-2394"/>
            <a:ext cx="13283109" cy="7463842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40</a:t>
            </a:fld>
            <a:endParaRPr lang="en-GB" altLang="en-US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933056"/>
            <a:ext cx="3958489" cy="243065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sp>
        <p:nvSpPr>
          <p:cNvPr id="8" name="Rettangolo 7"/>
          <p:cNvSpPr/>
          <p:nvPr/>
        </p:nvSpPr>
        <p:spPr bwMode="auto">
          <a:xfrm>
            <a:off x="372533" y="165860"/>
            <a:ext cx="3352800" cy="2903099"/>
          </a:xfrm>
          <a:prstGeom prst="rect">
            <a:avLst/>
          </a:prstGeom>
          <a:solidFill>
            <a:srgbClr val="A99E82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r>
              <a:rPr lang="ko-KR" sz="2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돌풍은 착륙장에서 헬기를 밀어낼 수 있습니다</a:t>
            </a:r>
          </a:p>
          <a:p>
            <a:pPr algn="r" eaLnBrk="1" hangingPunct="1">
              <a:spcBef>
                <a:spcPts val="0"/>
              </a:spcBef>
              <a:buSzPct val="60000"/>
            </a:pPr>
            <a:endParaRPr lang="en-US" sz="2400" dirty="0"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algn="r" eaLnBrk="1" hangingPunct="1">
              <a:spcBef>
                <a:spcPts val="0"/>
              </a:spcBef>
              <a:buSzPct val="60000"/>
            </a:pPr>
            <a:r>
              <a:rPr kumimoji="0" lang="ko-KR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(</a:t>
            </a:r>
            <a:r>
              <a:rPr kumimoji="0" lang="ko-KR" sz="24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Treasure</a:t>
            </a:r>
            <a:r>
              <a:rPr kumimoji="0" lang="ko-KR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</a:t>
            </a:r>
            <a:r>
              <a:rPr kumimoji="0" lang="ko-KR" sz="24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Island</a:t>
            </a:r>
            <a:r>
              <a:rPr kumimoji="0" lang="ko-KR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– 피지 </a:t>
            </a:r>
            <a:r>
              <a:rPr kumimoji="0" lang="ko-KR" sz="24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2015년</a:t>
            </a:r>
            <a:r>
              <a:rPr kumimoji="0" lang="ko-KR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</a:t>
            </a:r>
            <a:r>
              <a:rPr kumimoji="0" lang="ko-KR" sz="24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12월</a:t>
            </a:r>
            <a:r>
              <a:rPr kumimoji="0" lang="ko-KR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</a:t>
            </a:r>
            <a:r>
              <a:rPr kumimoji="0" lang="ko-KR" sz="2400" b="0" i="0" u="none" strike="noStrike" cap="none" normalizeH="0" baseline="0" dirty="0" err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23일</a:t>
            </a:r>
            <a:r>
              <a:rPr kumimoji="0" lang="ko-KR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98594904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임무지역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식별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착륙장 상태 및 장애물을 보고합니다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전력선로 및 주요 장애물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모든 위험한 조건(화재, 인화성 물질 등)</a:t>
            </a:r>
          </a:p>
          <a:p>
            <a:endParaRPr lang="it-IT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40782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ttangolo 5"/>
          <p:cNvSpPr/>
          <p:nvPr/>
        </p:nvSpPr>
        <p:spPr bwMode="auto">
          <a:xfrm>
            <a:off x="0" y="-27384"/>
            <a:ext cx="9144000" cy="6923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b="1"/>
              <a:t>R</a:t>
            </a:r>
            <a:r>
              <a:rPr lang="ko-KR"/>
              <a:t>.</a:t>
            </a:r>
            <a:r>
              <a:rPr lang="ko-KR" sz="2000"/>
              <a:t>O</a:t>
            </a:r>
            <a:r>
              <a:rPr lang="ko-KR"/>
              <a:t>.</a:t>
            </a:r>
            <a:r>
              <a:rPr lang="ko-KR" sz="2000"/>
              <a:t>M</a:t>
            </a:r>
            <a:r>
              <a:rPr lang="ko-KR"/>
              <a:t>.</a:t>
            </a:r>
            <a:r>
              <a:rPr lang="ko-KR" sz="2000"/>
              <a:t>A</a:t>
            </a:r>
            <a:r>
              <a:rPr lang="ko-KR"/>
              <a:t>. - REQUEST(요청)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42</a:t>
            </a:fld>
            <a:endParaRPr lang="en-GB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5508104" y="-27384"/>
            <a:ext cx="3635896" cy="4288333"/>
          </a:xfrm>
          <a:prstGeom prst="rect">
            <a:avLst/>
          </a:prstGeom>
          <a:solidFill>
            <a:srgbClr val="939B63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algn="r" eaLnBrk="1" hangingPunct="1">
              <a:spcBef>
                <a:spcPts val="0"/>
              </a:spcBef>
              <a:buSzPct val="60000"/>
            </a:pPr>
            <a:r>
              <a:rPr kumimoji="0" lang="ko-KR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전력선로</a:t>
            </a:r>
            <a:r>
              <a:rPr lang="ko-KR" sz="2800" dirty="0">
                <a:solidFill>
                  <a:srgbClr val="FFFFFF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는</a:t>
            </a:r>
            <a:endParaRPr lang="en-US" altLang="ko-KR" sz="2800" dirty="0">
              <a:solidFill>
                <a:srgbClr val="FFFFFF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algn="r" eaLnBrk="1" hangingPunct="1">
              <a:spcBef>
                <a:spcPts val="0"/>
              </a:spcBef>
              <a:buSzPct val="60000"/>
            </a:pPr>
            <a:r>
              <a:rPr lang="ko-KR" sz="2800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보이지 않을</a:t>
            </a:r>
            <a:r>
              <a:rPr lang="ko-KR" sz="2800" dirty="0">
                <a:latin typeface="Arial" panose="020B0604020202020204" pitchFamily="34" charset="0"/>
                <a:ea typeface="굴림" panose="020B0600000101010101" pitchFamily="50" charset="-127"/>
              </a:rPr>
              <a:t> 수 있습니다!...</a:t>
            </a:r>
          </a:p>
        </p:txBody>
      </p:sp>
      <p:sp>
        <p:nvSpPr>
          <p:cNvPr id="11" name="Rettangolo 10"/>
          <p:cNvSpPr/>
          <p:nvPr/>
        </p:nvSpPr>
        <p:spPr bwMode="auto">
          <a:xfrm>
            <a:off x="4762" y="4260949"/>
            <a:ext cx="9139238" cy="2635548"/>
          </a:xfrm>
          <a:prstGeom prst="rect">
            <a:avLst/>
          </a:prstGeom>
          <a:solidFill>
            <a:srgbClr val="939B63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…이를 보고해야 </a:t>
            </a:r>
            <a:endParaRPr kumimoji="0" lang="en-US" altLang="ko-KR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합니다!</a:t>
            </a:r>
          </a:p>
        </p:txBody>
      </p:sp>
      <p:pic>
        <p:nvPicPr>
          <p:cNvPr id="74754" name="Picture 2" descr="IMG_0599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-27384"/>
            <a:ext cx="5733315" cy="42883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6" name="Picture 4" descr="IMG_0599 copia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67810" y="2356259"/>
            <a:ext cx="5733315" cy="42999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46753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43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ko-KR" sz="48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착륙장 준비</a:t>
            </a:r>
          </a:p>
        </p:txBody>
      </p:sp>
    </p:spTree>
    <p:extLst>
      <p:ext uri="{BB962C8B-B14F-4D97-AF65-F5344CB8AC3E}">
        <p14:creationId xmlns:p14="http://schemas.microsoft.com/office/powerpoint/2010/main" val="118858361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착륙장 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준비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착륙장 준비 시 모든 잠재적 장애물에 주의해야 합니다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평평하며 장애물이 없는 25 x 25 미터의 공지가 필요(때로는 50 x 50 미터)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전력선로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고정되지 않은 물체가 없을 것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50 cm 미만의 돌출 물체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사람</a:t>
            </a:r>
          </a:p>
          <a:p>
            <a:pPr lvl="1"/>
            <a:r>
              <a:rPr lang="ko-KR">
                <a:latin typeface="Arial" panose="020B0604020202020204" pitchFamily="34" charset="0"/>
                <a:ea typeface="굴림" panose="020B0600000101010101" pitchFamily="50" charset="-127"/>
              </a:rPr>
              <a:t>건물</a:t>
            </a:r>
          </a:p>
          <a:p>
            <a:pPr lvl="1"/>
            <a:endParaRPr lang="it-IT" dirty="0"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endParaRPr lang="it-IT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7296249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sz="2000"/>
              <a:t>R.</a:t>
            </a:r>
            <a:r>
              <a:rPr lang="ko-KR" b="1"/>
              <a:t>O</a:t>
            </a:r>
            <a:r>
              <a:rPr lang="ko-KR"/>
              <a:t>.</a:t>
            </a:r>
            <a:r>
              <a:rPr lang="ko-KR" sz="2000"/>
              <a:t>M</a:t>
            </a:r>
            <a:r>
              <a:rPr lang="ko-KR"/>
              <a:t>.</a:t>
            </a:r>
            <a:r>
              <a:rPr lang="ko-KR" sz="2000"/>
              <a:t>A</a:t>
            </a:r>
            <a:r>
              <a:rPr lang="ko-KR"/>
              <a:t>. - OBSTACLES(장애물)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45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858" y="1612366"/>
            <a:ext cx="9247994" cy="5256584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-18972" y="-27384"/>
            <a:ext cx="9264107" cy="1628800"/>
          </a:xfrm>
          <a:prstGeom prst="rect">
            <a:avLst/>
          </a:prstGeom>
          <a:solidFill>
            <a:srgbClr val="D96858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altLang="en-US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지상</a:t>
            </a:r>
            <a:r>
              <a:rPr kumimoji="0" lang="ko-KR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요원...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멀리 떨어져야 합니다. </a:t>
            </a:r>
            <a:r>
              <a:rPr lang="ko-KR" sz="2800" dirty="0" err="1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로터</a:t>
            </a: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</a:t>
            </a:r>
            <a:r>
              <a:rPr lang="ko-KR" sz="2800" dirty="0" err="1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다운워시가</a:t>
            </a: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위험한 물체를 날릴 수 있습니다</a:t>
            </a:r>
          </a:p>
        </p:txBody>
      </p:sp>
    </p:spTree>
    <p:extLst>
      <p:ext uri="{BB962C8B-B14F-4D97-AF65-F5344CB8AC3E}">
        <p14:creationId xmlns:p14="http://schemas.microsoft.com/office/powerpoint/2010/main" val="129248842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sz="2000"/>
              <a:t>R.</a:t>
            </a:r>
            <a:r>
              <a:rPr lang="ko-KR" b="1"/>
              <a:t>O</a:t>
            </a:r>
            <a:r>
              <a:rPr lang="ko-KR"/>
              <a:t>.</a:t>
            </a:r>
            <a:r>
              <a:rPr lang="ko-KR" sz="2000"/>
              <a:t>M</a:t>
            </a:r>
            <a:r>
              <a:rPr lang="ko-KR"/>
              <a:t>.</a:t>
            </a:r>
            <a:r>
              <a:rPr lang="ko-KR" sz="2000"/>
              <a:t>A</a:t>
            </a:r>
            <a:r>
              <a:rPr lang="ko-KR"/>
              <a:t>. - OBSTACLES(장애물)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46</a:t>
            </a:fld>
            <a:endParaRPr lang="en-GB" altLang="en-US"/>
          </a:p>
        </p:txBody>
      </p:sp>
      <p:sp>
        <p:nvSpPr>
          <p:cNvPr id="8" name="Rettangolo 7"/>
          <p:cNvSpPr/>
          <p:nvPr/>
        </p:nvSpPr>
        <p:spPr bwMode="auto">
          <a:xfrm>
            <a:off x="5564188" y="-17475"/>
            <a:ext cx="3579813" cy="2612680"/>
          </a:xfrm>
          <a:prstGeom prst="rect">
            <a:avLst/>
          </a:prstGeom>
          <a:solidFill>
            <a:srgbClr val="D96858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양방향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교통을 통제합니다</a:t>
            </a:r>
          </a:p>
        </p:txBody>
      </p:sp>
      <p:sp>
        <p:nvSpPr>
          <p:cNvPr id="9" name="Rettangolo 8"/>
          <p:cNvSpPr/>
          <p:nvPr/>
        </p:nvSpPr>
        <p:spPr bwMode="auto">
          <a:xfrm>
            <a:off x="-36511" y="4205288"/>
            <a:ext cx="3888432" cy="2691209"/>
          </a:xfrm>
          <a:prstGeom prst="rect">
            <a:avLst/>
          </a:prstGeom>
          <a:solidFill>
            <a:srgbClr val="D96858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차량</a:t>
            </a:r>
            <a:r>
              <a:rPr kumimoji="0" lang="ko-KR" sz="2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및 오토바이와 최소한</a:t>
            </a:r>
            <a:r>
              <a:rPr kumimoji="0" lang="en-US" altLang="ko-KR" sz="2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</a:t>
            </a:r>
            <a:r>
              <a:rPr kumimoji="0" lang="ko-KR" sz="2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100 </a:t>
            </a:r>
            <a:r>
              <a:rPr kumimoji="0" lang="ko-KR" sz="2800" b="0" i="0" u="none" strike="noStrike" cap="none" normalizeH="0" dirty="0" err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m</a:t>
            </a:r>
            <a:r>
              <a:rPr kumimoji="0" lang="ko-KR" sz="2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간격을 유지합니다</a:t>
            </a:r>
          </a:p>
        </p:txBody>
      </p:sp>
      <p:pic>
        <p:nvPicPr>
          <p:cNvPr id="76804" name="Picture 4" descr="Immagine 013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851920" y="2595204"/>
            <a:ext cx="5708342" cy="4301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Ovale 5"/>
          <p:cNvSpPr/>
          <p:nvPr/>
        </p:nvSpPr>
        <p:spPr bwMode="auto">
          <a:xfrm>
            <a:off x="3877580" y="4509120"/>
            <a:ext cx="936104" cy="1224136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3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6512" y="4176"/>
            <a:ext cx="5601482" cy="4201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2376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착륙장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준비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47</a:t>
            </a:fld>
            <a:endParaRPr lang="en-GB" altLang="en-US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291114"/>
            <a:ext cx="9440592" cy="4572638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 bwMode="auto">
          <a:xfrm>
            <a:off x="2411760" y="1412776"/>
            <a:ext cx="3888432" cy="1581459"/>
          </a:xfrm>
          <a:prstGeom prst="rect">
            <a:avLst/>
          </a:prstGeom>
          <a:solidFill>
            <a:srgbClr val="255C99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8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텐트 또는 방수포는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8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쉽게 날아갈 수 있습니다</a:t>
            </a:r>
          </a:p>
        </p:txBody>
      </p:sp>
    </p:spTree>
    <p:extLst>
      <p:ext uri="{BB962C8B-B14F-4D97-AF65-F5344CB8AC3E}">
        <p14:creationId xmlns:p14="http://schemas.microsoft.com/office/powerpoint/2010/main" val="386660316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sz="2000"/>
              <a:t>R.</a:t>
            </a:r>
            <a:r>
              <a:rPr lang="ko-KR" b="1"/>
              <a:t>O</a:t>
            </a:r>
            <a:r>
              <a:rPr lang="ko-KR"/>
              <a:t>.</a:t>
            </a:r>
            <a:r>
              <a:rPr lang="ko-KR" sz="2000"/>
              <a:t>M</a:t>
            </a:r>
            <a:r>
              <a:rPr lang="ko-KR"/>
              <a:t>.</a:t>
            </a:r>
            <a:r>
              <a:rPr lang="ko-KR" sz="2000"/>
              <a:t>A</a:t>
            </a:r>
            <a:r>
              <a:rPr lang="ko-KR"/>
              <a:t>. - OBSTACLES(장애물)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48</a:t>
            </a:fld>
            <a:endParaRPr lang="en-GB" altLang="en-US"/>
          </a:p>
        </p:txBody>
      </p:sp>
      <p:pic>
        <p:nvPicPr>
          <p:cNvPr id="77826" name="Picture 2" descr="Immagine 01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42840"/>
            <a:ext cx="9144000" cy="69008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1" y="5094386"/>
            <a:ext cx="3763016" cy="1544737"/>
          </a:xfrm>
          <a:prstGeom prst="rect">
            <a:avLst/>
          </a:prstGeom>
          <a:solidFill>
            <a:srgbClr val="302D1D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애완동물, 소, 야생 동물 및 새를 멀리 쫓습니다</a:t>
            </a:r>
          </a:p>
        </p:txBody>
      </p:sp>
    </p:spTree>
    <p:extLst>
      <p:ext uri="{BB962C8B-B14F-4D97-AF65-F5344CB8AC3E}">
        <p14:creationId xmlns:p14="http://schemas.microsoft.com/office/powerpoint/2010/main" val="33822337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49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ko-KR" sz="4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헬기 맞이</a:t>
            </a:r>
          </a:p>
        </p:txBody>
      </p:sp>
    </p:spTree>
    <p:extLst>
      <p:ext uri="{BB962C8B-B14F-4D97-AF65-F5344CB8AC3E}">
        <p14:creationId xmlns:p14="http://schemas.microsoft.com/office/powerpoint/2010/main" val="985201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727" b="16917"/>
          <a:stretch>
            <a:fillRect/>
          </a:stretch>
        </p:blipFill>
        <p:spPr>
          <a:xfrm>
            <a:off x="0" y="15691"/>
            <a:ext cx="9144000" cy="6842309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전형적인</a:t>
            </a:r>
            <a:r>
              <a:rPr kumimoji="0" lang="ko-KR" sz="4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시나리오</a:t>
            </a:r>
          </a:p>
        </p:txBody>
      </p:sp>
    </p:spTree>
    <p:extLst>
      <p:ext uri="{BB962C8B-B14F-4D97-AF65-F5344CB8AC3E}">
        <p14:creationId xmlns:p14="http://schemas.microsoft.com/office/powerpoint/2010/main" val="341283199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헬기 맞이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916832"/>
            <a:ext cx="8507413" cy="4464918"/>
          </a:xfrm>
        </p:spPr>
        <p:txBody>
          <a:bodyPr/>
          <a:lstStyle/>
          <a:p>
            <a:pPr marL="0" indent="0" algn="ctr">
              <a:buNone/>
            </a:pPr>
            <a:r>
              <a:rPr lang="ko-KR" sz="4800">
                <a:latin typeface="Arial" panose="020B0604020202020204" pitchFamily="34" charset="0"/>
                <a:ea typeface="굴림" panose="020B0600000101010101" pitchFamily="50" charset="-127"/>
              </a:rPr>
              <a:t>자신을 보이게 합니다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50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4975124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b="1"/>
              <a:t>R</a:t>
            </a:r>
            <a:r>
              <a:rPr lang="ko-KR"/>
              <a:t>.</a:t>
            </a:r>
            <a:r>
              <a:rPr lang="ko-KR" sz="2000"/>
              <a:t>O</a:t>
            </a:r>
            <a:r>
              <a:rPr lang="ko-KR"/>
              <a:t>.</a:t>
            </a:r>
            <a:r>
              <a:rPr lang="ko-KR" sz="2000"/>
              <a:t>M</a:t>
            </a:r>
            <a:r>
              <a:rPr lang="ko-KR"/>
              <a:t>.</a:t>
            </a:r>
            <a:r>
              <a:rPr lang="ko-KR" sz="2000"/>
              <a:t>A</a:t>
            </a:r>
            <a:r>
              <a:rPr lang="ko-KR"/>
              <a:t>. - REQUEST(요청)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85838" lvl="1" indent="0">
              <a:buNone/>
            </a:pPr>
            <a:endParaRPr lang="pt-BR" sz="1800" dirty="0"/>
          </a:p>
          <a:p>
            <a:pPr marL="457200" lvl="1" indent="0">
              <a:buNone/>
            </a:pPr>
            <a:r>
              <a:rPr lang="ko-KR" sz="1800"/>
              <a:t>	</a:t>
            </a:r>
          </a:p>
          <a:p>
            <a:pPr marL="457200" lvl="1" indent="0">
              <a:buNone/>
            </a:pPr>
            <a:r>
              <a:rPr lang="ko-KR" sz="1800"/>
              <a:t>	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51</a:t>
            </a:fld>
            <a:endParaRPr lang="en-GB" altLang="en-US"/>
          </a:p>
        </p:txBody>
      </p:sp>
      <p:pic>
        <p:nvPicPr>
          <p:cNvPr id="78850" name="Picture 2" descr="P1080884 - 1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4762"/>
            <a:ext cx="9180512" cy="6877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tangolo 7"/>
          <p:cNvSpPr/>
          <p:nvPr/>
        </p:nvSpPr>
        <p:spPr bwMode="auto">
          <a:xfrm>
            <a:off x="726831" y="512713"/>
            <a:ext cx="8417169" cy="1548135"/>
          </a:xfrm>
          <a:prstGeom prst="rect">
            <a:avLst/>
          </a:prstGeom>
          <a:solidFill>
            <a:srgbClr val="394B69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altLang="en-US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임무지역</a:t>
            </a:r>
            <a:r>
              <a:rPr kumimoji="0" lang="ko-KR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의 모든 화재를 보고합니다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36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연기는 멀리서도 잘 보입니다</a:t>
            </a:r>
          </a:p>
        </p:txBody>
      </p:sp>
      <p:cxnSp>
        <p:nvCxnSpPr>
          <p:cNvPr id="9" name="Connettore 2 8"/>
          <p:cNvCxnSpPr/>
          <p:nvPr/>
        </p:nvCxnSpPr>
        <p:spPr bwMode="auto">
          <a:xfrm flipV="1">
            <a:off x="827088" y="3636574"/>
            <a:ext cx="3024832" cy="2240698"/>
          </a:xfrm>
          <a:prstGeom prst="straightConnector1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CasellaDiTesto 11"/>
          <p:cNvSpPr txBox="1"/>
          <p:nvPr/>
        </p:nvSpPr>
        <p:spPr>
          <a:xfrm rot="19385344">
            <a:off x="1482462" y="4167036"/>
            <a:ext cx="1485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>
                <a:solidFill>
                  <a:srgbClr val="FF0000"/>
                </a:solidFill>
              </a:rPr>
              <a:t>20 NM</a:t>
            </a:r>
          </a:p>
        </p:txBody>
      </p:sp>
    </p:spTree>
    <p:extLst>
      <p:ext uri="{BB962C8B-B14F-4D97-AF65-F5344CB8AC3E}">
        <p14:creationId xmlns:p14="http://schemas.microsoft.com/office/powerpoint/2010/main" val="1269586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1525"/>
            <a:ext cx="9144000" cy="6086475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52</a:t>
            </a:fld>
            <a:endParaRPr lang="en-GB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0" y="-27384"/>
            <a:ext cx="9144000" cy="1440160"/>
          </a:xfrm>
          <a:prstGeom prst="rect">
            <a:avLst/>
          </a:prstGeom>
          <a:solidFill>
            <a:srgbClr val="940F1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ko-KR" sz="4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수지형 조명탄을 사용합니다(권장)</a:t>
            </a:r>
          </a:p>
        </p:txBody>
      </p:sp>
    </p:spTree>
    <p:extLst>
      <p:ext uri="{BB962C8B-B14F-4D97-AF65-F5344CB8AC3E}">
        <p14:creationId xmlns:p14="http://schemas.microsoft.com/office/powerpoint/2010/main" val="200939607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53</a:t>
            </a:fld>
            <a:endParaRPr lang="en-GB" altLang="en-US"/>
          </a:p>
        </p:txBody>
      </p:sp>
      <p:pic>
        <p:nvPicPr>
          <p:cNvPr id="1026" name="Picture 2" descr="https://upload.wikimedia.org/wikipedia/commons/thumb/0/06/US_Army_52253_Best_Warrior_At_Night.jpg/1024px-US_Army_52253_Best_Warrior_At_Nigh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03515" y="-36412"/>
            <a:ext cx="10384027" cy="6894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6084168" y="1052810"/>
            <a:ext cx="3059832" cy="2808164"/>
          </a:xfrm>
          <a:prstGeom prst="rect">
            <a:avLst/>
          </a:prstGeom>
          <a:solidFill>
            <a:srgbClr val="940F1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ko-KR" sz="40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발사체 신호 조명탄</a:t>
            </a:r>
          </a:p>
          <a:p>
            <a:pPr algn="ctr" eaLnBrk="1" hangingPunct="1">
              <a:spcBef>
                <a:spcPct val="20000"/>
              </a:spcBef>
              <a:buSzPct val="60000"/>
            </a:pPr>
            <a:r>
              <a:rPr lang="ko-KR" sz="40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(사용 자제)</a:t>
            </a:r>
          </a:p>
        </p:txBody>
      </p:sp>
    </p:spTree>
    <p:extLst>
      <p:ext uri="{BB962C8B-B14F-4D97-AF65-F5344CB8AC3E}">
        <p14:creationId xmlns:p14="http://schemas.microsoft.com/office/powerpoint/2010/main" val="115039300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54</a:t>
            </a:fld>
            <a:endParaRPr lang="en-GB" altLang="en-US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2326" y="-16434"/>
            <a:ext cx="5155826" cy="6874434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3818" y="3333942"/>
            <a:ext cx="6426854" cy="3524058"/>
          </a:xfrm>
          <a:prstGeom prst="rect">
            <a:avLst/>
          </a:prstGeom>
        </p:spPr>
      </p:pic>
      <p:sp>
        <p:nvSpPr>
          <p:cNvPr id="12" name="Rettangolo 11"/>
          <p:cNvSpPr/>
          <p:nvPr/>
        </p:nvSpPr>
        <p:spPr bwMode="auto">
          <a:xfrm>
            <a:off x="4193818" y="-27384"/>
            <a:ext cx="4950182" cy="3384376"/>
          </a:xfrm>
          <a:prstGeom prst="rect">
            <a:avLst/>
          </a:prstGeom>
          <a:solidFill>
            <a:srgbClr val="940F1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ct val="20000"/>
              </a:spcBef>
              <a:buSzPct val="60000"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차량 점멸등을 사용하되,</a:t>
            </a:r>
          </a:p>
          <a:p>
            <a:pPr algn="ctr" eaLnBrk="1" hangingPunct="1">
              <a:spcBef>
                <a:spcPct val="20000"/>
              </a:spcBef>
              <a:buSzPct val="60000"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다음을 명심해야 합니다</a:t>
            </a:r>
          </a:p>
          <a:p>
            <a:pPr algn="ctr" eaLnBrk="1" hangingPunct="1">
              <a:spcBef>
                <a:spcPct val="20000"/>
              </a:spcBef>
              <a:buSzPct val="60000"/>
            </a:pPr>
            <a:endParaRPr lang="en-GB" sz="2800" dirty="0"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algn="ctr" eaLnBrk="1" hangingPunct="1">
              <a:spcBef>
                <a:spcPct val="20000"/>
              </a:spcBef>
              <a:buSzPct val="60000"/>
            </a:pPr>
            <a:r>
              <a:rPr lang="ko-KR" sz="2800" b="1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교량 또는 높은 식물 아래의 차량은 공중에서 보기 어렵습니다</a:t>
            </a:r>
          </a:p>
        </p:txBody>
      </p:sp>
      <p:cxnSp>
        <p:nvCxnSpPr>
          <p:cNvPr id="14" name="Connettore diritto 13"/>
          <p:cNvCxnSpPr/>
          <p:nvPr/>
        </p:nvCxnSpPr>
        <p:spPr bwMode="auto">
          <a:xfrm>
            <a:off x="4180170" y="-27384"/>
            <a:ext cx="0" cy="6885384"/>
          </a:xfrm>
          <a:prstGeom prst="line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7" name="Connettore diritto 16"/>
          <p:cNvCxnSpPr/>
          <p:nvPr/>
        </p:nvCxnSpPr>
        <p:spPr bwMode="auto">
          <a:xfrm flipH="1">
            <a:off x="4193818" y="3333942"/>
            <a:ext cx="4950182" cy="0"/>
          </a:xfrm>
          <a:prstGeom prst="line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956004689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ttangolo 14"/>
          <p:cNvSpPr/>
          <p:nvPr/>
        </p:nvSpPr>
        <p:spPr bwMode="auto">
          <a:xfrm>
            <a:off x="0" y="-27384"/>
            <a:ext cx="9144000" cy="6923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55</a:t>
            </a:fld>
            <a:endParaRPr lang="en-GB" altLang="en-US"/>
          </a:p>
        </p:txBody>
      </p:sp>
      <p:grpSp>
        <p:nvGrpSpPr>
          <p:cNvPr id="6" name="Area di disegno 37"/>
          <p:cNvGrpSpPr/>
          <p:nvPr/>
        </p:nvGrpSpPr>
        <p:grpSpPr>
          <a:xfrm>
            <a:off x="1297534" y="1988178"/>
            <a:ext cx="6826744" cy="4703134"/>
            <a:chOff x="0" y="0"/>
            <a:chExt cx="5419725" cy="3733800"/>
          </a:xfrm>
        </p:grpSpPr>
        <p:sp>
          <p:nvSpPr>
            <p:cNvPr id="7" name="Rettangolo 6"/>
            <p:cNvSpPr/>
            <p:nvPr/>
          </p:nvSpPr>
          <p:spPr>
            <a:xfrm>
              <a:off x="0" y="0"/>
              <a:ext cx="5419725" cy="3733800"/>
            </a:xfrm>
            <a:prstGeom prst="rect">
              <a:avLst/>
            </a:prstGeom>
          </p:spPr>
        </p:sp>
        <p:cxnSp>
          <p:nvCxnSpPr>
            <p:cNvPr id="8" name="Connettore 2 7"/>
            <p:cNvCxnSpPr/>
            <p:nvPr/>
          </p:nvCxnSpPr>
          <p:spPr>
            <a:xfrm flipH="1" flipV="1">
              <a:off x="1400176" y="913347"/>
              <a:ext cx="2677770" cy="1553429"/>
            </a:xfrm>
            <a:prstGeom prst="straightConnector1">
              <a:avLst/>
            </a:prstGeom>
            <a:ln w="76200">
              <a:solidFill>
                <a:srgbClr val="42577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9" name="Immagine 8" descr="C:\Users\Stefano\AppData\Local\Microsoft\Windows\INetCacheContent.Word\car-accident-collision-hi.png"/>
            <p:cNvPicPr/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226" y="94275"/>
              <a:ext cx="842010" cy="8191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" name="Immagin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62571" y="1494450"/>
              <a:ext cx="2161905" cy="2161905"/>
            </a:xfrm>
            <a:prstGeom prst="rect">
              <a:avLst/>
            </a:prstGeom>
          </p:spPr>
        </p:pic>
        <p:pic>
          <p:nvPicPr>
            <p:cNvPr id="11" name="Immagine 10" descr="mi-17_silhouette_top_v2-2400px 1"/>
            <p:cNvPicPr/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611516" y="2045630"/>
              <a:ext cx="1355725" cy="1129665"/>
            </a:xfrm>
            <a:prstGeom prst="rect">
              <a:avLst/>
            </a:prstGeom>
            <a:noFill/>
          </p:spPr>
        </p:pic>
        <p:pic>
          <p:nvPicPr>
            <p:cNvPr id="12" name="Immagine 11" descr="C:\Users\Stefano\AppData\Local\Microsoft\Windows\INetCacheContent.Word\robot-hi.png"/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7236" y="252390"/>
              <a:ext cx="400050" cy="66103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Fumetto: rettangolo con angoli arrotondati 12"/>
            <p:cNvSpPr/>
            <p:nvPr/>
          </p:nvSpPr>
          <p:spPr>
            <a:xfrm>
              <a:off x="2019301" y="94232"/>
              <a:ext cx="3305175" cy="819114"/>
            </a:xfrm>
            <a:prstGeom prst="wedgeRoundRectCallout">
              <a:avLst>
                <a:gd name="adj1" fmla="val -69089"/>
                <a:gd name="adj2" fmla="val -2696"/>
                <a:gd name="adj3" fmla="val 16667"/>
              </a:avLst>
            </a:prstGeom>
            <a:solidFill>
              <a:srgbClr val="42577A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ko-KR" dirty="0">
                  <a:latin typeface="Arial" panose="020B0604020202020204" pitchFamily="34" charset="0"/>
                  <a:ea typeface="굴림" panose="020B0600000101010101" pitchFamily="50" charset="-127"/>
                </a:rPr>
                <a:t>“</a:t>
              </a:r>
              <a:r>
                <a:rPr lang="ko-KR" b="1" dirty="0">
                  <a:latin typeface="Arial" panose="020B0604020202020204" pitchFamily="34" charset="0"/>
                  <a:ea typeface="굴림" panose="020B0600000101010101" pitchFamily="50" charset="-127"/>
                  <a:cs typeface="Times New Roman" panose="02020603050405020304" pitchFamily="18" charset="0"/>
                </a:rPr>
                <a:t>우리는 10시 방향에 있습니다”</a:t>
              </a:r>
            </a:p>
          </p:txBody>
        </p:sp>
        <p:sp>
          <p:nvSpPr>
            <p:cNvPr id="14" name="Arco 13"/>
            <p:cNvSpPr/>
            <p:nvPr/>
          </p:nvSpPr>
          <p:spPr>
            <a:xfrm>
              <a:off x="628651" y="1027569"/>
              <a:ext cx="3609975" cy="2315227"/>
            </a:xfrm>
            <a:prstGeom prst="arc">
              <a:avLst>
                <a:gd name="adj1" fmla="val 18612399"/>
                <a:gd name="adj2" fmla="val 0"/>
              </a:avLst>
            </a:prstGeom>
            <a:ln w="38100">
              <a:solidFill>
                <a:srgbClr val="FF0000"/>
              </a:solidFill>
              <a:prstDash val="dash"/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it-IT">
                <a:latin typeface="Arial" panose="020B0604020202020204" pitchFamily="34" charset="0"/>
                <a:ea typeface="굴림" panose="020B0600000101010101" pitchFamily="50" charset="-127"/>
              </a:endParaRPr>
            </a:p>
          </p:txBody>
        </p:sp>
      </p:grpSp>
      <p:sp>
        <p:nvSpPr>
          <p:cNvPr id="16" name="Rettangolo 15"/>
          <p:cNvSpPr/>
          <p:nvPr/>
        </p:nvSpPr>
        <p:spPr bwMode="auto">
          <a:xfrm>
            <a:off x="0" y="-71632"/>
            <a:ext cx="9144000" cy="1548135"/>
          </a:xfrm>
          <a:prstGeom prst="rect">
            <a:avLst/>
          </a:prstGeom>
          <a:solidFill>
            <a:srgbClr val="42577A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r>
              <a:rPr lang="ko-KR" altLang="en-US" sz="36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유도</a:t>
            </a:r>
            <a:r>
              <a:rPr lang="en-US" altLang="ko-KR" sz="36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/</a:t>
            </a:r>
            <a:r>
              <a:rPr lang="ko-KR" sz="36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연락하는 경우,	</a:t>
            </a:r>
          </a:p>
          <a:p>
            <a:pPr algn="r" eaLnBrk="1" hangingPunct="1">
              <a:spcBef>
                <a:spcPts val="0"/>
              </a:spcBef>
              <a:buSzPct val="60000"/>
            </a:pPr>
            <a:r>
              <a:rPr lang="ko-KR" altLang="en-US" sz="36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기수기준 </a:t>
            </a:r>
            <a:r>
              <a:rPr lang="ko-KR" sz="36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“시계 위치”</a:t>
            </a:r>
            <a:r>
              <a:rPr lang="ko-KR" sz="3600" dirty="0" err="1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를</a:t>
            </a:r>
            <a:r>
              <a:rPr lang="ko-KR" sz="36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사용합니다	</a:t>
            </a:r>
          </a:p>
        </p:txBody>
      </p:sp>
    </p:spTree>
    <p:extLst>
      <p:ext uri="{BB962C8B-B14F-4D97-AF65-F5344CB8AC3E}">
        <p14:creationId xmlns:p14="http://schemas.microsoft.com/office/powerpoint/2010/main" val="250587180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56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50054" cy="540060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ttangolo 6"/>
          <p:cNvSpPr/>
          <p:nvPr/>
        </p:nvSpPr>
        <p:spPr bwMode="auto">
          <a:xfrm>
            <a:off x="0" y="5373216"/>
            <a:ext cx="9144000" cy="1484784"/>
          </a:xfrm>
          <a:prstGeom prst="rect">
            <a:avLst/>
          </a:prstGeom>
          <a:solidFill>
            <a:srgbClr val="60897E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ko-KR" sz="36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“여기에 착륙하세요…”</a:t>
            </a:r>
          </a:p>
        </p:txBody>
      </p:sp>
    </p:spTree>
    <p:extLst>
      <p:ext uri="{BB962C8B-B14F-4D97-AF65-F5344CB8AC3E}">
        <p14:creationId xmlns:p14="http://schemas.microsoft.com/office/powerpoint/2010/main" val="388884245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tangolo 7"/>
          <p:cNvSpPr/>
          <p:nvPr/>
        </p:nvSpPr>
        <p:spPr bwMode="auto">
          <a:xfrm>
            <a:off x="0" y="-27384"/>
            <a:ext cx="9144000" cy="6923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57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58832" y="404664"/>
            <a:ext cx="3889632" cy="439378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pic>
        <p:nvPicPr>
          <p:cNvPr id="7" name="Immagine 6" descr="C:\Users\Stefano\AppData\Local\Microsoft\Windows\INetCacheContent.Word\Rescue Sign 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024" y="1398749"/>
            <a:ext cx="3963960" cy="240560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sp>
        <p:nvSpPr>
          <p:cNvPr id="9" name="Rettangolo 8"/>
          <p:cNvSpPr/>
          <p:nvPr/>
        </p:nvSpPr>
        <p:spPr bwMode="auto">
          <a:xfrm>
            <a:off x="0" y="5373217"/>
            <a:ext cx="7164288" cy="1088056"/>
          </a:xfrm>
          <a:prstGeom prst="rect">
            <a:avLst/>
          </a:prstGeom>
          <a:solidFill>
            <a:srgbClr val="4F5A3C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r" eaLnBrk="1" hangingPunct="1">
              <a:spcBef>
                <a:spcPts val="0"/>
              </a:spcBef>
              <a:buSzPct val="60000"/>
            </a:pPr>
            <a:r>
              <a:rPr lang="ko-KR" sz="36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착륙장 표시	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1257299" y="1409687"/>
            <a:ext cx="2454621" cy="39371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ko-KR" sz="2800" b="1" dirty="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도움이 필요하십니까?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1393103" y="3365629"/>
            <a:ext cx="788783" cy="39371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ko-KR" sz="2800" b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예</a:t>
            </a:r>
          </a:p>
        </p:txBody>
      </p:sp>
      <p:sp>
        <p:nvSpPr>
          <p:cNvPr id="12" name="ZoneTexte 11"/>
          <p:cNvSpPr txBox="1"/>
          <p:nvPr/>
        </p:nvSpPr>
        <p:spPr>
          <a:xfrm>
            <a:off x="2742066" y="3365629"/>
            <a:ext cx="788783" cy="393713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ko-KR" sz="2800" b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아니오</a:t>
            </a:r>
          </a:p>
        </p:txBody>
      </p:sp>
    </p:spTree>
    <p:extLst>
      <p:ext uri="{BB962C8B-B14F-4D97-AF65-F5344CB8AC3E}">
        <p14:creationId xmlns:p14="http://schemas.microsoft.com/office/powerpoint/2010/main" val="327089489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헬기 맞이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58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4656" y="2699296"/>
            <a:ext cx="7874588" cy="316835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0" y="1268760"/>
            <a:ext cx="9144000" cy="115326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고정되지 않은 물체는</a:t>
            </a:r>
            <a:endParaRPr kumimoji="0" lang="en-US" altLang="ko-KR" sz="2800" b="0" i="0" u="none" strike="noStrike" cap="none" normalizeH="0" dirty="0">
              <a:ln>
                <a:noFill/>
              </a:ln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헬기와 주변 사람에게 위험할 수 있습니다 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ko-KR" sz="2800" b="0" i="0" u="none" strike="noStrike" cap="none" normalizeH="0" dirty="0">
              <a:ln>
                <a:noFill/>
              </a:ln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6807982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59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6512" y="-26225"/>
            <a:ext cx="9372640" cy="5327433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 bwMode="auto">
          <a:xfrm>
            <a:off x="-12343" y="4077072"/>
            <a:ext cx="9264107" cy="2794576"/>
          </a:xfrm>
          <a:prstGeom prst="rect">
            <a:avLst/>
          </a:prstGeom>
          <a:solidFill>
            <a:srgbClr val="D96858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4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자신을</a:t>
            </a:r>
            <a:endParaRPr kumimoji="0" lang="en-US" altLang="ko-KR" sz="4800" b="0" i="0" u="none" strike="noStrike" cap="none" normalizeH="0" dirty="0">
              <a:ln>
                <a:noFill/>
              </a:ln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4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보호합니다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ko-KR" sz="4800" b="0" i="0" u="none" strike="noStrike" cap="none" normalizeH="0" dirty="0">
              <a:ln>
                <a:noFill/>
              </a:ln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pic>
        <p:nvPicPr>
          <p:cNvPr id="7" name="Immagin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3786" y="4205136"/>
            <a:ext cx="1845915" cy="2455804"/>
          </a:xfrm>
          <a:prstGeom prst="rect">
            <a:avLst/>
          </a:prstGeom>
          <a:ln cap="rnd">
            <a:solidFill>
              <a:srgbClr val="0070C0"/>
            </a:solidFill>
          </a:ln>
        </p:spPr>
      </p:pic>
      <p:pic>
        <p:nvPicPr>
          <p:cNvPr id="8" name="Immagin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7660" y="4235508"/>
            <a:ext cx="1614092" cy="2455803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0" name="ZoneTexte 9"/>
          <p:cNvSpPr txBox="1"/>
          <p:nvPr/>
        </p:nvSpPr>
        <p:spPr>
          <a:xfrm>
            <a:off x="701675" y="6070600"/>
            <a:ext cx="1762125" cy="576000"/>
          </a:xfrm>
          <a:prstGeom prst="roundRect">
            <a:avLst/>
          </a:prstGeom>
          <a:solidFill>
            <a:srgbClr val="0000FF"/>
          </a:solidFill>
        </p:spPr>
        <p:txBody>
          <a:bodyPr wrap="square" lIns="36000" tIns="0" rIns="36000" bIns="0" rtlCol="0" anchor="ctr" anchorCtr="0">
            <a:noAutofit/>
          </a:bodyPr>
          <a:lstStyle/>
          <a:p>
            <a:pPr algn="ctr"/>
            <a:r>
              <a:rPr lang="ko-KR" sz="1600" b="1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보안경을 착용해야 합니다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6930460" y="5946774"/>
            <a:ext cx="1512000" cy="720000"/>
          </a:xfrm>
          <a:prstGeom prst="roundRect">
            <a:avLst/>
          </a:prstGeom>
          <a:solidFill>
            <a:srgbClr val="0000FF"/>
          </a:solidFill>
        </p:spPr>
        <p:txBody>
          <a:bodyPr wrap="square" lIns="36000" tIns="0" rIns="36000" bIns="0" rtlCol="0" anchor="ctr" anchorCtr="0">
            <a:noAutofit/>
          </a:bodyPr>
          <a:lstStyle/>
          <a:p>
            <a:pPr algn="ctr"/>
            <a:r>
              <a:rPr lang="ko-KR" sz="1600" b="1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귀 보호장치를 착용합니다</a:t>
            </a:r>
          </a:p>
        </p:txBody>
      </p:sp>
    </p:spTree>
    <p:extLst>
      <p:ext uri="{BB962C8B-B14F-4D97-AF65-F5344CB8AC3E}">
        <p14:creationId xmlns:p14="http://schemas.microsoft.com/office/powerpoint/2010/main" val="4039501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전형적인 시나리오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b="1" dirty="0">
                <a:latin typeface="Arial" panose="020B0604020202020204" pitchFamily="34" charset="0"/>
                <a:ea typeface="굴림" panose="020B0600000101010101" pitchFamily="50" charset="-127"/>
              </a:rPr>
              <a:t>전형적인 시나리오</a:t>
            </a:r>
          </a:p>
          <a:p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사고 후에 누군가가 응급 파견 센터</a:t>
            </a: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에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 </a:t>
            </a: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신고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합니다</a:t>
            </a:r>
          </a:p>
          <a:p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이 단계에서 교환되는 정보는 매우 중요합니다</a:t>
            </a:r>
          </a:p>
          <a:p>
            <a:pPr marL="0" indent="0">
              <a:buNone/>
            </a:pPr>
            <a:endParaRPr lang="it-IT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  <p:pic>
        <p:nvPicPr>
          <p:cNvPr id="7" name="Immagine 6" descr="C:\Users\Stefano\AppData\Local\Microsoft\Windows\INetCacheContent.Word\car-accident-collision-hi.pn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580" y="5232946"/>
            <a:ext cx="842010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 descr="C:\Users\Stefano\AppData\Local\Microsoft\Windows\INetCacheContent.Word\robot-hi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2740" y="5312003"/>
            <a:ext cx="400050" cy="661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magine 8" descr="C:\Users\Stefano\AppData\Local\Microsoft\Windows\INetCacheContent.Word\lightning-hi1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5781278" y="4379962"/>
            <a:ext cx="666750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magine 9" descr="C:\Users\Stefano\AppData\Local\Microsoft\Windows\INetCacheContent.Word\1194984658879665053people_juliane_krug_03c.svg.hi.pn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3648770"/>
            <a:ext cx="390525" cy="581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13918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7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sz="2000"/>
              <a:t>R.</a:t>
            </a:r>
            <a:r>
              <a:rPr lang="ko-KR" b="1"/>
              <a:t>O</a:t>
            </a:r>
            <a:r>
              <a:rPr lang="ko-KR"/>
              <a:t>.</a:t>
            </a:r>
            <a:r>
              <a:rPr lang="ko-KR" sz="2000"/>
              <a:t>M</a:t>
            </a:r>
            <a:r>
              <a:rPr lang="ko-KR"/>
              <a:t>.</a:t>
            </a:r>
            <a:r>
              <a:rPr lang="ko-KR" sz="2000"/>
              <a:t>A</a:t>
            </a:r>
            <a:r>
              <a:rPr lang="ko-KR"/>
              <a:t>. - OBSTACLES(장애물)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60</a:t>
            </a:fld>
            <a:endParaRPr lang="en-GB" altLang="en-US"/>
          </a:p>
        </p:txBody>
      </p:sp>
      <p:pic>
        <p:nvPicPr>
          <p:cNvPr id="6" name="Immagine 5" descr="C:\Users\Stefano\AppData\Local\Microsoft\Windows\INetCacheContent.Word\REC8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" y="-13576"/>
            <a:ext cx="9143998" cy="3754178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ttangolo 6"/>
          <p:cNvSpPr/>
          <p:nvPr/>
        </p:nvSpPr>
        <p:spPr bwMode="auto">
          <a:xfrm>
            <a:off x="-36511" y="3740602"/>
            <a:ext cx="3888432" cy="3155895"/>
          </a:xfrm>
          <a:prstGeom prst="rect">
            <a:avLst/>
          </a:prstGeom>
          <a:solidFill>
            <a:srgbClr val="1E467F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눈이 덮인 지면 위에서 표시를 하는 경우...</a:t>
            </a: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2888940"/>
            <a:ext cx="5292079" cy="396905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</p:spTree>
    <p:extLst>
      <p:ext uri="{BB962C8B-B14F-4D97-AF65-F5344CB8AC3E}">
        <p14:creationId xmlns:p14="http://schemas.microsoft.com/office/powerpoint/2010/main" val="2995616777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61</a:t>
            </a:fld>
            <a:endParaRPr lang="en-GB" altLang="en-US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0" y="0"/>
            <a:ext cx="4572000" cy="6858000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 bwMode="auto">
          <a:xfrm>
            <a:off x="-36512" y="-27384"/>
            <a:ext cx="4608511" cy="6923881"/>
          </a:xfrm>
          <a:prstGeom prst="rect">
            <a:avLst/>
          </a:prstGeom>
          <a:solidFill>
            <a:srgbClr val="1E467F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…한쪽 무릎을 꿇고</a:t>
            </a:r>
            <a:endParaRPr lang="en-US" altLang="ko-KR" sz="2800" dirty="0"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숙인 채로 눈을 보호합니다.</a:t>
            </a:r>
          </a:p>
          <a:p>
            <a:pPr algn="ctr" eaLnBrk="1" hangingPunct="1">
              <a:spcBef>
                <a:spcPts val="0"/>
              </a:spcBef>
              <a:buSzPct val="60000"/>
            </a:pPr>
            <a:endParaRPr lang="ko-KR" sz="2800" dirty="0"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endParaRPr lang="en-US" sz="2800" dirty="0"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귀하는 착륙 조종사에게 유일한 </a:t>
            </a:r>
            <a:r>
              <a:rPr lang="ko-KR" altLang="en-US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시각 참조점</a:t>
            </a: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일 수 있습니다.</a:t>
            </a:r>
          </a:p>
          <a:p>
            <a:pPr algn="ctr" eaLnBrk="1" hangingPunct="1">
              <a:spcBef>
                <a:spcPts val="0"/>
              </a:spcBef>
              <a:buSzPct val="60000"/>
            </a:pPr>
            <a:endParaRPr lang="ko-KR" sz="2800" dirty="0"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endParaRPr lang="ko-KR" sz="2800" dirty="0"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764652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62</a:t>
            </a:fld>
            <a:endParaRPr lang="en-GB" altLang="en-US"/>
          </a:p>
        </p:txBody>
      </p:sp>
      <p:pic>
        <p:nvPicPr>
          <p:cNvPr id="10" name="Immagin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965"/>
            <a:ext cx="9144000" cy="6096000"/>
          </a:xfrm>
          <a:prstGeom prst="rect">
            <a:avLst/>
          </a:prstGeom>
        </p:spPr>
      </p:pic>
      <p:sp>
        <p:nvSpPr>
          <p:cNvPr id="12" name="Rettangolo 11"/>
          <p:cNvSpPr/>
          <p:nvPr/>
        </p:nvSpPr>
        <p:spPr bwMode="auto">
          <a:xfrm>
            <a:off x="-12343" y="6100964"/>
            <a:ext cx="9156343" cy="770683"/>
          </a:xfrm>
          <a:prstGeom prst="rect">
            <a:avLst/>
          </a:prstGeom>
          <a:solidFill>
            <a:srgbClr val="594C46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4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모자에 유의해야 합니다!</a:t>
            </a:r>
          </a:p>
        </p:txBody>
      </p:sp>
    </p:spTree>
    <p:extLst>
      <p:ext uri="{BB962C8B-B14F-4D97-AF65-F5344CB8AC3E}">
        <p14:creationId xmlns:p14="http://schemas.microsoft.com/office/powerpoint/2010/main" val="238128623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63</a:t>
            </a:fld>
            <a:endParaRPr lang="en-GB" altLang="en-US"/>
          </a:p>
        </p:txBody>
      </p:sp>
      <p:pic>
        <p:nvPicPr>
          <p:cNvPr id="1026" name="Picture 2" descr="CIMG328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4763"/>
            <a:ext cx="5143301" cy="6853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5106789" y="4764"/>
            <a:ext cx="4037211" cy="6866884"/>
          </a:xfrm>
          <a:prstGeom prst="rect">
            <a:avLst/>
          </a:prstGeom>
          <a:solidFill>
            <a:srgbClr val="434531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윈치 작동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ko-KR" sz="20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위치를 유지합니다</a:t>
            </a: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kumimoji="0" lang="ko-KR" sz="2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훅을 </a:t>
            </a:r>
            <a:r>
              <a:rPr kumimoji="0" lang="ko-KR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만지지 않아야 합니다</a:t>
            </a: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endParaRPr kumimoji="0" lang="en-GB" sz="2000" b="0" i="0" u="none" strike="noStrike" cap="none" normalizeH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ko-KR" sz="20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자신을 </a:t>
            </a:r>
            <a:r>
              <a:rPr lang="ko-KR" sz="2000" baseline="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보호</a:t>
            </a:r>
            <a:r>
              <a:rPr lang="ko-KR" sz="20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합니다</a:t>
            </a: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endParaRPr lang="en-GB" sz="2000" dirty="0"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kumimoji="0" lang="ko-KR" sz="20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안정적인 구조물에 의지합니다</a:t>
            </a: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endParaRPr kumimoji="0" lang="en-GB" sz="20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L="342900" marR="0" indent="-34290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ko-KR" sz="20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윈치 요원이 다가오게 합니다</a:t>
            </a:r>
          </a:p>
        </p:txBody>
      </p:sp>
    </p:spTree>
    <p:extLst>
      <p:ext uri="{BB962C8B-B14F-4D97-AF65-F5344CB8AC3E}">
        <p14:creationId xmlns:p14="http://schemas.microsoft.com/office/powerpoint/2010/main" val="17488458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64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4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지상의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4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헬기</a:t>
            </a:r>
          </a:p>
        </p:txBody>
      </p:sp>
    </p:spTree>
    <p:extLst>
      <p:ext uri="{BB962C8B-B14F-4D97-AF65-F5344CB8AC3E}">
        <p14:creationId xmlns:p14="http://schemas.microsoft.com/office/powerpoint/2010/main" val="14407443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지상의 헬기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743606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지상의 헬기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18243" y="980729"/>
            <a:ext cx="8507413" cy="5401022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ko-KR" b="1" u="sng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참고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dirty="0">
              <a:solidFill>
                <a:srgbClr val="FF0000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ko-KR" altLang="en-US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헬기에 </a:t>
            </a:r>
            <a:r>
              <a:rPr lang="ko-KR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익숙할지라도…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dirty="0">
              <a:solidFill>
                <a:srgbClr val="FF0000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ko-KR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…</a:t>
            </a:r>
            <a:r>
              <a:rPr lang="ko-KR" dirty="0" err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로터가</a:t>
            </a:r>
            <a:r>
              <a:rPr lang="ko-KR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정지된 상태에서도</a:t>
            </a:r>
            <a:endParaRPr lang="en-US" altLang="ko-KR" dirty="0">
              <a:solidFill>
                <a:srgbClr val="FF0000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ko-KR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헬기 </a:t>
            </a:r>
            <a:r>
              <a:rPr lang="ko-KR" altLang="en-US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인근</a:t>
            </a:r>
            <a:r>
              <a:rPr lang="ko-KR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에 진입하여 작업을</a:t>
            </a:r>
            <a:endParaRPr lang="en-US" altLang="ko-KR" dirty="0">
              <a:solidFill>
                <a:srgbClr val="FF0000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ko-KR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수행할 수 있다고 여기지 마십시오.</a:t>
            </a:r>
          </a:p>
          <a:p>
            <a:pPr marL="0" indent="0" algn="ctr">
              <a:spcBef>
                <a:spcPts val="0"/>
              </a:spcBef>
              <a:buNone/>
            </a:pPr>
            <a:endParaRPr lang="en-US" dirty="0">
              <a:solidFill>
                <a:srgbClr val="FF0000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ko-KR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항상 </a:t>
            </a:r>
            <a:r>
              <a:rPr lang="ko-KR" altLang="en-US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조심</a:t>
            </a:r>
            <a:r>
              <a:rPr lang="ko-KR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하고 승무원의 지시를</a:t>
            </a:r>
            <a:endParaRPr lang="en-US" altLang="ko-KR" dirty="0">
              <a:solidFill>
                <a:srgbClr val="FF0000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ko-KR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따라야 합니다</a:t>
            </a:r>
          </a:p>
          <a:p>
            <a:pPr marL="0" indent="0" algn="ctr">
              <a:spcBef>
                <a:spcPts val="0"/>
              </a:spcBef>
              <a:buNone/>
            </a:pPr>
            <a:endParaRPr lang="ko-KR" dirty="0">
              <a:solidFill>
                <a:srgbClr val="FF0000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2692205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지상의 헬기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67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7209" y="1279525"/>
            <a:ext cx="8329582" cy="4298950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609599" y="2543175"/>
            <a:ext cx="2566989" cy="1162050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 anchor="ctr" anchorCtr="0">
            <a:noAutofit/>
          </a:bodyPr>
          <a:lstStyle/>
          <a:p>
            <a:r>
              <a:rPr lang="ko-KR" sz="1600" b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이 구역에서 헬기에 접근하거나 벗어납니다.</a:t>
            </a:r>
          </a:p>
          <a:p>
            <a:r>
              <a:rPr lang="ko-KR" sz="1600" b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조종사가 여러분의 움직임을 지켜 볼 수 있습니다</a:t>
            </a:r>
          </a:p>
        </p:txBody>
      </p:sp>
      <p:sp>
        <p:nvSpPr>
          <p:cNvPr id="8" name="ZoneTexte 7"/>
          <p:cNvSpPr txBox="1"/>
          <p:nvPr/>
        </p:nvSpPr>
        <p:spPr>
          <a:xfrm>
            <a:off x="6911339" y="2230755"/>
            <a:ext cx="1234441" cy="504825"/>
          </a:xfrm>
          <a:prstGeom prst="rect">
            <a:avLst/>
          </a:prstGeom>
          <a:solidFill>
            <a:srgbClr val="FF9999"/>
          </a:solidFill>
        </p:spPr>
        <p:txBody>
          <a:bodyPr wrap="square" lIns="36000" tIns="0" rIns="36000" bIns="0" rtlCol="0" anchor="ctr" anchorCtr="0">
            <a:noAutofit/>
          </a:bodyPr>
          <a:lstStyle/>
          <a:p>
            <a:r>
              <a:rPr lang="ko-KR" sz="1600" b="1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금지 구역!</a:t>
            </a:r>
          </a:p>
        </p:txBody>
      </p:sp>
      <p:sp>
        <p:nvSpPr>
          <p:cNvPr id="10" name="ZoneTexte 9"/>
          <p:cNvSpPr txBox="1"/>
          <p:nvPr/>
        </p:nvSpPr>
        <p:spPr>
          <a:xfrm>
            <a:off x="6797041" y="3678555"/>
            <a:ext cx="1325880" cy="1236345"/>
          </a:xfrm>
          <a:prstGeom prst="rect">
            <a:avLst/>
          </a:prstGeom>
          <a:solidFill>
            <a:srgbClr val="FFFF00"/>
          </a:solidFill>
        </p:spPr>
        <p:txBody>
          <a:bodyPr wrap="square" lIns="36000" tIns="0" rIns="36000" bIns="0" rtlCol="0" anchor="ctr" anchorCtr="0">
            <a:noAutofit/>
          </a:bodyPr>
          <a:lstStyle/>
          <a:p>
            <a:pPr algn="ctr"/>
            <a:r>
              <a:rPr lang="ko-KR" sz="1600" b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테일 로터에 근접한 구역에 진입하지 마십시오.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5410198" y="3625215"/>
            <a:ext cx="1476000" cy="725805"/>
          </a:xfrm>
          <a:prstGeom prst="rect">
            <a:avLst/>
          </a:prstGeom>
          <a:solidFill>
            <a:srgbClr val="FF9999"/>
          </a:solidFill>
        </p:spPr>
        <p:txBody>
          <a:bodyPr wrap="square" lIns="36000" tIns="0" rIns="36000" bIns="0" rtlCol="0" anchor="ctr" anchorCtr="0">
            <a:noAutofit/>
          </a:bodyPr>
          <a:lstStyle/>
          <a:p>
            <a:r>
              <a:rPr lang="ko-KR" sz="1600" b="1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조종사가 여러분을 볼 수 없습니다.</a:t>
            </a:r>
          </a:p>
        </p:txBody>
      </p:sp>
    </p:spTree>
    <p:extLst>
      <p:ext uri="{BB962C8B-B14F-4D97-AF65-F5344CB8AC3E}">
        <p14:creationId xmlns:p14="http://schemas.microsoft.com/office/powerpoint/2010/main" val="38296232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지상의 헬기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68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974" y="2348880"/>
            <a:ext cx="8082785" cy="2232248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5892799" y="3171825"/>
            <a:ext cx="2860676" cy="1822206"/>
          </a:xfrm>
          <a:prstGeom prst="rect">
            <a:avLst/>
          </a:prstGeom>
          <a:solidFill>
            <a:schemeClr val="bg1"/>
          </a:solidFill>
        </p:spPr>
        <p:txBody>
          <a:bodyPr wrap="square" lIns="36000" tIns="0" rIns="36000" bIns="0" rtlCol="0" anchor="ctr" anchorCtr="0">
            <a:noAutofit/>
          </a:bodyPr>
          <a:lstStyle/>
          <a:p>
            <a:r>
              <a:rPr lang="ko-KR" sz="1600" b="1" dirty="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항공기를 타고 내릴 때 몸을 숙여야 합니다.</a:t>
            </a:r>
          </a:p>
          <a:p>
            <a:r>
              <a:rPr lang="ko-KR" altLang="en-US" sz="1600" b="1" dirty="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회전수가 낮은 </a:t>
            </a:r>
            <a:r>
              <a:rPr lang="ko-KR" altLang="en-US" sz="1600" b="1" dirty="0" err="1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로터는</a:t>
            </a:r>
            <a:r>
              <a:rPr lang="ko-KR" altLang="en-US" sz="1600" b="1" dirty="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바람에 급격히 내려올 수 있으므로 유</a:t>
            </a:r>
            <a:r>
              <a:rPr lang="ko-KR" sz="1600" b="1" dirty="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의해야 합니다.</a:t>
            </a:r>
            <a:endParaRPr lang="en-US" altLang="ko-KR" sz="1600" b="1" dirty="0">
              <a:solidFill>
                <a:schemeClr val="tx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r>
              <a:rPr lang="ko-KR" sz="2000" b="1" i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낮은 </a:t>
            </a:r>
            <a:r>
              <a:rPr lang="ko-KR" sz="2000" b="1" i="1" dirty="0" err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로터</a:t>
            </a:r>
            <a:r>
              <a:rPr lang="en-US" altLang="ko-KR" sz="2000" b="1" i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</a:t>
            </a:r>
            <a:r>
              <a:rPr lang="ko-KR" sz="2000" b="1" i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37266285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69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70" y="-17863"/>
            <a:ext cx="5655889" cy="6926982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5106789" y="4764"/>
            <a:ext cx="4037211" cy="6866884"/>
          </a:xfrm>
          <a:prstGeom prst="rect">
            <a:avLst/>
          </a:prstGeom>
          <a:solidFill>
            <a:srgbClr val="434531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4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테일 </a:t>
            </a:r>
            <a:r>
              <a:rPr kumimoji="0" lang="ko-KR" sz="4800" b="0" i="0" u="none" strike="noStrike" cap="none" normalizeH="0" dirty="0" err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로터는</a:t>
            </a:r>
            <a:r>
              <a:rPr kumimoji="0" lang="ko-KR" sz="4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위험합니다</a:t>
            </a:r>
            <a:endParaRPr kumimoji="0" lang="en-GB" sz="4800" b="0" i="0" u="none" strike="noStrike" cap="none" normalizeH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270559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magine 22" descr="C:\Users\Stefano\AppData\Local\Microsoft\Windows\INetCacheContent.Word\Helipad hospital asphalt.jpg"/>
          <p:cNvPicPr/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8769" y="3704337"/>
            <a:ext cx="638175" cy="638175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전형적인 시나리오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ko-KR" b="1" dirty="0">
                <a:latin typeface="Arial" panose="020B0604020202020204" pitchFamily="34" charset="0"/>
                <a:ea typeface="굴림" panose="020B0600000101010101" pitchFamily="50" charset="-127"/>
              </a:rPr>
              <a:t>헬기 </a:t>
            </a:r>
            <a:r>
              <a:rPr lang="ko-KR" altLang="en-US" b="1" dirty="0">
                <a:latin typeface="Arial" panose="020B0604020202020204" pitchFamily="34" charset="0"/>
                <a:ea typeface="굴림" panose="020B0600000101010101" pitchFamily="50" charset="-127"/>
              </a:rPr>
              <a:t>지원</a:t>
            </a:r>
            <a:endParaRPr lang="ko-KR" b="1" dirty="0"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적절하다고 판단될 경우, 파견 센터는 헬기 </a:t>
            </a: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지원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을 요청합니다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  <p:pic>
        <p:nvPicPr>
          <p:cNvPr id="7" name="Immagine 6" descr="C:\Users\Stefano\AppData\Local\Microsoft\Windows\INetCacheContent.Word\car-accident-collision-hi.pn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8580" y="5232946"/>
            <a:ext cx="842010" cy="819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 descr="C:\Users\Stefano\AppData\Local\Microsoft\Windows\INetCacheContent.Word\robot-hi.png"/>
          <p:cNvPicPr/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22740" y="5312003"/>
            <a:ext cx="400050" cy="661035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magine 8" descr="C:\Users\Stefano\AppData\Local\Microsoft\Windows\INetCacheContent.Word\lightning-hi1.pn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5781278" y="4379962"/>
            <a:ext cx="666750" cy="781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magine 9" descr="C:\Users\Stefano\AppData\Local\Microsoft\Windows\INetCacheContent.Word\1194984658879665053people_juliane_krug_03c.svg.hi.pn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3648770"/>
            <a:ext cx="390525" cy="58102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ruppo 10"/>
          <p:cNvGrpSpPr/>
          <p:nvPr/>
        </p:nvGrpSpPr>
        <p:grpSpPr>
          <a:xfrm>
            <a:off x="6554299" y="4961310"/>
            <a:ext cx="542925" cy="542925"/>
            <a:chOff x="0" y="0"/>
            <a:chExt cx="542925" cy="542925"/>
          </a:xfrm>
        </p:grpSpPr>
        <p:sp>
          <p:nvSpPr>
            <p:cNvPr id="12" name="Ovale 11"/>
            <p:cNvSpPr/>
            <p:nvPr/>
          </p:nvSpPr>
          <p:spPr>
            <a:xfrm>
              <a:off x="0" y="0"/>
              <a:ext cx="542925" cy="5429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ko-KR" sz="2000" b="1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13" name="Casella di testo 60"/>
            <p:cNvSpPr txBox="1"/>
            <p:nvPr/>
          </p:nvSpPr>
          <p:spPr>
            <a:xfrm>
              <a:off x="19050" y="0"/>
              <a:ext cx="514350" cy="5143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ko-KR" sz="2800" b="1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1</a:t>
              </a:r>
            </a:p>
          </p:txBody>
        </p:sp>
      </p:grpSp>
      <p:pic>
        <p:nvPicPr>
          <p:cNvPr id="14" name="Immagine 13" descr="C:\Users\Stefano\AppData\Local\Microsoft\Windows\INetCacheContent.Word\lightning-hi1.png"/>
          <p:cNvPicPr/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100000">
            <a:off x="4436079" y="3440112"/>
            <a:ext cx="666750" cy="7810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ruppo 14"/>
          <p:cNvGrpSpPr/>
          <p:nvPr/>
        </p:nvGrpSpPr>
        <p:grpSpPr>
          <a:xfrm>
            <a:off x="4497991" y="2963633"/>
            <a:ext cx="542925" cy="542925"/>
            <a:chOff x="0" y="0"/>
            <a:chExt cx="542925" cy="542925"/>
          </a:xfrm>
        </p:grpSpPr>
        <p:sp>
          <p:nvSpPr>
            <p:cNvPr id="16" name="Ovale 15"/>
            <p:cNvSpPr/>
            <p:nvPr/>
          </p:nvSpPr>
          <p:spPr>
            <a:xfrm>
              <a:off x="0" y="0"/>
              <a:ext cx="542925" cy="5429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ko-KR" sz="2000" b="1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17" name="Casella di testo 27"/>
            <p:cNvSpPr txBox="1"/>
            <p:nvPr/>
          </p:nvSpPr>
          <p:spPr>
            <a:xfrm>
              <a:off x="19050" y="0"/>
              <a:ext cx="514350" cy="5143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ko-KR" sz="2800" b="1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</a:t>
              </a:r>
            </a:p>
          </p:txBody>
        </p:sp>
      </p:grpSp>
      <p:pic>
        <p:nvPicPr>
          <p:cNvPr id="18" name="Immagine 17" descr="C:\Users\Stefano\AppData\Local\Microsoft\Windows\INetCacheContent.Word\medical-helicopter-clipart-aac547e68645524a55778b432d55bdc9.png"/>
          <p:cNvPicPr/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979712" y="3353495"/>
            <a:ext cx="876300" cy="8763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" name="Connettore curvo 18"/>
          <p:cNvCxnSpPr/>
          <p:nvPr/>
        </p:nvCxnSpPr>
        <p:spPr>
          <a:xfrm>
            <a:off x="2889877" y="4166145"/>
            <a:ext cx="1095375" cy="1476375"/>
          </a:xfrm>
          <a:prstGeom prst="curvedConnector3">
            <a:avLst>
              <a:gd name="adj1" fmla="val 53306"/>
            </a:avLst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uppo 19"/>
          <p:cNvGrpSpPr/>
          <p:nvPr/>
        </p:nvGrpSpPr>
        <p:grpSpPr>
          <a:xfrm>
            <a:off x="2508633" y="4961310"/>
            <a:ext cx="542925" cy="542925"/>
            <a:chOff x="0" y="0"/>
            <a:chExt cx="542925" cy="542925"/>
          </a:xfrm>
        </p:grpSpPr>
        <p:sp>
          <p:nvSpPr>
            <p:cNvPr id="21" name="Ovale 20"/>
            <p:cNvSpPr/>
            <p:nvPr/>
          </p:nvSpPr>
          <p:spPr>
            <a:xfrm>
              <a:off x="0" y="0"/>
              <a:ext cx="542925" cy="542925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ko-KR" sz="2000" b="1">
                  <a:solidFill>
                    <a:srgbClr val="FFFFFF"/>
                  </a:solidFill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</a:p>
          </p:txBody>
        </p:sp>
        <p:sp>
          <p:nvSpPr>
            <p:cNvPr id="22" name="Casella di testo 29"/>
            <p:cNvSpPr txBox="1"/>
            <p:nvPr/>
          </p:nvSpPr>
          <p:spPr>
            <a:xfrm>
              <a:off x="19050" y="0"/>
              <a:ext cx="514350" cy="51435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ko-KR" sz="2800" b="1">
                  <a:solidFill>
                    <a:srgbClr val="FFFFFF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6775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75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25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70</a:t>
            </a:fld>
            <a:endParaRPr lang="en-GB" altLang="en-US"/>
          </a:p>
        </p:txBody>
      </p:sp>
      <p:pic>
        <p:nvPicPr>
          <p:cNvPr id="6" name="Segnaposto contenuto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20006" y="0"/>
            <a:ext cx="9164006" cy="7325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1" y="4764"/>
            <a:ext cx="9144000" cy="127476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96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위험</a:t>
            </a:r>
          </a:p>
        </p:txBody>
      </p:sp>
    </p:spTree>
    <p:extLst>
      <p:ext uri="{BB962C8B-B14F-4D97-AF65-F5344CB8AC3E}">
        <p14:creationId xmlns:p14="http://schemas.microsoft.com/office/powerpoint/2010/main" val="350617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71</a:t>
            </a:fld>
            <a:endParaRPr lang="en-GB" altLang="en-US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42358" y="-28135"/>
            <a:ext cx="10287000" cy="6858000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 bwMode="auto">
          <a:xfrm>
            <a:off x="1" y="4764"/>
            <a:ext cx="9144000" cy="127476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96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위험</a:t>
            </a:r>
          </a:p>
        </p:txBody>
      </p:sp>
    </p:spTree>
    <p:extLst>
      <p:ext uri="{BB962C8B-B14F-4D97-AF65-F5344CB8AC3E}">
        <p14:creationId xmlns:p14="http://schemas.microsoft.com/office/powerpoint/2010/main" val="353052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72</a:t>
            </a:fld>
            <a:endParaRPr lang="en-GB" altLang="en-US"/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901" y="0"/>
            <a:ext cx="10287000" cy="6858000"/>
          </a:xfrm>
          <a:prstGeom prst="rect">
            <a:avLst/>
          </a:prstGeom>
        </p:spPr>
      </p:pic>
      <p:sp>
        <p:nvSpPr>
          <p:cNvPr id="12" name="Rettangolo 11"/>
          <p:cNvSpPr/>
          <p:nvPr/>
        </p:nvSpPr>
        <p:spPr bwMode="auto">
          <a:xfrm>
            <a:off x="1" y="4764"/>
            <a:ext cx="9144000" cy="127476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96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위험</a:t>
            </a:r>
          </a:p>
        </p:txBody>
      </p:sp>
    </p:spTree>
    <p:extLst>
      <p:ext uri="{BB962C8B-B14F-4D97-AF65-F5344CB8AC3E}">
        <p14:creationId xmlns:p14="http://schemas.microsoft.com/office/powerpoint/2010/main" val="238864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지상의 헬기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73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1020401"/>
            <a:ext cx="5760740" cy="2835676"/>
          </a:xfrm>
          <a:prstGeom prst="rect">
            <a:avLst/>
          </a:prstGeom>
        </p:spPr>
      </p:pic>
      <p:sp>
        <p:nvSpPr>
          <p:cNvPr id="7" name="Casella di testo 116"/>
          <p:cNvSpPr txBox="1"/>
          <p:nvPr/>
        </p:nvSpPr>
        <p:spPr>
          <a:xfrm>
            <a:off x="1342032" y="3830637"/>
            <a:ext cx="6459836" cy="1953326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ko-KR" sz="4000" b="1">
                <a:latin typeface="Arial" panose="020B0604020202020204" pitchFamily="34" charset="0"/>
                <a:ea typeface="굴림" panose="020B0600000101010101" pitchFamily="50" charset="-127"/>
                <a:cs typeface="Times New Roman" panose="02020603050405020304" pitchFamily="18" charset="0"/>
              </a:rPr>
              <a:t>지형의 가장 낮은 지점에서 항공기에 접근하고 떠납니다.</a:t>
            </a:r>
          </a:p>
        </p:txBody>
      </p:sp>
    </p:spTree>
    <p:extLst>
      <p:ext uri="{BB962C8B-B14F-4D97-AF65-F5344CB8AC3E}">
        <p14:creationId xmlns:p14="http://schemas.microsoft.com/office/powerpoint/2010/main" val="190612081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지상의 헬기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74</a:t>
            </a:fld>
            <a:endParaRPr lang="en-GB" altLang="en-US"/>
          </a:p>
        </p:txBody>
      </p:sp>
      <p:pic>
        <p:nvPicPr>
          <p:cNvPr id="6" name="Immagine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19672" y="893401"/>
            <a:ext cx="5760740" cy="2835676"/>
          </a:xfrm>
          <a:prstGeom prst="rect">
            <a:avLst/>
          </a:prstGeom>
        </p:spPr>
      </p:pic>
      <p:pic>
        <p:nvPicPr>
          <p:cNvPr id="8" name="Immagine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619672" y="893401"/>
            <a:ext cx="6182196" cy="3171358"/>
          </a:xfrm>
          <a:prstGeom prst="rect">
            <a:avLst/>
          </a:prstGeom>
        </p:spPr>
      </p:pic>
      <p:sp>
        <p:nvSpPr>
          <p:cNvPr id="7" name="Casella di testo 116"/>
          <p:cNvSpPr txBox="1"/>
          <p:nvPr/>
        </p:nvSpPr>
        <p:spPr>
          <a:xfrm>
            <a:off x="35496" y="3734048"/>
            <a:ext cx="9108504" cy="240667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ko-KR" sz="2800" b="1" dirty="0">
                <a:latin typeface="Arial" panose="020B0604020202020204" pitchFamily="34" charset="0"/>
                <a:ea typeface="굴림" panose="020B0600000101010101" pitchFamily="50" charset="-127"/>
              </a:rPr>
              <a:t>항공기에 적재하거나 </a:t>
            </a:r>
            <a:r>
              <a:rPr lang="ko-KR" sz="2800" b="1" dirty="0" err="1">
                <a:latin typeface="Arial" panose="020B0604020202020204" pitchFamily="34" charset="0"/>
                <a:ea typeface="굴림" panose="020B0600000101010101" pitchFamily="50" charset="-127"/>
              </a:rPr>
              <a:t>하역할</a:t>
            </a:r>
            <a:r>
              <a:rPr lang="ko-KR" sz="2800" b="1" dirty="0">
                <a:latin typeface="Arial" panose="020B0604020202020204" pitchFamily="34" charset="0"/>
                <a:ea typeface="굴림" panose="020B0600000101010101" pitchFamily="50" charset="-127"/>
              </a:rPr>
              <a:t> 때</a:t>
            </a:r>
            <a:endParaRPr lang="en-US" altLang="ko-KR" sz="2800" b="1" dirty="0"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algn="ctr"/>
            <a:r>
              <a:rPr lang="ko-KR" sz="2800" b="1" dirty="0">
                <a:latin typeface="Arial" panose="020B0604020202020204" pitchFamily="34" charset="0"/>
                <a:ea typeface="굴림" panose="020B0600000101010101" pitchFamily="50" charset="-127"/>
              </a:rPr>
              <a:t>헬기 </a:t>
            </a:r>
            <a:r>
              <a:rPr lang="ko-KR" altLang="en-US" sz="2800" b="1" dirty="0">
                <a:latin typeface="Arial" panose="020B0604020202020204" pitchFamily="34" charset="0"/>
                <a:ea typeface="굴림" panose="020B0600000101010101" pitchFamily="50" charset="-127"/>
              </a:rPr>
              <a:t>인근에서</a:t>
            </a:r>
            <a:r>
              <a:rPr lang="ko-KR" sz="2800" b="1" dirty="0">
                <a:latin typeface="Arial" panose="020B0604020202020204" pitchFamily="34" charset="0"/>
                <a:ea typeface="굴림" panose="020B0600000101010101" pitchFamily="50" charset="-127"/>
              </a:rPr>
              <a:t> 물</a:t>
            </a:r>
            <a:r>
              <a:rPr lang="ko-KR" altLang="en-US" sz="2800" b="1" dirty="0">
                <a:latin typeface="Arial" panose="020B0604020202020204" pitchFamily="34" charset="0"/>
                <a:ea typeface="굴림" panose="020B0600000101010101" pitchFamily="50" charset="-127"/>
              </a:rPr>
              <a:t>건을</a:t>
            </a:r>
            <a:r>
              <a:rPr lang="ko-KR" sz="2800" b="1" dirty="0">
                <a:latin typeface="Arial" panose="020B0604020202020204" pitchFamily="34" charset="0"/>
                <a:ea typeface="굴림" panose="020B0600000101010101" pitchFamily="50" charset="-127"/>
              </a:rPr>
              <a:t> 던지지 않아야 합니다.</a:t>
            </a:r>
          </a:p>
          <a:p>
            <a:pPr algn="ctr"/>
            <a:endParaRPr lang="it-IT" sz="2800" dirty="0"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algn="ctr"/>
            <a:r>
              <a:rPr lang="ko-KR" sz="2800" b="1" dirty="0">
                <a:latin typeface="Arial" panose="020B0604020202020204" pitchFamily="34" charset="0"/>
                <a:ea typeface="굴림" panose="020B0600000101010101" pitchFamily="50" charset="-127"/>
              </a:rPr>
              <a:t>스키 또는 백보드와 같은 긴 물체는</a:t>
            </a:r>
            <a:endParaRPr lang="en-US" altLang="ko-KR" sz="2800" b="1" dirty="0"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algn="ctr"/>
            <a:r>
              <a:rPr lang="ko-KR" sz="2800" b="1" dirty="0">
                <a:latin typeface="Arial" panose="020B0604020202020204" pitchFamily="34" charset="0"/>
                <a:ea typeface="굴림" panose="020B0600000101010101" pitchFamily="50" charset="-127"/>
              </a:rPr>
              <a:t>수평으로 휴대해야 합니다.</a:t>
            </a:r>
          </a:p>
        </p:txBody>
      </p:sp>
    </p:spTree>
    <p:extLst>
      <p:ext uri="{BB962C8B-B14F-4D97-AF65-F5344CB8AC3E}">
        <p14:creationId xmlns:p14="http://schemas.microsoft.com/office/powerpoint/2010/main" val="91468536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75</a:t>
            </a:fld>
            <a:endParaRPr lang="en-GB" altLang="en-US"/>
          </a:p>
        </p:txBody>
      </p:sp>
      <p:pic>
        <p:nvPicPr>
          <p:cNvPr id="6" name="Immagine 5" descr="C:\Users\Stefano\AppData\Local\Microsoft\Windows\INetCacheContent.Word\SNC13291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6512" y="9003"/>
            <a:ext cx="9180512" cy="687785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Rettangolo 6"/>
          <p:cNvSpPr/>
          <p:nvPr/>
        </p:nvSpPr>
        <p:spPr bwMode="auto">
          <a:xfrm>
            <a:off x="-519" y="5229200"/>
            <a:ext cx="6858519" cy="1008112"/>
          </a:xfrm>
          <a:prstGeom prst="rect">
            <a:avLst/>
          </a:prstGeom>
          <a:solidFill>
            <a:srgbClr val="6D78AE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무관한 사람들</a:t>
            </a:r>
            <a:r>
              <a:rPr kumimoji="0" lang="ko-KR" altLang="en-US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은 </a:t>
            </a:r>
            <a:r>
              <a:rPr kumimoji="0" lang="ko-KR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현장에서</a:t>
            </a:r>
            <a:endParaRPr kumimoji="0" lang="en-US" altLang="ko-KR" sz="3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멀리 </a:t>
            </a:r>
            <a:r>
              <a:rPr kumimoji="0" lang="ko-KR" altLang="en-US" sz="36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이동시켜야 </a:t>
            </a:r>
            <a:r>
              <a:rPr kumimoji="0" lang="ko-KR" sz="36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합니다</a:t>
            </a:r>
          </a:p>
        </p:txBody>
      </p:sp>
    </p:spTree>
    <p:extLst>
      <p:ext uri="{BB962C8B-B14F-4D97-AF65-F5344CB8AC3E}">
        <p14:creationId xmlns:p14="http://schemas.microsoft.com/office/powerpoint/2010/main" val="3173562055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지상의 헬기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76</a:t>
            </a:fld>
            <a:endParaRPr lang="en-GB" altLang="en-US"/>
          </a:p>
        </p:txBody>
      </p:sp>
      <p:pic>
        <p:nvPicPr>
          <p:cNvPr id="2050" name="Picture 2" descr="2000px-No_Smoking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285" y="1279524"/>
            <a:ext cx="3949675" cy="394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4572000" y="1279524"/>
            <a:ext cx="4341242" cy="3949676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1" hangingPunct="1">
              <a:spcBef>
                <a:spcPts val="0"/>
              </a:spcBef>
              <a:buSzPct val="60000"/>
            </a:pPr>
            <a:r>
              <a:rPr lang="ko-KR" sz="4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헬기 근처에서는 </a:t>
            </a:r>
            <a:r>
              <a:rPr lang="ko-KR" altLang="en-US" sz="4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절대 </a:t>
            </a:r>
            <a:r>
              <a:rPr lang="ko-KR" sz="4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금연</a:t>
            </a:r>
            <a:endParaRPr lang="en-US" altLang="ko-KR" sz="4800" dirty="0"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algn="ctr" eaLnBrk="1" hangingPunct="1">
              <a:spcBef>
                <a:spcPts val="0"/>
              </a:spcBef>
              <a:buSzPct val="60000"/>
            </a:pPr>
            <a:r>
              <a:rPr lang="ko-KR" sz="4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입니다</a:t>
            </a:r>
          </a:p>
        </p:txBody>
      </p:sp>
    </p:spTree>
    <p:extLst>
      <p:ext uri="{BB962C8B-B14F-4D97-AF65-F5344CB8AC3E}">
        <p14:creationId xmlns:p14="http://schemas.microsoft.com/office/powerpoint/2010/main" val="2324123714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77</a:t>
            </a:fld>
            <a:endParaRPr lang="en-GB" altLang="en-US"/>
          </a:p>
        </p:txBody>
      </p:sp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5691"/>
            <a:ext cx="10980712" cy="8235535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4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조종사에게 보이는 물체</a:t>
            </a:r>
          </a:p>
        </p:txBody>
      </p:sp>
    </p:spTree>
    <p:extLst>
      <p:ext uri="{BB962C8B-B14F-4D97-AF65-F5344CB8AC3E}">
        <p14:creationId xmlns:p14="http://schemas.microsoft.com/office/powerpoint/2010/main" val="418678354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조종사에게 보이는 물체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ko-KR" sz="4400" dirty="0">
                <a:latin typeface="Arial" panose="020B0604020202020204" pitchFamily="34" charset="0"/>
                <a:ea typeface="굴림" panose="020B0600000101010101" pitchFamily="50" charset="-127"/>
              </a:rPr>
              <a:t>다음은 응급 현장에 도착하는 조종사에게 보이는 것과</a:t>
            </a:r>
            <a:endParaRPr lang="en-US" altLang="ko-KR" sz="4400" dirty="0"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L="0" indent="0" algn="ctr">
              <a:buNone/>
            </a:pPr>
            <a:r>
              <a:rPr lang="ko-KR" sz="4400" dirty="0">
                <a:latin typeface="Arial" panose="020B0604020202020204" pitchFamily="34" charset="0"/>
                <a:ea typeface="굴림" panose="020B0600000101010101" pitchFamily="50" charset="-127"/>
              </a:rPr>
              <a:t>조종사가 고려하는 사항입니다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1351194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79</a:t>
            </a:fld>
            <a:endParaRPr lang="en-GB" altLang="en-US"/>
          </a:p>
        </p:txBody>
      </p:sp>
      <p:pic>
        <p:nvPicPr>
          <p:cNvPr id="6" name="Immagine 5" descr="C:\Users\Stefano\AppData\Local\Microsoft\Windows\INetCacheContent.Word\Immagine 00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-27385"/>
            <a:ext cx="9252520" cy="697186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Connettore diritto 6"/>
          <p:cNvCxnSpPr/>
          <p:nvPr/>
        </p:nvCxnSpPr>
        <p:spPr>
          <a:xfrm flipV="1">
            <a:off x="6268938" y="1556792"/>
            <a:ext cx="2695675" cy="243572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ttangolo 8"/>
          <p:cNvSpPr/>
          <p:nvPr/>
        </p:nvSpPr>
        <p:spPr bwMode="auto">
          <a:xfrm>
            <a:off x="0" y="5589240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latin typeface="Calibri" pitchFamily="34" charset="0"/>
              </a:rPr>
              <a:t>전력선로: 이착륙에 문제</a:t>
            </a:r>
          </a:p>
        </p:txBody>
      </p:sp>
      <p:sp>
        <p:nvSpPr>
          <p:cNvPr id="10" name="Ovale 9"/>
          <p:cNvSpPr/>
          <p:nvPr/>
        </p:nvSpPr>
        <p:spPr bwMode="auto">
          <a:xfrm>
            <a:off x="1979712" y="3351609"/>
            <a:ext cx="1152128" cy="1152128"/>
          </a:xfrm>
          <a:prstGeom prst="ellipse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3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11" name="Rettangolo 10"/>
          <p:cNvSpPr/>
          <p:nvPr/>
        </p:nvSpPr>
        <p:spPr bwMode="auto">
          <a:xfrm>
            <a:off x="971600" y="548680"/>
            <a:ext cx="1584176" cy="1008112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사고</a:t>
            </a:r>
          </a:p>
        </p:txBody>
      </p:sp>
      <p:cxnSp>
        <p:nvCxnSpPr>
          <p:cNvPr id="13" name="Connettore 2 12"/>
          <p:cNvCxnSpPr>
            <a:stCxn id="11" idx="2"/>
          </p:cNvCxnSpPr>
          <p:nvPr/>
        </p:nvCxnSpPr>
        <p:spPr bwMode="auto">
          <a:xfrm>
            <a:off x="1763688" y="1556792"/>
            <a:ext cx="648072" cy="1794817"/>
          </a:xfrm>
          <a:prstGeom prst="straightConnector1">
            <a:avLst/>
          </a:prstGeom>
          <a:noFill/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5" name="Rettangolo 14"/>
          <p:cNvSpPr/>
          <p:nvPr/>
        </p:nvSpPr>
        <p:spPr bwMode="auto">
          <a:xfrm>
            <a:off x="21559" y="5584647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800" b="0" i="0" u="none" strike="noStrike" cap="none" normalizeH="0" baseline="0">
                <a:ln>
                  <a:noFill/>
                </a:ln>
                <a:solidFill>
                  <a:schemeClr val="bg1"/>
                </a:solidFill>
                <a:latin typeface="Calibri" pitchFamily="34" charset="0"/>
              </a:rPr>
              <a:t>전형적인 자동차</a:t>
            </a:r>
            <a:r>
              <a:rPr kumimoji="0" lang="ko-KR" sz="2800" b="0" i="0" u="none" strike="noStrike" cap="none" normalizeH="0">
                <a:ln>
                  <a:noFill/>
                </a:ln>
                <a:solidFill>
                  <a:schemeClr val="bg1"/>
                </a:solidFill>
                <a:latin typeface="Calibri" pitchFamily="34" charset="0"/>
              </a:rPr>
              <a:t> 사고 시나리오</a:t>
            </a:r>
          </a:p>
        </p:txBody>
      </p:sp>
      <p:cxnSp>
        <p:nvCxnSpPr>
          <p:cNvPr id="17" name="Connettore diritto 16"/>
          <p:cNvCxnSpPr/>
          <p:nvPr/>
        </p:nvCxnSpPr>
        <p:spPr>
          <a:xfrm flipV="1">
            <a:off x="683568" y="3722885"/>
            <a:ext cx="3168352" cy="393322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ttore diritto 17"/>
          <p:cNvCxnSpPr/>
          <p:nvPr/>
        </p:nvCxnSpPr>
        <p:spPr>
          <a:xfrm flipV="1">
            <a:off x="1187624" y="3025232"/>
            <a:ext cx="4896544" cy="8776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ttangolo 20"/>
          <p:cNvSpPr/>
          <p:nvPr/>
        </p:nvSpPr>
        <p:spPr bwMode="auto">
          <a:xfrm>
            <a:off x="-3229" y="5593833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전주</a:t>
            </a:r>
            <a:r>
              <a:rPr lang="en-US" alt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/</a:t>
            </a:r>
            <a:r>
              <a:rPr lang="ko-KR" altLang="en-US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전선 </a:t>
            </a: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: 이착륙에 문제</a:t>
            </a:r>
          </a:p>
        </p:txBody>
      </p:sp>
    </p:spTree>
    <p:extLst>
      <p:ext uri="{BB962C8B-B14F-4D97-AF65-F5344CB8AC3E}">
        <p14:creationId xmlns:p14="http://schemas.microsoft.com/office/powerpoint/2010/main" val="6592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6" presetClass="emph" presetSubtype="0" repeatCount="indefinite" fill="hold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2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5" dur="10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50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5" grpId="0" animBg="1"/>
      <p:bldP spid="15" grpId="1" animBg="1"/>
      <p:bldP spid="2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Segnaposto contenuto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16727" b="16917"/>
          <a:stretch>
            <a:fillRect/>
          </a:stretch>
        </p:blipFill>
        <p:spPr>
          <a:xfrm>
            <a:off x="0" y="15691"/>
            <a:ext cx="9144000" cy="6842309"/>
          </a:xfrm>
        </p:spPr>
      </p:pic>
      <p:sp>
        <p:nvSpPr>
          <p:cNvPr id="9" name="Rettangolo 8"/>
          <p:cNvSpPr/>
          <p:nvPr/>
        </p:nvSpPr>
        <p:spPr bwMode="auto">
          <a:xfrm>
            <a:off x="0" y="3789040"/>
            <a:ext cx="4139952" cy="2420888"/>
          </a:xfrm>
          <a:prstGeom prst="rect">
            <a:avLst/>
          </a:prstGeom>
          <a:solidFill>
            <a:srgbClr val="AA2C35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4800" b="0" i="0" u="none" strike="noStrike" cap="none" normalizeH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임무 요청</a:t>
            </a:r>
          </a:p>
        </p:txBody>
      </p:sp>
    </p:spTree>
    <p:extLst>
      <p:ext uri="{BB962C8B-B14F-4D97-AF65-F5344CB8AC3E}">
        <p14:creationId xmlns:p14="http://schemas.microsoft.com/office/powerpoint/2010/main" val="212900196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80</a:t>
            </a:fld>
            <a:endParaRPr lang="en-GB" altLang="en-US"/>
          </a:p>
        </p:txBody>
      </p:sp>
      <p:pic>
        <p:nvPicPr>
          <p:cNvPr id="3074" name="Picture 2" descr="Immagine 00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49" y="4763"/>
            <a:ext cx="9303958" cy="699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e 6"/>
          <p:cNvSpPr/>
          <p:nvPr/>
        </p:nvSpPr>
        <p:spPr>
          <a:xfrm>
            <a:off x="311655" y="2358881"/>
            <a:ext cx="1442382" cy="713313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8" name="Ovale 7"/>
          <p:cNvSpPr/>
          <p:nvPr/>
        </p:nvSpPr>
        <p:spPr>
          <a:xfrm>
            <a:off x="2660130" y="3188394"/>
            <a:ext cx="701854" cy="70185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9" name="Ovale 8"/>
          <p:cNvSpPr/>
          <p:nvPr/>
        </p:nvSpPr>
        <p:spPr>
          <a:xfrm>
            <a:off x="3244072" y="2880232"/>
            <a:ext cx="701854" cy="70185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Ovale 9"/>
          <p:cNvSpPr/>
          <p:nvPr/>
        </p:nvSpPr>
        <p:spPr>
          <a:xfrm>
            <a:off x="2331182" y="2258912"/>
            <a:ext cx="701854" cy="701854"/>
          </a:xfrm>
          <a:prstGeom prst="ellipse">
            <a:avLst/>
          </a:prstGeom>
          <a:noFill/>
          <a:ln w="762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cxnSp>
        <p:nvCxnSpPr>
          <p:cNvPr id="11" name="Connettore 2 10"/>
          <p:cNvCxnSpPr/>
          <p:nvPr/>
        </p:nvCxnSpPr>
        <p:spPr>
          <a:xfrm>
            <a:off x="4247216" y="3622873"/>
            <a:ext cx="3256962" cy="38854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egno di moltiplicazione 11"/>
          <p:cNvSpPr/>
          <p:nvPr/>
        </p:nvSpPr>
        <p:spPr>
          <a:xfrm rot="543919">
            <a:off x="3536461" y="2892758"/>
            <a:ext cx="853685" cy="389601"/>
          </a:xfrm>
          <a:prstGeom prst="mathMultiply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>
              <a:ln w="38100">
                <a:solidFill>
                  <a:schemeClr val="tx1"/>
                </a:solidFill>
              </a:ln>
            </a:endParaRPr>
          </a:p>
        </p:txBody>
      </p:sp>
      <p:cxnSp>
        <p:nvCxnSpPr>
          <p:cNvPr id="13" name="Connettore diritto 12"/>
          <p:cNvCxnSpPr/>
          <p:nvPr/>
        </p:nvCxnSpPr>
        <p:spPr>
          <a:xfrm flipV="1">
            <a:off x="-36512" y="2019943"/>
            <a:ext cx="9275958" cy="1270976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ttangolo 22"/>
          <p:cNvSpPr/>
          <p:nvPr/>
        </p:nvSpPr>
        <p:spPr bwMode="auto">
          <a:xfrm>
            <a:off x="-13074" y="6046328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80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전력선로</a:t>
            </a:r>
          </a:p>
        </p:txBody>
      </p:sp>
      <p:sp>
        <p:nvSpPr>
          <p:cNvPr id="24" name="Rettangolo 23"/>
          <p:cNvSpPr/>
          <p:nvPr/>
        </p:nvSpPr>
        <p:spPr bwMode="auto">
          <a:xfrm>
            <a:off x="0" y="6046328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8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가장 적합한 착륙장</a:t>
            </a:r>
          </a:p>
        </p:txBody>
      </p:sp>
      <p:sp>
        <p:nvSpPr>
          <p:cNvPr id="26" name="Rettangolo 25"/>
          <p:cNvSpPr/>
          <p:nvPr/>
        </p:nvSpPr>
        <p:spPr bwMode="auto">
          <a:xfrm>
            <a:off x="-24793" y="5593928"/>
            <a:ext cx="9252520" cy="13877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			- 앞문과 뒷문이 자유로이 열려 있음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구급차:	- 방치된 바퀴가 달린 들것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			- 방치된 들것의 시트</a:t>
            </a:r>
          </a:p>
        </p:txBody>
      </p:sp>
      <p:sp>
        <p:nvSpPr>
          <p:cNvPr id="27" name="Rettangolo 26"/>
          <p:cNvSpPr/>
          <p:nvPr/>
        </p:nvSpPr>
        <p:spPr bwMode="auto">
          <a:xfrm>
            <a:off x="-13074" y="6032248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비관계자: 착륙장 근처에서 자유로이 보행</a:t>
            </a:r>
          </a:p>
        </p:txBody>
      </p:sp>
      <p:sp>
        <p:nvSpPr>
          <p:cNvPr id="28" name="Rettangolo 27"/>
          <p:cNvSpPr/>
          <p:nvPr/>
        </p:nvSpPr>
        <p:spPr bwMode="auto">
          <a:xfrm>
            <a:off x="-9264" y="6046328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교통 표지판: 착륙장 근처</a:t>
            </a:r>
          </a:p>
        </p:txBody>
      </p:sp>
      <p:sp>
        <p:nvSpPr>
          <p:cNvPr id="29" name="Rettangolo 28"/>
          <p:cNvSpPr/>
          <p:nvPr/>
        </p:nvSpPr>
        <p:spPr bwMode="auto">
          <a:xfrm>
            <a:off x="-24793" y="5790475"/>
            <a:ext cx="9252520" cy="93538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반대 차로의 교통: 통제되지 않음</a:t>
            </a:r>
          </a:p>
        </p:txBody>
      </p:sp>
    </p:spTree>
    <p:extLst>
      <p:ext uri="{BB962C8B-B14F-4D97-AF65-F5344CB8AC3E}">
        <p14:creationId xmlns:p14="http://schemas.microsoft.com/office/powerpoint/2010/main" val="1988181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repeatCount="indefinite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6" presetClass="emph" presetSubtype="0" repeatCount="indefinite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7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6" presetClass="emph" presetSubtype="0" repeatCount="indefinite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69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grpId="2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72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"/>
                            </p:stCondLst>
                            <p:childTnLst>
                              <p:par>
                                <p:cTn id="93" presetID="26" presetClass="emph" presetSubtype="0" repeatCount="indefinit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26" presetClass="emph" presetSubtype="0" repeatCount="indefinite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8" grpId="0" animBg="1"/>
      <p:bldP spid="8" grpId="1" animBg="1"/>
      <p:bldP spid="8" grpId="2" animBg="1"/>
      <p:bldP spid="9" grpId="0" animBg="1"/>
      <p:bldP spid="9" grpId="1" animBg="1"/>
      <p:bldP spid="9" grpId="2" animBg="1"/>
      <p:bldP spid="10" grpId="0" animBg="1"/>
      <p:bldP spid="10" grpId="1" animBg="1"/>
      <p:bldP spid="10" grpId="2" animBg="1"/>
      <p:bldP spid="12" grpId="0" animBg="1"/>
      <p:bldP spid="12" grpId="1" animBg="1"/>
      <p:bldP spid="23" grpId="0" animBg="1"/>
      <p:bldP spid="23" grpId="1" animBg="1"/>
      <p:bldP spid="24" grpId="0" animBg="1"/>
      <p:bldP spid="24" grpId="1" animBg="1"/>
      <p:bldP spid="26" grpId="1" animBg="1"/>
      <p:bldP spid="26" grpId="2" animBg="1"/>
      <p:bldP spid="27" grpId="1" animBg="1"/>
      <p:bldP spid="27" grpId="2" animBg="1"/>
      <p:bldP spid="28" grpId="0" animBg="1"/>
      <p:bldP spid="28" grpId="1" animBg="1"/>
      <p:bldP spid="29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81</a:t>
            </a:fld>
            <a:endParaRPr lang="en-GB" altLang="en-US"/>
          </a:p>
        </p:txBody>
      </p:sp>
      <p:sp>
        <p:nvSpPr>
          <p:cNvPr id="17" name="Rettangolo 16"/>
          <p:cNvSpPr/>
          <p:nvPr/>
        </p:nvSpPr>
        <p:spPr bwMode="auto">
          <a:xfrm>
            <a:off x="5164059" y="0"/>
            <a:ext cx="3979941" cy="685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800">
                <a:solidFill>
                  <a:schemeClr val="bg1"/>
                </a:solidFill>
              </a:rPr>
              <a:t>대체 착륙 장소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ko-KR" sz="2800">
              <a:solidFill>
                <a:schemeClr val="bg1"/>
              </a:solidFill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ko-KR" sz="2800">
              <a:solidFill>
                <a:schemeClr val="bg1"/>
              </a:solidFill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pic>
        <p:nvPicPr>
          <p:cNvPr id="4098" name="Picture 2" descr="Immagine 006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763"/>
            <a:ext cx="5164059" cy="685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5164059" y="0"/>
            <a:ext cx="3979941" cy="685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800">
                <a:solidFill>
                  <a:schemeClr val="bg1"/>
                </a:solidFill>
              </a:rPr>
              <a:t>대체 착륙 장소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ko-KR" sz="2800">
              <a:solidFill>
                <a:schemeClr val="bg1"/>
              </a:solidFill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ko-KR" sz="2800">
              <a:solidFill>
                <a:schemeClr val="bg1"/>
              </a:solidFill>
            </a:endParaRP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en-GB" sz="2800" dirty="0">
              <a:solidFill>
                <a:schemeClr val="bg1"/>
              </a:solidFill>
            </a:endParaRP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ko-KR" sz="2800">
                <a:solidFill>
                  <a:schemeClr val="bg1"/>
                </a:solidFill>
              </a:rPr>
              <a:t>교통이 통제되지 않았음</a:t>
            </a: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ko-KR" sz="2800">
                <a:solidFill>
                  <a:schemeClr val="bg1"/>
                </a:solidFill>
              </a:rPr>
              <a:t>덤불과 가드레일이 환자 이송을 방해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8" name="Simbolo &quot;Non consentito&quot; 7"/>
          <p:cNvSpPr/>
          <p:nvPr/>
        </p:nvSpPr>
        <p:spPr>
          <a:xfrm>
            <a:off x="3206672" y="2115556"/>
            <a:ext cx="312420" cy="213995"/>
          </a:xfrm>
          <a:prstGeom prst="noSmoking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9" name="Simbolo &quot;Non consentito&quot; 8"/>
          <p:cNvSpPr/>
          <p:nvPr/>
        </p:nvSpPr>
        <p:spPr>
          <a:xfrm>
            <a:off x="1667193" y="3534023"/>
            <a:ext cx="312420" cy="213995"/>
          </a:xfrm>
          <a:prstGeom prst="noSmoking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0" name="Simbolo &quot;Non consentito&quot; 9"/>
          <p:cNvSpPr/>
          <p:nvPr/>
        </p:nvSpPr>
        <p:spPr>
          <a:xfrm>
            <a:off x="3635896" y="2996952"/>
            <a:ext cx="312420" cy="213995"/>
          </a:xfrm>
          <a:prstGeom prst="noSmoking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1" name="Simbolo &quot;Non consentito&quot; 10"/>
          <p:cNvSpPr/>
          <p:nvPr/>
        </p:nvSpPr>
        <p:spPr>
          <a:xfrm>
            <a:off x="3948316" y="5085184"/>
            <a:ext cx="312420" cy="213995"/>
          </a:xfrm>
          <a:prstGeom prst="noSmoking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it-IT"/>
          </a:p>
        </p:txBody>
      </p:sp>
      <p:sp>
        <p:nvSpPr>
          <p:cNvPr id="16" name="Rettangolo 15"/>
          <p:cNvSpPr/>
          <p:nvPr/>
        </p:nvSpPr>
        <p:spPr bwMode="auto">
          <a:xfrm>
            <a:off x="5164059" y="0"/>
            <a:ext cx="3979941" cy="6858000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대체 착륙 장소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en-GB" sz="2800" dirty="0"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경사면</a:t>
            </a: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수풀 및 관목</a:t>
            </a: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장애물</a:t>
            </a:r>
          </a:p>
          <a:p>
            <a:pPr marL="457200" marR="0" indent="-4572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 typeface="Arial" panose="020B0604020202020204" pitchFamily="34" charset="0"/>
              <a:buChar char="•"/>
              <a:tabLst/>
            </a:pPr>
            <a:r>
              <a:rPr lang="ko-KR" sz="28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교통</a:t>
            </a:r>
          </a:p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kumimoji="0" lang="en-GB" sz="2800" b="0" i="0" u="none" strike="noStrike" cap="none" normalizeH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01962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13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38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10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50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8" grpId="2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6" grpId="2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82</a:t>
            </a:fld>
            <a:endParaRPr lang="en-GB" altLang="en-US"/>
          </a:p>
        </p:txBody>
      </p:sp>
      <p:pic>
        <p:nvPicPr>
          <p:cNvPr id="5122" name="Picture 2" descr="Immagine 01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885" y="4762"/>
            <a:ext cx="9152885" cy="6882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tangolo 6"/>
          <p:cNvSpPr/>
          <p:nvPr/>
        </p:nvSpPr>
        <p:spPr bwMode="auto">
          <a:xfrm>
            <a:off x="3779912" y="4528852"/>
            <a:ext cx="5364088" cy="844364"/>
          </a:xfrm>
          <a:prstGeom prst="rect">
            <a:avLst/>
          </a:prstGeom>
          <a:solidFill>
            <a:srgbClr val="FF0000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2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이 모든 요소를 발견하셨습니까?</a:t>
            </a:r>
          </a:p>
        </p:txBody>
      </p:sp>
    </p:spTree>
    <p:extLst>
      <p:ext uri="{BB962C8B-B14F-4D97-AF65-F5344CB8AC3E}">
        <p14:creationId xmlns:p14="http://schemas.microsoft.com/office/powerpoint/2010/main" val="253845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" name="Segnaposto contenuto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544" y="4174"/>
            <a:ext cx="10293432" cy="6858000"/>
          </a:xfrm>
        </p:spPr>
      </p:pic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</a:rPr>
              <a:t>헬기 임무 요청 핸드북</a:t>
            </a:r>
            <a:endParaRPr lang="ko-KR" dirty="0">
              <a:latin typeface="Arial" panose="020B0604020202020204" pitchFamily="34" charset="0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83</a:t>
            </a:fld>
            <a:endParaRPr lang="en-GB" altLang="en-US"/>
          </a:p>
        </p:txBody>
      </p:sp>
      <p:sp>
        <p:nvSpPr>
          <p:cNvPr id="7" name="Rettangolo 6"/>
          <p:cNvSpPr/>
          <p:nvPr/>
        </p:nvSpPr>
        <p:spPr bwMode="auto">
          <a:xfrm>
            <a:off x="2843808" y="188640"/>
            <a:ext cx="5976664" cy="2988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6000" b="0" i="0" u="none" strike="noStrike" cap="none" normalizeH="0" dirty="0" err="1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R.O.M.A</a:t>
            </a:r>
            <a:r>
              <a:rPr kumimoji="0" lang="ko-KR" sz="60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. 체크리스트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Pct val="60000"/>
              <a:tabLst/>
            </a:pPr>
            <a:endParaRPr kumimoji="0" lang="ko-KR" sz="6000" b="0" i="0" u="none" strike="noStrike" cap="none" normalizeH="0" dirty="0">
              <a:ln>
                <a:noFill/>
              </a:ln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482807394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dirty="0" err="1">
                <a:latin typeface="Arial" panose="020B0604020202020204" pitchFamily="34" charset="0"/>
                <a:ea typeface="굴림" panose="020B0600000101010101" pitchFamily="50" charset="-127"/>
              </a:rPr>
              <a:t>R.O.M.A</a:t>
            </a:r>
            <a:r>
              <a:rPr lang="ko-KR" dirty="0">
                <a:latin typeface="Arial" panose="020B0604020202020204" pitchFamily="34" charset="0"/>
                <a:ea typeface="굴림" panose="020B0600000101010101" pitchFamily="50" charset="-127"/>
              </a:rPr>
              <a:t>. 체크리스트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84</a:t>
            </a:fld>
            <a:endParaRPr lang="en-GB" altLang="en-US"/>
          </a:p>
        </p:txBody>
      </p:sp>
      <p:pic>
        <p:nvPicPr>
          <p:cNvPr id="6" name="Immagine 5" descr="C:\Users\Stefano\AppData\Local\Microsoft\Windows\INetCacheContent.Word\Helipad hospital asphalt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718" y="1662648"/>
            <a:ext cx="1107594" cy="1107594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3600000" lon="0" rev="0"/>
            </a:camera>
            <a:lightRig rig="threePt" dir="t"/>
          </a:scene3d>
        </p:spPr>
      </p:pic>
      <p:pic>
        <p:nvPicPr>
          <p:cNvPr id="7" name="Immagine 6" descr="C:\Users\Stefano\AppData\Local\Microsoft\Windows\INetCacheContent.Word\car-accident-collision-hi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44381" y="4630407"/>
            <a:ext cx="1461363" cy="14216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magine 7" descr="C:\Users\Stefano\AppData\Local\Microsoft\Windows\INetCacheContent.Word\robot-hi.pn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73631" y="4825768"/>
            <a:ext cx="694313" cy="11472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magine 9" descr="C:\Users\Stefano\AppData\Local\Microsoft\Windows\INetCacheContent.Word\1194984658879665053people_juliane_krug_03c.svg.hi.pn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57320" y="1549524"/>
            <a:ext cx="677781" cy="100840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magine 17" descr="C:\Users\Stefano\AppData\Local\Microsoft\Windows\INetCacheContent.Word\medical-helicopter-clipart-aac547e68645524a55778b432d55bdc9.png"/>
          <p:cNvPicPr/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1136649"/>
            <a:ext cx="1520875" cy="1520875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Freccia bidirezionale orizzontale 22"/>
          <p:cNvSpPr/>
          <p:nvPr/>
        </p:nvSpPr>
        <p:spPr bwMode="auto">
          <a:xfrm rot="18837412">
            <a:off x="3506217" y="3606311"/>
            <a:ext cx="2767651" cy="540000"/>
          </a:xfrm>
          <a:prstGeom prst="leftRightArrow">
            <a:avLst/>
          </a:prstGeom>
          <a:solidFill>
            <a:srgbClr val="C4125E"/>
          </a:solidFill>
          <a:ln w="19050"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7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24" name="Freccia a sinistra 23"/>
          <p:cNvSpPr/>
          <p:nvPr/>
        </p:nvSpPr>
        <p:spPr bwMode="auto">
          <a:xfrm>
            <a:off x="1815537" y="1907379"/>
            <a:ext cx="3980600" cy="540000"/>
          </a:xfrm>
          <a:prstGeom prst="leftArrow">
            <a:avLst/>
          </a:prstGeom>
          <a:solidFill>
            <a:srgbClr val="4F5A3C"/>
          </a:solidFill>
          <a:ln w="19050">
            <a:solidFill>
              <a:schemeClr val="tx1"/>
            </a:solidFill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7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pic>
        <p:nvPicPr>
          <p:cNvPr id="25" name="Immagine 24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1325" y="496683"/>
            <a:ext cx="1373176" cy="2061247"/>
          </a:xfrm>
          <a:prstGeom prst="rect">
            <a:avLst/>
          </a:prstGeom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pic>
        <p:nvPicPr>
          <p:cNvPr id="26" name="Immagine 25"/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2960" y="4636552"/>
            <a:ext cx="1373176" cy="2061247"/>
          </a:xfrm>
          <a:prstGeom prst="rect">
            <a:avLst/>
          </a:prstGeom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  <p:sp>
        <p:nvSpPr>
          <p:cNvPr id="27" name="Rettangolo 26"/>
          <p:cNvSpPr/>
          <p:nvPr/>
        </p:nvSpPr>
        <p:spPr bwMode="auto">
          <a:xfrm>
            <a:off x="5940152" y="2852936"/>
            <a:ext cx="3078724" cy="3844863"/>
          </a:xfrm>
          <a:prstGeom prst="rect">
            <a:avLst/>
          </a:prstGeom>
          <a:solidFill>
            <a:srgbClr val="C4125E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파견</a:t>
            </a:r>
            <a:r>
              <a:rPr kumimoji="0" lang="ko-KR" sz="24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센터와 현장 요원이 정보를 교환합니다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endParaRPr lang="en-GB" sz="2400" baseline="0" dirty="0">
              <a:solidFill>
                <a:schemeClr val="bg1"/>
              </a:solidFill>
              <a:latin typeface="Arial" panose="020B0604020202020204" pitchFamily="34" charset="0"/>
              <a:ea typeface="굴림" panose="020B0600000101010101" pitchFamily="50" charset="-127"/>
            </a:endParaRP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400" b="0" i="0" u="none" strike="noStrike" cap="none" normalizeH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현장 요원이 착륙장을 확인하고 준비합니다</a:t>
            </a:r>
          </a:p>
        </p:txBody>
      </p:sp>
      <p:cxnSp>
        <p:nvCxnSpPr>
          <p:cNvPr id="29" name="Connettore curvo 28"/>
          <p:cNvCxnSpPr>
            <a:endCxn id="7" idx="0"/>
          </p:cNvCxnSpPr>
          <p:nvPr/>
        </p:nvCxnSpPr>
        <p:spPr>
          <a:xfrm rot="16200000" flipH="1">
            <a:off x="1272632" y="2927975"/>
            <a:ext cx="2067863" cy="1337000"/>
          </a:xfrm>
          <a:prstGeom prst="curvedConnector3">
            <a:avLst>
              <a:gd name="adj1" fmla="val 50000"/>
            </a:avLst>
          </a:prstGeom>
          <a:ln w="152400">
            <a:solidFill>
              <a:srgbClr val="38639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ttangolo 32"/>
          <p:cNvSpPr/>
          <p:nvPr/>
        </p:nvSpPr>
        <p:spPr bwMode="auto">
          <a:xfrm>
            <a:off x="2121439" y="1010134"/>
            <a:ext cx="3674698" cy="885657"/>
          </a:xfrm>
          <a:prstGeom prst="rect">
            <a:avLst/>
          </a:prstGeom>
          <a:solidFill>
            <a:srgbClr val="4F5A3C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파견 센터는 조종사에게 정보를 전달합니다</a:t>
            </a:r>
          </a:p>
        </p:txBody>
      </p:sp>
      <p:sp>
        <p:nvSpPr>
          <p:cNvPr id="34" name="Rettangolo 33"/>
          <p:cNvSpPr/>
          <p:nvPr/>
        </p:nvSpPr>
        <p:spPr bwMode="auto">
          <a:xfrm>
            <a:off x="156219" y="3667654"/>
            <a:ext cx="1965220" cy="2785682"/>
          </a:xfrm>
          <a:prstGeom prst="rect">
            <a:avLst/>
          </a:prstGeom>
          <a:solidFill>
            <a:srgbClr val="38639F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헬기는 보다 빠르고 안전하게</a:t>
            </a:r>
          </a:p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2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응급 현장으로 비행합니다</a:t>
            </a:r>
          </a:p>
        </p:txBody>
      </p:sp>
      <p:sp>
        <p:nvSpPr>
          <p:cNvPr id="36" name="Rettangolo 35"/>
          <p:cNvSpPr/>
          <p:nvPr/>
        </p:nvSpPr>
        <p:spPr bwMode="auto">
          <a:xfrm rot="18245759">
            <a:off x="4065538" y="5346197"/>
            <a:ext cx="2077372" cy="59795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3600" b="1" i="0" u="none" strike="noStrike" cap="none" normalizeH="0" baseline="0">
                <a:ln>
                  <a:noFill/>
                </a:ln>
                <a:solidFill>
                  <a:srgbClr val="9A0E4A"/>
                </a:solidFill>
              </a:rPr>
              <a:t>R.O.M.A.</a:t>
            </a:r>
          </a:p>
        </p:txBody>
      </p:sp>
      <p:sp>
        <p:nvSpPr>
          <p:cNvPr id="37" name="Rettangolo 36"/>
          <p:cNvSpPr/>
          <p:nvPr/>
        </p:nvSpPr>
        <p:spPr bwMode="auto">
          <a:xfrm rot="18245759">
            <a:off x="6955454" y="1153984"/>
            <a:ext cx="2077372" cy="59795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kumimoji="0" lang="ko-KR" sz="3600" b="1" i="0" u="none" strike="noStrike" cap="none" normalizeH="0" baseline="0">
                <a:ln>
                  <a:noFill/>
                </a:ln>
                <a:solidFill>
                  <a:srgbClr val="9A0E4A"/>
                </a:solidFill>
              </a:rPr>
              <a:t>R.O.M.A.</a:t>
            </a:r>
          </a:p>
        </p:txBody>
      </p:sp>
    </p:spTree>
    <p:extLst>
      <p:ext uri="{BB962C8B-B14F-4D97-AF65-F5344CB8AC3E}">
        <p14:creationId xmlns:p14="http://schemas.microsoft.com/office/powerpoint/2010/main" val="407810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18" presetClass="entr" presetSubtype="3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2000"/>
                            </p:stCondLst>
                            <p:childTnLst>
                              <p:par>
                                <p:cTn id="36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0"/>
                            </p:stCondLst>
                            <p:childTnLst>
                              <p:par>
                                <p:cTn id="40" presetID="2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 tmFilter="0, 0; .2, .5; .8, .5; 1, 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500" autoRev="1" fill="hold"/>
                                        <p:tgtEl>
                                          <p:spTgt spid="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000"/>
                            </p:stCondLst>
                            <p:childTnLst>
                              <p:par>
                                <p:cTn id="48" presetID="18" presetClass="entr" presetSubtype="1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8500"/>
                            </p:stCondLst>
                            <p:childTnLst>
                              <p:par>
                                <p:cTn id="52" presetID="18" presetClass="entr" presetSubtype="3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4" dur="500"/>
                                        <p:tgtEl>
                                          <p:spTgt spid="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8" presetClass="entr" presetSubtype="12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8" presetClass="entr" presetSubtype="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18" presetClass="entr" presetSubtype="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 animBg="1"/>
      <p:bldP spid="24" grpId="0" animBg="1"/>
      <p:bldP spid="27" grpId="0" animBg="1"/>
      <p:bldP spid="33" grpId="0" animBg="1"/>
      <p:bldP spid="34" grpId="0" animBg="1"/>
      <p:bldP spid="36" grpId="0"/>
      <p:bldP spid="36" grpId="1"/>
      <p:bldP spid="36" grpId="2"/>
      <p:bldP spid="37" grpId="1"/>
      <p:bldP spid="37" grpId="2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40A329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3528" y="139655"/>
            <a:ext cx="4176464" cy="6584062"/>
          </a:xfrm>
        </p:spPr>
        <p:txBody>
          <a:bodyPr/>
          <a:lstStyle/>
          <a:p>
            <a:pPr marL="0" indent="0">
              <a:buNone/>
            </a:pPr>
            <a:r>
              <a:rPr lang="ko-KR" sz="2800" b="1" dirty="0" err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R</a:t>
            </a:r>
            <a:r>
              <a:rPr lang="ko-KR" sz="28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. – </a:t>
            </a:r>
            <a:r>
              <a:rPr lang="ko-KR" sz="2800" b="1" dirty="0" err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Request</a:t>
            </a:r>
            <a:r>
              <a:rPr lang="ko-KR" sz="28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(요청) </a:t>
            </a:r>
          </a:p>
          <a:p>
            <a:pPr marL="400050" lvl="1" indent="0">
              <a:buNone/>
              <a:tabLst>
                <a:tab pos="627063" algn="l"/>
              </a:tabLst>
            </a:pPr>
            <a:r>
              <a:rPr lang="ko-KR" sz="2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모든 중요한 정보를 전달합니다</a:t>
            </a:r>
          </a:p>
          <a:p>
            <a:pPr marL="0" indent="0">
              <a:buNone/>
              <a:tabLst>
                <a:tab pos="627063" algn="l"/>
              </a:tabLst>
            </a:pPr>
            <a:r>
              <a:rPr lang="ko-KR" sz="2800" b="1" dirty="0" err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O</a:t>
            </a:r>
            <a:r>
              <a:rPr lang="ko-KR" sz="28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. – </a:t>
            </a:r>
            <a:r>
              <a:rPr lang="ko-KR" sz="2800" b="1" dirty="0" err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Obstacles</a:t>
            </a:r>
            <a:r>
              <a:rPr lang="ko-KR" sz="28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(장애물)</a:t>
            </a:r>
          </a:p>
          <a:p>
            <a:pPr marL="400050" lvl="1" indent="0">
              <a:buNone/>
              <a:tabLst>
                <a:tab pos="627063" algn="l"/>
              </a:tabLst>
            </a:pPr>
            <a:r>
              <a:rPr lang="ko-KR" sz="2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잠재적으로 위험한 장애물을 확인하여 보고합니다</a:t>
            </a:r>
          </a:p>
          <a:p>
            <a:pPr marL="0" indent="0">
              <a:buNone/>
              <a:tabLst>
                <a:tab pos="627063" algn="l"/>
              </a:tabLst>
            </a:pPr>
            <a:r>
              <a:rPr lang="ko-KR" sz="2800" b="1" dirty="0" err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M</a:t>
            </a:r>
            <a:r>
              <a:rPr lang="ko-KR" sz="28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. – </a:t>
            </a:r>
            <a:r>
              <a:rPr lang="ko-KR" sz="2800" b="1" dirty="0" err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Meteorological</a:t>
            </a:r>
            <a:br>
              <a:rPr lang="en-US" altLang="ko-KR" sz="28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</a:br>
            <a:r>
              <a:rPr lang="en-US" altLang="ko-KR" sz="28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       </a:t>
            </a:r>
            <a:r>
              <a:rPr lang="ko-KR" sz="28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(기상)</a:t>
            </a:r>
          </a:p>
          <a:p>
            <a:pPr marL="400050" lvl="1" indent="0">
              <a:buNone/>
              <a:tabLst>
                <a:tab pos="627063" algn="l"/>
              </a:tabLst>
            </a:pPr>
            <a:r>
              <a:rPr lang="ko-KR" altLang="en-US" sz="2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임무지역</a:t>
            </a:r>
            <a:r>
              <a:rPr lang="ko-KR" sz="2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의 기상 상황을 보고합니다</a:t>
            </a:r>
          </a:p>
          <a:p>
            <a:pPr marL="0" indent="0">
              <a:buNone/>
              <a:tabLst>
                <a:tab pos="627063" algn="l"/>
              </a:tabLst>
            </a:pPr>
            <a:r>
              <a:rPr lang="ko-KR" sz="2800" b="1" dirty="0" err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A</a:t>
            </a:r>
            <a:r>
              <a:rPr lang="ko-KR" sz="28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. – </a:t>
            </a:r>
            <a:r>
              <a:rPr lang="ko-KR" sz="2800" b="1" dirty="0" err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Area</a:t>
            </a:r>
            <a:r>
              <a:rPr lang="ko-KR" sz="28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</a:t>
            </a:r>
            <a:r>
              <a:rPr lang="ko-KR" sz="2800" b="1" dirty="0" err="1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preparation</a:t>
            </a:r>
            <a:br>
              <a:rPr lang="en-US" altLang="ko-KR" sz="28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</a:br>
            <a:r>
              <a:rPr lang="en-US" altLang="ko-KR" sz="28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       </a:t>
            </a:r>
            <a:r>
              <a:rPr lang="ko-KR" sz="28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(</a:t>
            </a:r>
            <a:r>
              <a:rPr lang="ko-KR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착륙장</a:t>
            </a:r>
            <a:r>
              <a:rPr lang="ko-KR" sz="2800" b="1" dirty="0">
                <a:solidFill>
                  <a:srgbClr val="FF0000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 준비)</a:t>
            </a:r>
          </a:p>
          <a:p>
            <a:pPr marL="400050" lvl="1" indent="0">
              <a:buNone/>
              <a:tabLst>
                <a:tab pos="627063" algn="l"/>
              </a:tabLst>
            </a:pPr>
            <a:r>
              <a:rPr lang="ko-KR" altLang="en-US" sz="2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착륙장</a:t>
            </a:r>
            <a:r>
              <a:rPr lang="ko-KR" sz="24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을 준비하고 안전을 확인합니다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>
                <a:latin typeface="Arial" panose="020B0604020202020204" pitchFamily="34" charset="0"/>
                <a:ea typeface="굴림" panose="020B0600000101010101" pitchFamily="50" charset="-127"/>
              </a:rPr>
              <a:t>헬기 임무 요청 핸드북</a:t>
            </a:r>
            <a:endParaRPr lang="ko-KR" dirty="0">
              <a:latin typeface="Arial" panose="020B0604020202020204" pitchFamily="34" charset="0"/>
              <a:ea typeface="굴림" panose="020B0600000101010101" pitchFamily="50" charset="-127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85</a:t>
            </a:fld>
            <a:endParaRPr lang="en-GB" altLang="en-US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05349" y="129707"/>
            <a:ext cx="4269457" cy="6408796"/>
          </a:xfrm>
          <a:prstGeom prst="rect">
            <a:avLst/>
          </a:prstGeom>
          <a:ln w="1905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/>
        </p:spPr>
      </p:pic>
    </p:spTree>
    <p:extLst>
      <p:ext uri="{BB962C8B-B14F-4D97-AF65-F5344CB8AC3E}">
        <p14:creationId xmlns:p14="http://schemas.microsoft.com/office/powerpoint/2010/main" val="18793515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Title 1"/>
          <p:cNvSpPr>
            <a:spLocks noGrp="1"/>
          </p:cNvSpPr>
          <p:nvPr>
            <p:ph type="ctrTitle"/>
          </p:nvPr>
        </p:nvSpPr>
        <p:spPr>
          <a:xfrm>
            <a:off x="395288" y="1052513"/>
            <a:ext cx="8066087" cy="2016125"/>
          </a:xfrm>
        </p:spPr>
        <p:txBody>
          <a:bodyPr/>
          <a:lstStyle/>
          <a:p>
            <a:br>
              <a:rPr lang="ko-KR"/>
            </a:br>
            <a:r>
              <a:rPr lang="ko-KR" sz="2800"/>
              <a:t>https://easa.europa.eu/essi/ehest/</a:t>
            </a:r>
            <a:br>
              <a:rPr lang="ko-KR" sz="2800"/>
            </a:br>
            <a:br>
              <a:rPr lang="ko-KR" sz="2800"/>
            </a:br>
            <a:r>
              <a:rPr lang="ko-KR" sz="2800"/>
              <a:t>ehest@easa.europa.eu</a:t>
            </a:r>
            <a:br>
              <a:rPr lang="ko-KR"/>
            </a:br>
            <a:endParaRPr lang="ko-KR"/>
          </a:p>
        </p:txBody>
      </p:sp>
      <p:pic>
        <p:nvPicPr>
          <p:cNvPr id="44036" name="Picture 1057" descr="EHEST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16688" y="144463"/>
            <a:ext cx="253047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43608"/>
            <a:ext cx="9144000" cy="9360000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 bwMode="auto">
          <a:xfrm>
            <a:off x="0" y="4869160"/>
            <a:ext cx="3563888" cy="844364"/>
          </a:xfrm>
          <a:prstGeom prst="rect">
            <a:avLst/>
          </a:prstGeom>
          <a:solidFill>
            <a:srgbClr val="866829"/>
          </a:solidFill>
          <a:ln>
            <a:noFill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R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tabLst/>
            </a:pPr>
            <a:r>
              <a:rPr lang="ko-KR" sz="4000" dirty="0">
                <a:solidFill>
                  <a:schemeClr val="bg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문의사항?</a:t>
            </a:r>
          </a:p>
        </p:txBody>
      </p:sp>
      <p:pic>
        <p:nvPicPr>
          <p:cNvPr id="9" name="Picture 1057" descr="EHEST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12360" y="6192910"/>
            <a:ext cx="1234803" cy="548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ttangolo 9"/>
          <p:cNvSpPr/>
          <p:nvPr/>
        </p:nvSpPr>
        <p:spPr bwMode="auto">
          <a:xfrm>
            <a:off x="0" y="-27384"/>
            <a:ext cx="9144000" cy="692388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Pct val="60000"/>
              <a:buFontTx/>
              <a:buBlip>
                <a:blip r:embed="rId2"/>
              </a:buBlip>
              <a:tabLst/>
            </a:pPr>
            <a:endParaRPr kumimoji="0" lang="it-IT" sz="3200" b="0" i="0" u="none" strike="noStrike" cap="none" normalizeH="0" baseline="0">
              <a:ln>
                <a:noFill/>
              </a:ln>
              <a:solidFill>
                <a:srgbClr val="055685"/>
              </a:solidFill>
              <a:effectLst/>
              <a:latin typeface="Calibri" pitchFamily="34" charset="0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b="1"/>
              <a:t>R</a:t>
            </a:r>
            <a:r>
              <a:rPr lang="ko-KR"/>
              <a:t>.</a:t>
            </a:r>
            <a:r>
              <a:rPr lang="ko-KR" sz="2000"/>
              <a:t>O</a:t>
            </a:r>
            <a:r>
              <a:rPr lang="ko-KR"/>
              <a:t>.</a:t>
            </a:r>
            <a:r>
              <a:rPr lang="ko-KR" sz="2000"/>
              <a:t>M</a:t>
            </a:r>
            <a:r>
              <a:rPr lang="ko-KR"/>
              <a:t>.</a:t>
            </a:r>
            <a:r>
              <a:rPr lang="ko-KR" sz="2000"/>
              <a:t>A</a:t>
            </a:r>
            <a:r>
              <a:rPr lang="ko-KR"/>
              <a:t>. - REQUEST(요청)</a:t>
            </a: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ko-KR" altLang="en-US" dirty="0"/>
              <a:t>헬기 임무 요청 핸드북</a:t>
            </a:r>
            <a:endParaRPr lang="ko-KR" dirty="0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26D35-3544-4ADE-9C85-A3E1E19930CA}" type="slidenum">
              <a:rPr lang="en-GB" altLang="en-US" smtClean="0"/>
              <a:pPr>
                <a:defRPr/>
              </a:pPr>
              <a:t>9</a:t>
            </a:fld>
            <a:endParaRPr lang="en-GB" altLang="en-US"/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9292" y="822698"/>
            <a:ext cx="9153291" cy="5702646"/>
          </a:xfrm>
          <a:prstGeom prst="rect">
            <a:avLst/>
          </a:prstGeom>
        </p:spPr>
      </p:pic>
      <p:sp>
        <p:nvSpPr>
          <p:cNvPr id="7" name="ZoneTexte 6"/>
          <p:cNvSpPr txBox="1"/>
          <p:nvPr/>
        </p:nvSpPr>
        <p:spPr>
          <a:xfrm>
            <a:off x="2490772" y="1104887"/>
            <a:ext cx="1357322" cy="648000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ko-KR" sz="2800" dirty="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배다!</a:t>
            </a:r>
          </a:p>
        </p:txBody>
      </p:sp>
      <p:sp>
        <p:nvSpPr>
          <p:cNvPr id="9" name="ZoneTexte 8"/>
          <p:cNvSpPr txBox="1"/>
          <p:nvPr/>
        </p:nvSpPr>
        <p:spPr>
          <a:xfrm>
            <a:off x="6624622" y="1168387"/>
            <a:ext cx="1357322" cy="648000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ko-KR" sz="28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육지다!</a:t>
            </a:r>
          </a:p>
        </p:txBody>
      </p:sp>
      <p:sp>
        <p:nvSpPr>
          <p:cNvPr id="11" name="ZoneTexte 10"/>
          <p:cNvSpPr txBox="1"/>
          <p:nvPr/>
        </p:nvSpPr>
        <p:spPr>
          <a:xfrm>
            <a:off x="2082800" y="5543400"/>
            <a:ext cx="4965700" cy="959000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 anchor="ctr" anchorCtr="0">
            <a:noAutofit/>
          </a:bodyPr>
          <a:lstStyle/>
          <a:p>
            <a:pPr algn="ctr"/>
            <a:r>
              <a:rPr lang="ko-KR" sz="6000">
                <a:solidFill>
                  <a:schemeClr val="tx1"/>
                </a:solidFill>
                <a:latin typeface="Arial" panose="020B0604020202020204" pitchFamily="34" charset="0"/>
                <a:ea typeface="굴림" panose="020B0600000101010101" pitchFamily="50" charset="-127"/>
              </a:rPr>
              <a:t>관점…</a:t>
            </a:r>
          </a:p>
        </p:txBody>
      </p:sp>
    </p:spTree>
    <p:extLst>
      <p:ext uri="{BB962C8B-B14F-4D97-AF65-F5344CB8AC3E}">
        <p14:creationId xmlns:p14="http://schemas.microsoft.com/office/powerpoint/2010/main" val="7445752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60000"/>
          <a:buFontTx/>
          <a:buBlip>
            <a:blip xmlns:r="http://schemas.openxmlformats.org/officeDocument/2006/relationships" r:embed="rId1"/>
          </a:buBlip>
          <a:tabLst/>
          <a:defRPr kumimoji="0" lang="en-GB" altLang="en-US" sz="3200" b="0" i="0" u="none" strike="noStrike" cap="none" normalizeH="0" baseline="0" smtClean="0">
            <a:ln>
              <a:noFill/>
            </a:ln>
            <a:solidFill>
              <a:srgbClr val="055685"/>
            </a:solidFill>
            <a:effectLst/>
            <a:latin typeface="Calibri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Pct val="60000"/>
          <a:buFontTx/>
          <a:buBlip>
            <a:blip xmlns:r="http://schemas.openxmlformats.org/officeDocument/2006/relationships" r:embed="rId1"/>
          </a:buBlip>
          <a:tabLst/>
          <a:defRPr kumimoji="0" lang="en-GB" altLang="en-US" sz="3200" b="0" i="0" u="none" strike="noStrike" cap="none" normalizeH="0" baseline="0" smtClean="0">
            <a:ln>
              <a:noFill/>
            </a:ln>
            <a:solidFill>
              <a:srgbClr val="055685"/>
            </a:solidFill>
            <a:effectLst/>
            <a:latin typeface="Calibri" pitchFamily="34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Helicopter mission request vade mecum - 1.ppt [modalità compatibilità]" id="{157886CF-F511-4F9E-B219-ACA491FB34B2}" vid="{91B467D2-0A83-4119-B194-2F8C72F58497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27610</TotalTime>
  <Words>1970</Words>
  <Application>Microsoft Office PowerPoint</Application>
  <PresentationFormat>화면 슬라이드 쇼(4:3)</PresentationFormat>
  <Paragraphs>556</Paragraphs>
  <Slides>86</Slides>
  <Notes>5</Notes>
  <HiddenSlides>2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86</vt:i4>
      </vt:variant>
    </vt:vector>
  </HeadingPairs>
  <TitlesOfParts>
    <vt:vector size="90" baseType="lpstr">
      <vt:lpstr>Arial</vt:lpstr>
      <vt:lpstr>Calibri</vt:lpstr>
      <vt:lpstr>Verdana</vt:lpstr>
      <vt:lpstr>Default Design</vt:lpstr>
      <vt:lpstr>PowerPoint 프레젠테이션</vt:lpstr>
      <vt:lpstr>NOTES TO INSTRUCTORS</vt:lpstr>
      <vt:lpstr>DISCLAIMER</vt:lpstr>
      <vt:lpstr>PowerPoint 프레젠테이션</vt:lpstr>
      <vt:lpstr>PowerPoint 프레젠테이션</vt:lpstr>
      <vt:lpstr>전형적인 시나리오</vt:lpstr>
      <vt:lpstr>전형적인 시나리오</vt:lpstr>
      <vt:lpstr>PowerPoint 프레젠테이션</vt:lpstr>
      <vt:lpstr>R.O.M.A. - REQUEST(요청)</vt:lpstr>
      <vt:lpstr>임무 요청</vt:lpstr>
      <vt:lpstr>PowerPoint 프레젠테이션</vt:lpstr>
      <vt:lpstr>PowerPoint 프레젠테이션</vt:lpstr>
      <vt:lpstr>PowerPoint 프레젠테이션</vt:lpstr>
      <vt:lpstr>PowerPoint 프레젠테이션</vt:lpstr>
      <vt:lpstr>R.O.M.A. - REQUEST(요청)</vt:lpstr>
      <vt:lpstr>임무지역 식별</vt:lpstr>
      <vt:lpstr>임무지역 식별</vt:lpstr>
      <vt:lpstr>임무지역 식별</vt:lpstr>
      <vt:lpstr>R.O.M.A. - REQUEST(요청)</vt:lpstr>
      <vt:lpstr>R.O.M.A. - REQUEST(요청)</vt:lpstr>
      <vt:lpstr>임무지역 식별</vt:lpstr>
      <vt:lpstr>PowerPoint 프레젠테이션</vt:lpstr>
      <vt:lpstr>PowerPoint 프레젠테이션</vt:lpstr>
      <vt:lpstr>임무지역 식별</vt:lpstr>
      <vt:lpstr>R.O.M.A. - REQUEST(요청)</vt:lpstr>
      <vt:lpstr>임무지역 식별</vt:lpstr>
      <vt:lpstr>R.O.M.A. - REQUEST(요청)</vt:lpstr>
      <vt:lpstr>PowerPoint 프레젠테이션</vt:lpstr>
      <vt:lpstr>임무지역 식별</vt:lpstr>
      <vt:lpstr>R.O.M.A. – METEOROLOGICAL CONDITIONS(기상 여건)</vt:lpstr>
      <vt:lpstr>R.O.M.A. – METEOROLOGICAL CONDITIONS(기상 여건)</vt:lpstr>
      <vt:lpstr>R.O.M.A. – METEOROLOGICAL CONDITIONS(기상 여건)</vt:lpstr>
      <vt:lpstr>임무지역 식별</vt:lpstr>
      <vt:lpstr>R.O.M.A. – METEOROLOGICAL CONDITIONS(기상 여건)</vt:lpstr>
      <vt:lpstr>R.O.M.A. – METEOROLOGICAL CONDITIONS(기상 여건)</vt:lpstr>
      <vt:lpstr>R.O.M.A. – METEOROLOGICAL CONDITIONS(기상 여건)</vt:lpstr>
      <vt:lpstr>임무지역 식별</vt:lpstr>
      <vt:lpstr>R.O.M.A. – METEOROLOGICAL CONDITIONS(기상 여건)</vt:lpstr>
      <vt:lpstr>임무지역 식별</vt:lpstr>
      <vt:lpstr>R.O.M.A. - REQUEST(요청)</vt:lpstr>
      <vt:lpstr>임무지역 식별</vt:lpstr>
      <vt:lpstr>R.O.M.A. - REQUEST(요청)</vt:lpstr>
      <vt:lpstr>PowerPoint 프레젠테이션</vt:lpstr>
      <vt:lpstr>착륙장 준비</vt:lpstr>
      <vt:lpstr>R.O.M.A. - OBSTACLES(장애물)</vt:lpstr>
      <vt:lpstr>R.O.M.A. - OBSTACLES(장애물)</vt:lpstr>
      <vt:lpstr>착륙장 준비</vt:lpstr>
      <vt:lpstr>R.O.M.A. - OBSTACLES(장애물)</vt:lpstr>
      <vt:lpstr>PowerPoint 프레젠테이션</vt:lpstr>
      <vt:lpstr>헬기 맞이</vt:lpstr>
      <vt:lpstr>R.O.M.A. - REQUEST(요청)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헬기 맞이</vt:lpstr>
      <vt:lpstr>PowerPoint 프레젠테이션</vt:lpstr>
      <vt:lpstr>R.O.M.A. - OBSTACLES(장애물)</vt:lpstr>
      <vt:lpstr>PowerPoint 프레젠테이션</vt:lpstr>
      <vt:lpstr>PowerPoint 프레젠테이션</vt:lpstr>
      <vt:lpstr>PowerPoint 프레젠테이션</vt:lpstr>
      <vt:lpstr>PowerPoint 프레젠테이션</vt:lpstr>
      <vt:lpstr>지상의 헬기</vt:lpstr>
      <vt:lpstr>지상의 헬기</vt:lpstr>
      <vt:lpstr>지상의 헬기</vt:lpstr>
      <vt:lpstr>지상의 헬기</vt:lpstr>
      <vt:lpstr>PowerPoint 프레젠테이션</vt:lpstr>
      <vt:lpstr>PowerPoint 프레젠테이션</vt:lpstr>
      <vt:lpstr>PowerPoint 프레젠테이션</vt:lpstr>
      <vt:lpstr>PowerPoint 프레젠테이션</vt:lpstr>
      <vt:lpstr>지상의 헬기</vt:lpstr>
      <vt:lpstr>지상의 헬기</vt:lpstr>
      <vt:lpstr>PowerPoint 프레젠테이션</vt:lpstr>
      <vt:lpstr>지상의 헬기</vt:lpstr>
      <vt:lpstr>PowerPoint 프레젠테이션</vt:lpstr>
      <vt:lpstr>조종사에게 보이는 물체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R.O.M.A. 체크리스트</vt:lpstr>
      <vt:lpstr>PowerPoint 프레젠테이션</vt:lpstr>
      <vt:lpstr> https://easa.europa.eu/essi/ehest/  ehest@easa.europa.eu </vt:lpstr>
    </vt:vector>
  </TitlesOfParts>
  <Company>EASA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coxjani</dc:creator>
  <cp:lastModifiedBy>MOOHAN</cp:lastModifiedBy>
  <cp:revision>388</cp:revision>
  <cp:lastPrinted>2015-10-05T07:54:04Z</cp:lastPrinted>
  <dcterms:created xsi:type="dcterms:W3CDTF">2010-09-14T11:53:54Z</dcterms:created>
  <dcterms:modified xsi:type="dcterms:W3CDTF">2019-09-27T12:11:56Z</dcterms:modified>
</cp:coreProperties>
</file>