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7"/>
  </p:notesMasterIdLst>
  <p:handoutMasterIdLst>
    <p:handoutMasterId r:id="rId88"/>
  </p:handoutMasterIdLst>
  <p:sldIdLst>
    <p:sldId id="262" r:id="rId2"/>
    <p:sldId id="360" r:id="rId3"/>
    <p:sldId id="500" r:id="rId4"/>
    <p:sldId id="301" r:id="rId5"/>
    <p:sldId id="438" r:id="rId6"/>
    <p:sldId id="361" r:id="rId7"/>
    <p:sldId id="364" r:id="rId8"/>
    <p:sldId id="444" r:id="rId9"/>
    <p:sldId id="363" r:id="rId10"/>
    <p:sldId id="373" r:id="rId11"/>
    <p:sldId id="365" r:id="rId12"/>
    <p:sldId id="366" r:id="rId13"/>
    <p:sldId id="367" r:id="rId14"/>
    <p:sldId id="497" r:id="rId15"/>
    <p:sldId id="370" r:id="rId16"/>
    <p:sldId id="371" r:id="rId17"/>
    <p:sldId id="382" r:id="rId18"/>
    <p:sldId id="383" r:id="rId19"/>
    <p:sldId id="362" r:id="rId20"/>
    <p:sldId id="375" r:id="rId21"/>
    <p:sldId id="376" r:id="rId22"/>
    <p:sldId id="440" r:id="rId23"/>
    <p:sldId id="442" r:id="rId24"/>
    <p:sldId id="374" r:id="rId25"/>
    <p:sldId id="372" r:id="rId26"/>
    <p:sldId id="447" r:id="rId27"/>
    <p:sldId id="448" r:id="rId28"/>
    <p:sldId id="449" r:id="rId29"/>
    <p:sldId id="453" r:id="rId30"/>
    <p:sldId id="454" r:id="rId31"/>
    <p:sldId id="455" r:id="rId32"/>
    <p:sldId id="456" r:id="rId33"/>
    <p:sldId id="457" r:id="rId34"/>
    <p:sldId id="458" r:id="rId35"/>
    <p:sldId id="459" r:id="rId36"/>
    <p:sldId id="460" r:id="rId37"/>
    <p:sldId id="461" r:id="rId38"/>
    <p:sldId id="462" r:id="rId39"/>
    <p:sldId id="464" r:id="rId40"/>
    <p:sldId id="465" r:id="rId41"/>
    <p:sldId id="463" r:id="rId42"/>
    <p:sldId id="468" r:id="rId43"/>
    <p:sldId id="443" r:id="rId44"/>
    <p:sldId id="380" r:id="rId45"/>
    <p:sldId id="469" r:id="rId46"/>
    <p:sldId id="467" r:id="rId47"/>
    <p:sldId id="466" r:id="rId48"/>
    <p:sldId id="470" r:id="rId49"/>
    <p:sldId id="446" r:id="rId50"/>
    <p:sldId id="445" r:id="rId51"/>
    <p:sldId id="439" r:id="rId52"/>
    <p:sldId id="471" r:id="rId53"/>
    <p:sldId id="501" r:id="rId54"/>
    <p:sldId id="472" r:id="rId55"/>
    <p:sldId id="473" r:id="rId56"/>
    <p:sldId id="474" r:id="rId57"/>
    <p:sldId id="475" r:id="rId58"/>
    <p:sldId id="394" r:id="rId59"/>
    <p:sldId id="476" r:id="rId60"/>
    <p:sldId id="395" r:id="rId61"/>
    <p:sldId id="481" r:id="rId62"/>
    <p:sldId id="478" r:id="rId63"/>
    <p:sldId id="479" r:id="rId64"/>
    <p:sldId id="480" r:id="rId65"/>
    <p:sldId id="499" r:id="rId66"/>
    <p:sldId id="498" r:id="rId67"/>
    <p:sldId id="482" r:id="rId68"/>
    <p:sldId id="483" r:id="rId69"/>
    <p:sldId id="487" r:id="rId70"/>
    <p:sldId id="488" r:id="rId71"/>
    <p:sldId id="477" r:id="rId72"/>
    <p:sldId id="489" r:id="rId73"/>
    <p:sldId id="492" r:id="rId74"/>
    <p:sldId id="490" r:id="rId75"/>
    <p:sldId id="491" r:id="rId76"/>
    <p:sldId id="493" r:id="rId77"/>
    <p:sldId id="484" r:id="rId78"/>
    <p:sldId id="485" r:id="rId79"/>
    <p:sldId id="486" r:id="rId80"/>
    <p:sldId id="494" r:id="rId81"/>
    <p:sldId id="495" r:id="rId82"/>
    <p:sldId id="401" r:id="rId83"/>
    <p:sldId id="411" r:id="rId84"/>
    <p:sldId id="496" r:id="rId85"/>
    <p:sldId id="293" r:id="rId86"/>
  </p:sldIdLst>
  <p:sldSz cx="9144000" cy="6858000" type="screen4x3"/>
  <p:notesSz cx="6805613" cy="99441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3200" kern="1200">
        <a:solidFill>
          <a:srgbClr val="055685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200" kern="1200">
        <a:solidFill>
          <a:srgbClr val="055685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200" kern="1200">
        <a:solidFill>
          <a:srgbClr val="055685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200" kern="1200">
        <a:solidFill>
          <a:srgbClr val="055685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200" kern="1200">
        <a:solidFill>
          <a:srgbClr val="055685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3200" kern="1200">
        <a:solidFill>
          <a:srgbClr val="055685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sz="3200" kern="1200">
        <a:solidFill>
          <a:srgbClr val="055685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sz="3200" kern="1200">
        <a:solidFill>
          <a:srgbClr val="055685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sz="3200" kern="1200">
        <a:solidFill>
          <a:srgbClr val="055685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2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125E"/>
    <a:srgbClr val="EF5497"/>
    <a:srgbClr val="866829"/>
    <a:srgbClr val="AC964B"/>
    <a:srgbClr val="938173"/>
    <a:srgbClr val="40A329"/>
    <a:srgbClr val="FF7979"/>
    <a:srgbClr val="1E467F"/>
    <a:srgbClr val="38639F"/>
    <a:srgbClr val="9A0E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358" autoAdjust="0"/>
    <p:restoredTop sz="97513" autoAdjust="0"/>
  </p:normalViewPr>
  <p:slideViewPr>
    <p:cSldViewPr>
      <p:cViewPr varScale="1">
        <p:scale>
          <a:sx n="75" d="100"/>
          <a:sy n="75" d="100"/>
        </p:scale>
        <p:origin x="60" y="3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906"/>
    </p:cViewPr>
  </p:sorterViewPr>
  <p:notesViewPr>
    <p:cSldViewPr>
      <p:cViewPr>
        <p:scale>
          <a:sx n="75" d="100"/>
          <a:sy n="75" d="100"/>
        </p:scale>
        <p:origin x="-2418" y="936"/>
      </p:cViewPr>
      <p:guideLst>
        <p:guide orient="horz" pos="3132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presProps" Target="pres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viewProps" Target="viewProps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handoutMaster" Target="handoutMasters/handoutMaster1.xml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ableStyles" Target="tableStyle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notesMaster" Target="notesMasters/notesMaster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EE7476-6D8A-4FA4-A3DC-D8FB1330D684}" type="doc">
      <dgm:prSet loTypeId="urn:microsoft.com/office/officeart/2008/layout/VerticalCircleList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AF5C67DF-9586-4360-B5AF-3BF8C156CB07}">
      <dgm:prSet phldrT="[Text]" custT="1"/>
      <dgm:spPr/>
      <dgm:t>
        <a:bodyPr/>
        <a:lstStyle/>
        <a:p>
          <a:r>
            <a:rPr lang="it-IT" sz="4400" b="1" noProof="0" dirty="0" smtClean="0">
              <a:solidFill>
                <a:srgbClr val="FF0000"/>
              </a:solidFill>
            </a:rPr>
            <a:t>RICHIESTA MISSIONE</a:t>
          </a:r>
          <a:endParaRPr lang="it-IT" sz="4400" b="1" noProof="0" dirty="0">
            <a:solidFill>
              <a:srgbClr val="FF0000"/>
            </a:solidFill>
          </a:endParaRPr>
        </a:p>
      </dgm:t>
    </dgm:pt>
    <dgm:pt modelId="{0C691A34-ECA6-4E7C-918F-B9387236DA34}" type="parTrans" cxnId="{9F3B3E25-DFFB-433C-8C43-A682F893239C}">
      <dgm:prSet/>
      <dgm:spPr/>
      <dgm:t>
        <a:bodyPr/>
        <a:lstStyle/>
        <a:p>
          <a:endParaRPr lang="it-IT"/>
        </a:p>
      </dgm:t>
    </dgm:pt>
    <dgm:pt modelId="{24848757-AE1A-43A1-B9F6-68BDA611B84D}" type="sibTrans" cxnId="{9F3B3E25-DFFB-433C-8C43-A682F893239C}">
      <dgm:prSet/>
      <dgm:spPr/>
      <dgm:t>
        <a:bodyPr/>
        <a:lstStyle/>
        <a:p>
          <a:endParaRPr lang="it-IT"/>
        </a:p>
      </dgm:t>
    </dgm:pt>
    <dgm:pt modelId="{908D8349-4CF2-43EA-8D94-E8832C38E455}">
      <dgm:prSet phldrT="[Text]"/>
      <dgm:spPr/>
      <dgm:t>
        <a:bodyPr/>
        <a:lstStyle/>
        <a:p>
          <a:r>
            <a:rPr kumimoji="0" lang="it-IT" b="0" i="0" u="none" strike="noStrike" cap="none" normalizeH="0" baseline="0" noProof="0" dirty="0" smtClean="0">
              <a:ln/>
              <a:solidFill>
                <a:schemeClr val="tx1"/>
              </a:solidFill>
              <a:effectLst/>
              <a:latin typeface="Calibri" pitchFamily="34" charset="0"/>
            </a:rPr>
            <a:t>Scenario tipico</a:t>
          </a:r>
        </a:p>
        <a:p>
          <a:r>
            <a:rPr kumimoji="0" lang="it-IT" b="0" i="0" u="none" strike="noStrike" cap="none" normalizeH="0" baseline="0" noProof="0" dirty="0" smtClean="0">
              <a:ln/>
              <a:solidFill>
                <a:schemeClr val="tx1"/>
              </a:solidFill>
              <a:effectLst/>
              <a:latin typeface="Calibri" pitchFamily="34" charset="0"/>
            </a:rPr>
            <a:t>Richiesta di una missione</a:t>
          </a:r>
        </a:p>
        <a:p>
          <a:r>
            <a:rPr kumimoji="0" lang="it-IT" b="0" i="0" u="none" strike="noStrike" cap="none" normalizeH="0" baseline="0" noProof="0" dirty="0" smtClean="0">
              <a:ln/>
              <a:solidFill>
                <a:schemeClr val="tx1"/>
              </a:solidFill>
              <a:effectLst/>
              <a:latin typeface="Calibri" pitchFamily="34" charset="0"/>
            </a:rPr>
            <a:t>Identificazione dell’area</a:t>
          </a:r>
        </a:p>
        <a:p>
          <a:r>
            <a:rPr kumimoji="0" lang="it-IT" b="0" i="0" u="none" strike="noStrike" cap="none" normalizeH="0" baseline="0" noProof="0" dirty="0" smtClean="0">
              <a:ln/>
              <a:solidFill>
                <a:schemeClr val="tx1"/>
              </a:solidFill>
              <a:effectLst/>
              <a:latin typeface="Calibri" pitchFamily="34" charset="0"/>
            </a:rPr>
            <a:t>Preparare l’area di atterraggio</a:t>
          </a:r>
        </a:p>
        <a:p>
          <a:r>
            <a:rPr kumimoji="0" lang="it-IT" b="0" i="0" u="none" strike="noStrike" cap="none" normalizeH="0" baseline="0" noProof="0" dirty="0" smtClean="0">
              <a:ln/>
              <a:solidFill>
                <a:schemeClr val="tx1"/>
              </a:solidFill>
              <a:effectLst/>
              <a:latin typeface="Calibri" pitchFamily="34" charset="0"/>
            </a:rPr>
            <a:t>Arrivo dell’elicottero</a:t>
          </a:r>
        </a:p>
        <a:p>
          <a:r>
            <a:rPr kumimoji="0" lang="it-IT" b="0" i="0" u="none" strike="noStrike" cap="none" normalizeH="0" baseline="0" noProof="0" dirty="0" smtClean="0">
              <a:ln/>
              <a:solidFill>
                <a:schemeClr val="tx1"/>
              </a:solidFill>
              <a:effectLst/>
              <a:latin typeface="Calibri" pitchFamily="34" charset="0"/>
            </a:rPr>
            <a:t>Operazioni al suolo</a:t>
          </a:r>
        </a:p>
        <a:p>
          <a:r>
            <a:rPr kumimoji="0" lang="it-IT" b="0" i="0" u="none" strike="noStrike" cap="none" normalizeH="0" baseline="0" noProof="0" dirty="0" smtClean="0">
              <a:ln/>
              <a:solidFill>
                <a:schemeClr val="tx1"/>
              </a:solidFill>
              <a:effectLst/>
              <a:latin typeface="Calibri" pitchFamily="34" charset="0"/>
            </a:rPr>
            <a:t>Cosa vedono i piloti</a:t>
          </a:r>
        </a:p>
        <a:p>
          <a:r>
            <a:rPr kumimoji="0" lang="it-IT" b="0" i="0" u="none" strike="noStrike" cap="none" normalizeH="0" baseline="0" noProof="0" dirty="0" smtClean="0">
              <a:ln/>
              <a:solidFill>
                <a:schemeClr val="tx1"/>
              </a:solidFill>
              <a:effectLst/>
              <a:latin typeface="Calibri" pitchFamily="34" charset="0"/>
            </a:rPr>
            <a:t>La </a:t>
          </a:r>
          <a:r>
            <a:rPr kumimoji="0" lang="it-IT" b="0" i="0" u="none" strike="noStrike" cap="none" normalizeH="0" baseline="0" noProof="0" dirty="0" err="1" smtClean="0">
              <a:ln/>
              <a:solidFill>
                <a:schemeClr val="tx1"/>
              </a:solidFill>
              <a:effectLst/>
              <a:latin typeface="Calibri" pitchFamily="34" charset="0"/>
            </a:rPr>
            <a:t>checklist</a:t>
          </a:r>
          <a:r>
            <a:rPr kumimoji="0" lang="it-IT" b="0" i="0" u="none" strike="noStrike" cap="none" normalizeH="0" baseline="0" noProof="0" dirty="0" smtClean="0">
              <a:ln/>
              <a:solidFill>
                <a:schemeClr val="tx1"/>
              </a:solidFill>
              <a:effectLst/>
              <a:latin typeface="Calibri" pitchFamily="34" charset="0"/>
            </a:rPr>
            <a:t> R.O.M.A.</a:t>
          </a:r>
          <a:endParaRPr kumimoji="0" lang="it-IT" b="0" i="0" u="none" strike="noStrike" cap="none" normalizeH="0" baseline="0" noProof="0" dirty="0">
            <a:ln/>
            <a:effectLst/>
            <a:latin typeface="Calibri" pitchFamily="34" charset="0"/>
          </a:endParaRPr>
        </a:p>
      </dgm:t>
    </dgm:pt>
    <dgm:pt modelId="{D466F81E-A1BB-4A09-A4A6-1BFEAD464A97}" type="sibTrans" cxnId="{06703FC5-DE84-45C1-9C78-B4357DBA1F8B}">
      <dgm:prSet/>
      <dgm:spPr/>
      <dgm:t>
        <a:bodyPr/>
        <a:lstStyle/>
        <a:p>
          <a:endParaRPr lang="it-IT"/>
        </a:p>
      </dgm:t>
    </dgm:pt>
    <dgm:pt modelId="{4A5A8877-960B-4762-8F01-40DAE880D4FC}" type="parTrans" cxnId="{06703FC5-DE84-45C1-9C78-B4357DBA1F8B}">
      <dgm:prSet/>
      <dgm:spPr/>
      <dgm:t>
        <a:bodyPr/>
        <a:lstStyle/>
        <a:p>
          <a:endParaRPr lang="it-IT"/>
        </a:p>
      </dgm:t>
    </dgm:pt>
    <dgm:pt modelId="{DEA500DA-FDB2-4CE7-8763-287F1AFD67B8}" type="pres">
      <dgm:prSet presAssocID="{0DEE7476-6D8A-4FA4-A3DC-D8FB1330D684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D38EF9E1-CC18-4698-AA58-172B0A28B4FE}" type="pres">
      <dgm:prSet presAssocID="{AF5C67DF-9586-4360-B5AF-3BF8C156CB07}" presName="withChildren" presStyleCnt="0"/>
      <dgm:spPr/>
    </dgm:pt>
    <dgm:pt modelId="{42040A07-F016-44BF-9E16-B1C87C34A761}" type="pres">
      <dgm:prSet presAssocID="{AF5C67DF-9586-4360-B5AF-3BF8C156CB07}" presName="bigCircle" presStyleLbl="vennNode1" presStyleIdx="0" presStyleCnt="2" custLinFactNeighborX="2281" custLinFactNeighborY="-7879"/>
      <dgm:spPr/>
    </dgm:pt>
    <dgm:pt modelId="{087461B1-27AC-453E-BC70-8F63F5DFFFC6}" type="pres">
      <dgm:prSet presAssocID="{AF5C67DF-9586-4360-B5AF-3BF8C156CB07}" presName="medCircle" presStyleLbl="vennNode1" presStyleIdx="1" presStyleCnt="2"/>
      <dgm:spPr/>
    </dgm:pt>
    <dgm:pt modelId="{73DF5538-9D8E-486D-AD94-731A98420C8D}" type="pres">
      <dgm:prSet presAssocID="{AF5C67DF-9586-4360-B5AF-3BF8C156CB07}" presName="txLvl1" presStyleLbl="revTx" presStyleIdx="0" presStyleCnt="2" custLinFactNeighborX="-7033"/>
      <dgm:spPr/>
      <dgm:t>
        <a:bodyPr/>
        <a:lstStyle/>
        <a:p>
          <a:endParaRPr lang="en-US"/>
        </a:p>
      </dgm:t>
    </dgm:pt>
    <dgm:pt modelId="{743BDD77-64C5-4DD4-B9C4-3612DD2C8EB8}" type="pres">
      <dgm:prSet presAssocID="{AF5C67DF-9586-4360-B5AF-3BF8C156CB07}" presName="lin" presStyleCnt="0"/>
      <dgm:spPr/>
    </dgm:pt>
    <dgm:pt modelId="{5DDEAC57-7ED7-47F2-9DA2-5508BA7CEE00}" type="pres">
      <dgm:prSet presAssocID="{908D8349-4CF2-43EA-8D94-E8832C38E455}" presName="txLvl2" presStyleLbl="revTx" presStyleIdx="1" presStyleCnt="2" custLinFactNeighborX="5066" custLinFactNeighborY="1446"/>
      <dgm:spPr/>
      <dgm:t>
        <a:bodyPr/>
        <a:lstStyle/>
        <a:p>
          <a:endParaRPr lang="en-US"/>
        </a:p>
      </dgm:t>
    </dgm:pt>
  </dgm:ptLst>
  <dgm:cxnLst>
    <dgm:cxn modelId="{06703FC5-DE84-45C1-9C78-B4357DBA1F8B}" srcId="{AF5C67DF-9586-4360-B5AF-3BF8C156CB07}" destId="{908D8349-4CF2-43EA-8D94-E8832C38E455}" srcOrd="0" destOrd="0" parTransId="{4A5A8877-960B-4762-8F01-40DAE880D4FC}" sibTransId="{D466F81E-A1BB-4A09-A4A6-1BFEAD464A97}"/>
    <dgm:cxn modelId="{9F3B3E25-DFFB-433C-8C43-A682F893239C}" srcId="{0DEE7476-6D8A-4FA4-A3DC-D8FB1330D684}" destId="{AF5C67DF-9586-4360-B5AF-3BF8C156CB07}" srcOrd="0" destOrd="0" parTransId="{0C691A34-ECA6-4E7C-918F-B9387236DA34}" sibTransId="{24848757-AE1A-43A1-B9F6-68BDA611B84D}"/>
    <dgm:cxn modelId="{81B389E4-3495-4E54-901F-95868DBD5DD2}" type="presOf" srcId="{AF5C67DF-9586-4360-B5AF-3BF8C156CB07}" destId="{73DF5538-9D8E-486D-AD94-731A98420C8D}" srcOrd="0" destOrd="0" presId="urn:microsoft.com/office/officeart/2008/layout/VerticalCircleList"/>
    <dgm:cxn modelId="{9F071066-2492-44F2-938D-0C301342BACE}" type="presOf" srcId="{0DEE7476-6D8A-4FA4-A3DC-D8FB1330D684}" destId="{DEA500DA-FDB2-4CE7-8763-287F1AFD67B8}" srcOrd="0" destOrd="0" presId="urn:microsoft.com/office/officeart/2008/layout/VerticalCircleList"/>
    <dgm:cxn modelId="{BE54548A-F859-46F3-A2FE-9B729B1F0C73}" type="presOf" srcId="{908D8349-4CF2-43EA-8D94-E8832C38E455}" destId="{5DDEAC57-7ED7-47F2-9DA2-5508BA7CEE00}" srcOrd="0" destOrd="0" presId="urn:microsoft.com/office/officeart/2008/layout/VerticalCircleList"/>
    <dgm:cxn modelId="{488184DD-1547-42A8-8985-1F29B04B841D}" type="presParOf" srcId="{DEA500DA-FDB2-4CE7-8763-287F1AFD67B8}" destId="{D38EF9E1-CC18-4698-AA58-172B0A28B4FE}" srcOrd="0" destOrd="0" presId="urn:microsoft.com/office/officeart/2008/layout/VerticalCircleList"/>
    <dgm:cxn modelId="{3E4CA781-B111-45C0-AF4E-E740B0F8A70F}" type="presParOf" srcId="{D38EF9E1-CC18-4698-AA58-172B0A28B4FE}" destId="{42040A07-F016-44BF-9E16-B1C87C34A761}" srcOrd="0" destOrd="0" presId="urn:microsoft.com/office/officeart/2008/layout/VerticalCircleList"/>
    <dgm:cxn modelId="{CBD404C9-108B-4B73-B62D-FA46D50B744A}" type="presParOf" srcId="{D38EF9E1-CC18-4698-AA58-172B0A28B4FE}" destId="{087461B1-27AC-453E-BC70-8F63F5DFFFC6}" srcOrd="1" destOrd="0" presId="urn:microsoft.com/office/officeart/2008/layout/VerticalCircleList"/>
    <dgm:cxn modelId="{3111BBCF-692F-4A8C-B1E1-FC4B56F38C63}" type="presParOf" srcId="{D38EF9E1-CC18-4698-AA58-172B0A28B4FE}" destId="{73DF5538-9D8E-486D-AD94-731A98420C8D}" srcOrd="2" destOrd="0" presId="urn:microsoft.com/office/officeart/2008/layout/VerticalCircleList"/>
    <dgm:cxn modelId="{C0F95E4F-7795-47CB-88B1-7D7D73E4D62B}" type="presParOf" srcId="{D38EF9E1-CC18-4698-AA58-172B0A28B4FE}" destId="{743BDD77-64C5-4DD4-B9C4-3612DD2C8EB8}" srcOrd="3" destOrd="0" presId="urn:microsoft.com/office/officeart/2008/layout/VerticalCircleList"/>
    <dgm:cxn modelId="{23996DD5-FD95-475F-AD08-6D47CAB051A2}" type="presParOf" srcId="{743BDD77-64C5-4DD4-B9C4-3612DD2C8EB8}" destId="{5DDEAC57-7ED7-47F2-9DA2-5508BA7CEE00}" srcOrd="0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040A07-F016-44BF-9E16-B1C87C34A761}">
      <dsp:nvSpPr>
        <dsp:cNvPr id="0" name=""/>
        <dsp:cNvSpPr/>
      </dsp:nvSpPr>
      <dsp:spPr>
        <a:xfrm>
          <a:off x="1566025" y="0"/>
          <a:ext cx="5097593" cy="5097593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087461B1-27AC-453E-BC70-8F63F5DFFFC6}">
      <dsp:nvSpPr>
        <dsp:cNvPr id="0" name=""/>
        <dsp:cNvSpPr/>
      </dsp:nvSpPr>
      <dsp:spPr>
        <a:xfrm>
          <a:off x="1690889" y="216414"/>
          <a:ext cx="917566" cy="917566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73DF5538-9D8E-486D-AD94-731A98420C8D}">
      <dsp:nvSpPr>
        <dsp:cNvPr id="0" name=""/>
        <dsp:cNvSpPr/>
      </dsp:nvSpPr>
      <dsp:spPr>
        <a:xfrm>
          <a:off x="1804494" y="216414"/>
          <a:ext cx="4907990" cy="9175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5880" rIns="0" bIns="55880" numCol="1" spcCol="1270" anchor="ctr" anchorCtr="0">
          <a:noAutofit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400" b="1" kern="1200" noProof="0" dirty="0" smtClean="0">
              <a:solidFill>
                <a:srgbClr val="FF0000"/>
              </a:solidFill>
            </a:rPr>
            <a:t>RICHIESTA MISSIONE</a:t>
          </a:r>
          <a:endParaRPr lang="it-IT" sz="4400" b="1" kern="1200" noProof="0" dirty="0">
            <a:solidFill>
              <a:srgbClr val="FF0000"/>
            </a:solidFill>
          </a:endParaRPr>
        </a:p>
      </dsp:txBody>
      <dsp:txXfrm>
        <a:off x="1804494" y="216414"/>
        <a:ext cx="4907990" cy="917566"/>
      </dsp:txXfrm>
    </dsp:sp>
    <dsp:sp modelId="{5DDEAC57-7ED7-47F2-9DA2-5508BA7CEE00}">
      <dsp:nvSpPr>
        <dsp:cNvPr id="0" name=""/>
        <dsp:cNvSpPr/>
      </dsp:nvSpPr>
      <dsp:spPr>
        <a:xfrm>
          <a:off x="2398312" y="1184032"/>
          <a:ext cx="4907990" cy="34613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7940" rIns="0" bIns="2794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it-IT" sz="2200" b="0" i="0" u="none" strike="noStrike" kern="1200" cap="none" normalizeH="0" baseline="0" noProof="0" dirty="0" smtClean="0">
              <a:ln/>
              <a:solidFill>
                <a:schemeClr val="tx1"/>
              </a:solidFill>
              <a:effectLst/>
              <a:latin typeface="Calibri" pitchFamily="34" charset="0"/>
            </a:rPr>
            <a:t>Scenario tipico</a:t>
          </a:r>
        </a:p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it-IT" sz="2200" b="0" i="0" u="none" strike="noStrike" kern="1200" cap="none" normalizeH="0" baseline="0" noProof="0" dirty="0" smtClean="0">
              <a:ln/>
              <a:solidFill>
                <a:schemeClr val="tx1"/>
              </a:solidFill>
              <a:effectLst/>
              <a:latin typeface="Calibri" pitchFamily="34" charset="0"/>
            </a:rPr>
            <a:t>Richiesta di una missione</a:t>
          </a:r>
        </a:p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it-IT" sz="2200" b="0" i="0" u="none" strike="noStrike" kern="1200" cap="none" normalizeH="0" baseline="0" noProof="0" dirty="0" smtClean="0">
              <a:ln/>
              <a:solidFill>
                <a:schemeClr val="tx1"/>
              </a:solidFill>
              <a:effectLst/>
              <a:latin typeface="Calibri" pitchFamily="34" charset="0"/>
            </a:rPr>
            <a:t>Identificazione dell’area</a:t>
          </a:r>
        </a:p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it-IT" sz="2200" b="0" i="0" u="none" strike="noStrike" kern="1200" cap="none" normalizeH="0" baseline="0" noProof="0" dirty="0" smtClean="0">
              <a:ln/>
              <a:solidFill>
                <a:schemeClr val="tx1"/>
              </a:solidFill>
              <a:effectLst/>
              <a:latin typeface="Calibri" pitchFamily="34" charset="0"/>
            </a:rPr>
            <a:t>Preparare l’area di atterraggio</a:t>
          </a:r>
        </a:p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it-IT" sz="2200" b="0" i="0" u="none" strike="noStrike" kern="1200" cap="none" normalizeH="0" baseline="0" noProof="0" dirty="0" smtClean="0">
              <a:ln/>
              <a:solidFill>
                <a:schemeClr val="tx1"/>
              </a:solidFill>
              <a:effectLst/>
              <a:latin typeface="Calibri" pitchFamily="34" charset="0"/>
            </a:rPr>
            <a:t>Arrivo dell’elicottero</a:t>
          </a:r>
        </a:p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it-IT" sz="2200" b="0" i="0" u="none" strike="noStrike" kern="1200" cap="none" normalizeH="0" baseline="0" noProof="0" dirty="0" smtClean="0">
              <a:ln/>
              <a:solidFill>
                <a:schemeClr val="tx1"/>
              </a:solidFill>
              <a:effectLst/>
              <a:latin typeface="Calibri" pitchFamily="34" charset="0"/>
            </a:rPr>
            <a:t>Operazioni al suolo</a:t>
          </a:r>
        </a:p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it-IT" sz="2200" b="0" i="0" u="none" strike="noStrike" kern="1200" cap="none" normalizeH="0" baseline="0" noProof="0" dirty="0" smtClean="0">
              <a:ln/>
              <a:solidFill>
                <a:schemeClr val="tx1"/>
              </a:solidFill>
              <a:effectLst/>
              <a:latin typeface="Calibri" pitchFamily="34" charset="0"/>
            </a:rPr>
            <a:t>Cosa vedono i piloti</a:t>
          </a:r>
        </a:p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it-IT" sz="2200" b="0" i="0" u="none" strike="noStrike" kern="1200" cap="none" normalizeH="0" baseline="0" noProof="0" dirty="0" smtClean="0">
              <a:ln/>
              <a:solidFill>
                <a:schemeClr val="tx1"/>
              </a:solidFill>
              <a:effectLst/>
              <a:latin typeface="Calibri" pitchFamily="34" charset="0"/>
            </a:rPr>
            <a:t>La </a:t>
          </a:r>
          <a:r>
            <a:rPr kumimoji="0" lang="it-IT" sz="2200" b="0" i="0" u="none" strike="noStrike" kern="1200" cap="none" normalizeH="0" baseline="0" noProof="0" dirty="0" err="1" smtClean="0">
              <a:ln/>
              <a:solidFill>
                <a:schemeClr val="tx1"/>
              </a:solidFill>
              <a:effectLst/>
              <a:latin typeface="Calibri" pitchFamily="34" charset="0"/>
            </a:rPr>
            <a:t>checklist</a:t>
          </a:r>
          <a:r>
            <a:rPr kumimoji="0" lang="it-IT" sz="2200" b="0" i="0" u="none" strike="noStrike" kern="1200" cap="none" normalizeH="0" baseline="0" noProof="0" dirty="0" smtClean="0">
              <a:ln/>
              <a:solidFill>
                <a:schemeClr val="tx1"/>
              </a:solidFill>
              <a:effectLst/>
              <a:latin typeface="Calibri" pitchFamily="34" charset="0"/>
            </a:rPr>
            <a:t> R.O.M.A.</a:t>
          </a:r>
          <a:endParaRPr kumimoji="0" lang="it-IT" sz="2200" b="0" i="0" u="none" strike="noStrike" kern="1200" cap="none" normalizeH="0" baseline="0" noProof="0" dirty="0">
            <a:ln/>
            <a:effectLst/>
            <a:latin typeface="Calibri" pitchFamily="34" charset="0"/>
          </a:endParaRPr>
        </a:p>
      </dsp:txBody>
      <dsp:txXfrm>
        <a:off x="2398312" y="1184032"/>
        <a:ext cx="4907990" cy="34613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2409" tIns="46205" rIns="92409" bIns="46205" rtlCol="0"/>
          <a:lstStyle>
            <a:lvl1pPr algn="l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8475"/>
          </a:xfrm>
          <a:prstGeom prst="rect">
            <a:avLst/>
          </a:prstGeom>
        </p:spPr>
        <p:txBody>
          <a:bodyPr vert="horz" lIns="92409" tIns="46205" rIns="92409" bIns="46205" rtlCol="0"/>
          <a:lstStyle>
            <a:lvl1pPr algn="r">
              <a:defRPr sz="1200"/>
            </a:lvl1pPr>
          </a:lstStyle>
          <a:p>
            <a:pPr>
              <a:defRPr/>
            </a:pPr>
            <a:fld id="{EF9387B9-C967-4FD6-A3B0-F91083D4B94B}" type="datetimeFigureOut">
              <a:rPr lang="it-IT"/>
              <a:pPr>
                <a:defRPr/>
              </a:pPr>
              <a:t>26/10/2017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5625"/>
            <a:ext cx="2949575" cy="498475"/>
          </a:xfrm>
          <a:prstGeom prst="rect">
            <a:avLst/>
          </a:prstGeom>
        </p:spPr>
        <p:txBody>
          <a:bodyPr vert="horz" lIns="92409" tIns="46205" rIns="92409" bIns="46205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4450" y="9445625"/>
            <a:ext cx="2949575" cy="498475"/>
          </a:xfrm>
          <a:prstGeom prst="rect">
            <a:avLst/>
          </a:prstGeom>
        </p:spPr>
        <p:txBody>
          <a:bodyPr vert="horz" lIns="92409" tIns="46205" rIns="92409" bIns="46205" rtlCol="0" anchor="b"/>
          <a:lstStyle>
            <a:lvl1pPr algn="r">
              <a:defRPr sz="1200"/>
            </a:lvl1pPr>
          </a:lstStyle>
          <a:p>
            <a:pPr>
              <a:defRPr/>
            </a:pPr>
            <a:fld id="{5A8575D4-C509-4762-BE36-0A23A90C3459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409" tIns="46205" rIns="92409" bIns="46205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buSzTx/>
              <a:buFontTx/>
              <a:buNone/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409" tIns="46205" rIns="92409" bIns="46205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SzTx/>
              <a:buFontTx/>
              <a:buNone/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6125"/>
            <a:ext cx="4973637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2813"/>
            <a:ext cx="5443537" cy="4475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409" tIns="46205" rIns="92409" bIns="4620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noProof="0"/>
              <a:t>Click to edit Master text styles</a:t>
            </a:r>
          </a:p>
          <a:p>
            <a:pPr lvl="1"/>
            <a:r>
              <a:rPr lang="en-GB" altLang="en-US" noProof="0"/>
              <a:t>Second level</a:t>
            </a:r>
          </a:p>
          <a:p>
            <a:pPr lvl="2"/>
            <a:r>
              <a:rPr lang="en-GB" altLang="en-US" noProof="0"/>
              <a:t>Third level</a:t>
            </a:r>
          </a:p>
          <a:p>
            <a:pPr lvl="3"/>
            <a:r>
              <a:rPr lang="en-GB" altLang="en-US" noProof="0"/>
              <a:t>Fourth level</a:t>
            </a:r>
          </a:p>
          <a:p>
            <a:pPr lvl="4"/>
            <a:r>
              <a:rPr lang="en-GB" altLang="en-US" noProof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5625"/>
            <a:ext cx="2949575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409" tIns="46205" rIns="92409" bIns="46205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buSzTx/>
              <a:buFontTx/>
              <a:buNone/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5625"/>
            <a:ext cx="2949575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409" tIns="46205" rIns="92409" bIns="46205" numCol="1" anchor="b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SzTx/>
              <a:buFontTx/>
              <a:buNone/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3DB775A-D0F7-4146-9599-8CD19C11252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http://www.easa.europa.eu/ehest/</a:t>
            </a:r>
          </a:p>
          <a:p>
            <a:r>
              <a:rPr lang="en-GB" altLang="en-US">
                <a:latin typeface="Arial" panose="020B0604020202020204" pitchFamily="34" charset="0"/>
              </a:rPr>
              <a:t>www.ehest.org</a:t>
            </a:r>
          </a:p>
          <a:p>
            <a:endParaRPr lang="en-US" altLang="en-US">
              <a:latin typeface="Arial" panose="020B0604020202020204" pitchFamily="34" charset="0"/>
            </a:endParaRPr>
          </a:p>
          <a:p>
            <a:r>
              <a:rPr lang="en-US" altLang="en-US">
                <a:latin typeface="Arial" panose="020B0604020202020204" pitchFamily="34" charset="0"/>
              </a:rPr>
              <a:t>EHEST co-Chairs</a:t>
            </a:r>
          </a:p>
          <a:p>
            <a:r>
              <a:rPr lang="en-US" altLang="en-US">
                <a:latin typeface="Arial" panose="020B0604020202020204" pitchFamily="34" charset="0"/>
              </a:rPr>
              <a:t>Gilles.Bruniaux@airbus.com</a:t>
            </a:r>
          </a:p>
          <a:p>
            <a:r>
              <a:rPr lang="en-US" altLang="en-US">
                <a:latin typeface="Arial" panose="020B0604020202020204" pitchFamily="34" charset="0"/>
              </a:rPr>
              <a:t>John.Vincemt@easa.europa.eu</a:t>
            </a:r>
          </a:p>
          <a:p>
            <a:r>
              <a:rPr lang="en-US" altLang="en-US">
                <a:latin typeface="Arial" panose="020B0604020202020204" pitchFamily="34" charset="0"/>
              </a:rPr>
              <a:t>john.Black@bristowgroup.com</a:t>
            </a:r>
          </a:p>
          <a:p>
            <a:endParaRPr lang="en-US" altLang="en-US">
              <a:latin typeface="Arial" panose="020B0604020202020204" pitchFamily="34" charset="0"/>
            </a:endParaRPr>
          </a:p>
          <a:p>
            <a:r>
              <a:rPr lang="en-US" altLang="en-US">
                <a:latin typeface="Arial" panose="020B0604020202020204" pitchFamily="34" charset="0"/>
              </a:rPr>
              <a:t>EHEST Secretariat</a:t>
            </a:r>
          </a:p>
          <a:p>
            <a:r>
              <a:rPr lang="en-US" altLang="en-US">
                <a:latin typeface="Arial" panose="020B0604020202020204" pitchFamily="34" charset="0"/>
              </a:rPr>
              <a:t>Michel.Masson@easa.europa.eu</a:t>
            </a:r>
          </a:p>
          <a:p>
            <a:r>
              <a:rPr lang="en-US" altLang="en-US">
                <a:latin typeface="Arial" panose="020B0604020202020204" pitchFamily="34" charset="0"/>
              </a:rPr>
              <a:t>Jeremie.Teahan@easa.europa.eu</a:t>
            </a:r>
          </a:p>
          <a:p>
            <a:endParaRPr lang="en-US" altLang="en-US">
              <a:latin typeface="Arial" panose="020B0604020202020204" pitchFamily="34" charset="0"/>
            </a:endParaRPr>
          </a:p>
          <a:p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DB775A-D0F7-4146-9599-8CD19C11252A}" type="slidenum">
              <a:rPr lang="en-GB" altLang="en-US" smtClean="0"/>
              <a:pPr>
                <a:defRPr/>
              </a:pPr>
              <a:t>48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487163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DB775A-D0F7-4146-9599-8CD19C11252A}" type="slidenum">
              <a:rPr lang="en-GB" altLang="en-US" smtClean="0"/>
              <a:pPr>
                <a:defRPr/>
              </a:pPr>
              <a:t>66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570704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22313" indent="-2762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12838" indent="-2206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58925" indent="-2206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05013" indent="-2206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62213" indent="-2206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19413" indent="-2206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376613" indent="-2206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33813" indent="-2206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C7A7F21-0994-4022-81E1-95B1C632BA87}" type="slidenum">
              <a:rPr lang="en-US" altLang="en-US" sz="1300" smtClean="0"/>
              <a:pPr>
                <a:spcBef>
                  <a:spcPct val="0"/>
                </a:spcBef>
              </a:pPr>
              <a:t>85</a:t>
            </a:fld>
            <a:endParaRPr lang="en-US" altLang="en-US" sz="13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42988" y="1628775"/>
            <a:ext cx="6842125" cy="2016125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nl-BE" altLang="en-US" noProof="0"/>
              <a:t>Title presentation</a:t>
            </a:r>
            <a:endParaRPr lang="en-GB" altLang="en-US" noProof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50925" y="3716338"/>
            <a:ext cx="6400800" cy="1752600"/>
          </a:xfrm>
        </p:spPr>
        <p:txBody>
          <a:bodyPr tIns="46800"/>
          <a:lstStyle>
            <a:lvl1pPr marL="0" indent="0">
              <a:lnSpc>
                <a:spcPct val="70000"/>
              </a:lnSpc>
              <a:buFontTx/>
              <a:buNone/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pt-BR" altLang="en-US" noProof="0"/>
              <a:t>Name</a:t>
            </a:r>
          </a:p>
          <a:p>
            <a:pPr lvl="0"/>
            <a:r>
              <a:rPr lang="pt-BR" altLang="en-US" noProof="0"/>
              <a:t>Title</a:t>
            </a:r>
          </a:p>
          <a:p>
            <a:pPr lvl="0"/>
            <a:r>
              <a:rPr lang="pt-BR" altLang="en-US" noProof="0"/>
              <a:t>Date</a:t>
            </a:r>
            <a:endParaRPr lang="en-GB" altLang="en-US" noProof="0"/>
          </a:p>
        </p:txBody>
      </p:sp>
    </p:spTree>
    <p:extLst>
      <p:ext uri="{BB962C8B-B14F-4D97-AF65-F5344CB8AC3E}">
        <p14:creationId xmlns:p14="http://schemas.microsoft.com/office/powerpoint/2010/main" val="18118372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7986E6-0644-4195-819F-7F50E16CC949}" type="datetime1">
              <a:rPr lang="en-GB" altLang="en-US" smtClean="0"/>
              <a:t>26/10/2017</a:t>
            </a:fld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99AF05-BBF5-4AB1-A9DE-7CC156C31F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857973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3238" y="1124744"/>
            <a:ext cx="2132012" cy="525700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24744"/>
            <a:ext cx="6243638" cy="525700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1B6CC8-B449-449C-893C-C2108E4D6C0C}" type="datetime1">
              <a:rPr lang="en-GB" altLang="en-US" smtClean="0"/>
              <a:t>26/10/2017</a:t>
            </a:fld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8EC296-77C7-4129-B99C-645052881BF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4775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1268760"/>
            <a:ext cx="8528050" cy="51129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C080D9-7A1D-4103-9999-998A3A10B0CA}" type="datetime1">
              <a:rPr lang="en-GB" altLang="en-US" smtClean="0"/>
              <a:t>26/10/2017</a:t>
            </a:fld>
            <a:endParaRPr lang="en-GB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DD7D09-C7E1-43EF-9EFA-D2406C6FA7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94285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681FCE-E796-4EBE-8181-1D653AE76032}" type="datetime1">
              <a:rPr lang="en-GB" altLang="en-US" smtClean="0"/>
              <a:t>26/10/2017</a:t>
            </a:fld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826D35-3544-4ADE-9C85-A3E1E19930C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88729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421195-1EC1-4499-B091-9F7528C8C916}" type="datetime1">
              <a:rPr lang="en-GB" altLang="en-US" smtClean="0"/>
              <a:t>26/10/2017</a:t>
            </a:fld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FCB066-F38D-4A29-92F1-A71F14B2DE4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48318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79525"/>
            <a:ext cx="4176713" cy="5102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86313" y="1279525"/>
            <a:ext cx="4178300" cy="5102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CE4707-0D46-46FC-BC70-0C8603CBD6A4}" type="datetime1">
              <a:rPr lang="en-GB" altLang="en-US" smtClean="0"/>
              <a:t>26/10/2017</a:t>
            </a:fld>
            <a:endParaRPr lang="en-GB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7DB5CA-F0F6-40FA-B123-A3FED4FBB2A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25554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8208912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268760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60848"/>
            <a:ext cx="4040188" cy="406531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8" y="1268760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60848"/>
            <a:ext cx="4041775" cy="406531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3ED81D-7404-465E-AAD2-E58BB2C8A6A2}" type="datetime1">
              <a:rPr lang="en-GB" altLang="en-US" smtClean="0"/>
              <a:t>26/10/2017</a:t>
            </a:fld>
            <a:endParaRPr lang="en-GB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6033D7-1D5D-42A0-84C6-CDC8BD0329D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95658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10CE2-D7A5-490B-A3E5-930A32004750}" type="datetime1">
              <a:rPr lang="en-GB" altLang="en-US" smtClean="0"/>
              <a:t>26/10/2017</a:t>
            </a:fld>
            <a:endParaRPr lang="en-GB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C2BA84-16C8-4F9A-AAA2-CF193C5B65E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87960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C480FE-1256-497A-B856-4047BAFF1611}" type="datetime1">
              <a:rPr lang="en-GB" altLang="en-US" smtClean="0"/>
              <a:t>26/10/2017</a:t>
            </a:fld>
            <a:endParaRPr lang="en-GB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727BEB-7A8B-4824-ABF3-B5075A35CB8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400786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5616624" cy="648072"/>
          </a:xfrm>
        </p:spPr>
        <p:txBody>
          <a:bodyPr anchor="b"/>
          <a:lstStyle>
            <a:lvl1pPr algn="l">
              <a:defRPr sz="3200" b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6752"/>
            <a:ext cx="5111750" cy="492941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B29A22-9850-4C3E-B31C-0AF014F0A597}" type="datetime1">
              <a:rPr lang="en-GB" altLang="en-US" smtClean="0"/>
              <a:t>26/10/2017</a:t>
            </a:fld>
            <a:endParaRPr lang="en-GB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F73365-9CD6-4C14-BF98-1FA565B0245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21983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6DA00-551C-4886-BF40-A344316E8BC5}" type="datetime1">
              <a:rPr lang="en-GB" altLang="en-US" smtClean="0"/>
              <a:t>26/10/2017</a:t>
            </a:fld>
            <a:endParaRPr lang="en-GB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CF709F-8ECC-46EE-B6B9-4AD0A241B4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94054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27088" y="-27384"/>
            <a:ext cx="8158162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presentation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79525"/>
            <a:ext cx="8507413" cy="510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First level</a:t>
            </a:r>
          </a:p>
          <a:p>
            <a:pPr lvl="1"/>
            <a:r>
              <a:rPr lang="en-GB" altLang="en-US" dirty="0"/>
              <a:t>Second level</a:t>
            </a:r>
          </a:p>
          <a:p>
            <a:pPr lvl="2"/>
            <a:r>
              <a:rPr lang="en-GB" altLang="en-US" dirty="0"/>
              <a:t>Third level</a:t>
            </a:r>
          </a:p>
          <a:p>
            <a:pPr lvl="3"/>
            <a:r>
              <a:rPr lang="en-GB" altLang="en-US" dirty="0"/>
              <a:t>Fourth level</a:t>
            </a:r>
          </a:p>
          <a:p>
            <a:pPr lvl="4"/>
            <a:r>
              <a:rPr lang="en-GB" altLang="en-US" dirty="0"/>
              <a:t>Fifth level</a:t>
            </a:r>
          </a:p>
          <a:p>
            <a:pPr lvl="4"/>
            <a:endParaRPr lang="en-GB" altLang="en-US" dirty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925" y="6524625"/>
            <a:ext cx="1871663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buSzTx/>
              <a:buFontTx/>
              <a:buNone/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90C025C6-A9A3-41EA-B8D9-23CC409C7D59}" type="datetime1">
              <a:rPr lang="en-GB" altLang="en-US" smtClean="0"/>
              <a:t>26/10/2017</a:t>
            </a:fld>
            <a:endParaRPr lang="en-GB" alt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79613" y="6524625"/>
            <a:ext cx="518467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buSzTx/>
              <a:buFontTx/>
              <a:buNone/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7313" y="6524625"/>
            <a:ext cx="64705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SzTx/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77DAFEA-D22E-4547-BED7-20E05E11C3B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  <p:sldLayoutId id="2147484008" r:id="rId12"/>
  </p:sldLayoutIdLst>
  <p:hf hdr="0" dt="0"/>
  <p:txStyles>
    <p:titleStyle>
      <a:lvl1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2pPr>
      <a:lvl3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3pPr>
      <a:lvl4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4pPr>
      <a:lvl5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5pPr>
      <a:lvl6pPr marL="457200" algn="l" rtl="0" fontAlgn="base">
        <a:lnSpc>
          <a:spcPct val="75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Verdana" pitchFamily="34" charset="0"/>
        </a:defRPr>
      </a:lvl6pPr>
      <a:lvl7pPr marL="914400" algn="l" rtl="0" fontAlgn="base">
        <a:lnSpc>
          <a:spcPct val="75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Verdana" pitchFamily="34" charset="0"/>
        </a:defRPr>
      </a:lvl7pPr>
      <a:lvl8pPr marL="1371600" algn="l" rtl="0" fontAlgn="base">
        <a:lnSpc>
          <a:spcPct val="75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Verdana" pitchFamily="34" charset="0"/>
        </a:defRPr>
      </a:lvl8pPr>
      <a:lvl9pPr marL="1828800" algn="l" rtl="0" fontAlgn="base">
        <a:lnSpc>
          <a:spcPct val="75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15"/>
        </a:buBlip>
        <a:defRPr sz="3200">
          <a:solidFill>
            <a:srgbClr val="055685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16"/>
        </a:buBlip>
        <a:defRPr sz="2800">
          <a:solidFill>
            <a:srgbClr val="055685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17"/>
        </a:buBlip>
        <a:defRPr sz="2400">
          <a:solidFill>
            <a:srgbClr val="055685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18"/>
        </a:buBlip>
        <a:defRPr sz="2000">
          <a:solidFill>
            <a:srgbClr val="055685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19"/>
        </a:buBlip>
        <a:defRPr sz="2000">
          <a:solidFill>
            <a:srgbClr val="055685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80000"/>
        <a:buBlip>
          <a:blip r:embed="rId19"/>
        </a:buBlip>
        <a:defRPr sz="2000">
          <a:solidFill>
            <a:srgbClr val="055685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80000"/>
        <a:buBlip>
          <a:blip r:embed="rId19"/>
        </a:buBlip>
        <a:defRPr sz="2000">
          <a:solidFill>
            <a:srgbClr val="055685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80000"/>
        <a:buBlip>
          <a:blip r:embed="rId19"/>
        </a:buBlip>
        <a:defRPr sz="2000">
          <a:solidFill>
            <a:srgbClr val="055685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80000"/>
        <a:buBlip>
          <a:blip r:embed="rId19"/>
        </a:buBlip>
        <a:defRPr sz="2000">
          <a:solidFill>
            <a:srgbClr val="055685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6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5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gif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emf"/><Relationship Id="rId3" Type="http://schemas.openxmlformats.org/officeDocument/2006/relationships/image" Target="../media/image56.png"/><Relationship Id="rId7" Type="http://schemas.openxmlformats.org/officeDocument/2006/relationships/image" Target="../media/image1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59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3.jpeg"/><Relationship Id="rId4" Type="http://schemas.openxmlformats.org/officeDocument/2006/relationships/image" Target="../media/image9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piè di pagina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 dirty="0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145536" cy="7885484"/>
          </a:xfrm>
          <a:prstGeom prst="rect">
            <a:avLst/>
          </a:prstGeom>
        </p:spPr>
      </p:pic>
      <p:sp>
        <p:nvSpPr>
          <p:cNvPr id="10" name="Rettangolo 9"/>
          <p:cNvSpPr/>
          <p:nvPr/>
        </p:nvSpPr>
        <p:spPr bwMode="auto">
          <a:xfrm>
            <a:off x="0" y="620688"/>
            <a:ext cx="5580112" cy="2232248"/>
          </a:xfrm>
          <a:prstGeom prst="rect">
            <a:avLst/>
          </a:prstGeom>
          <a:solidFill>
            <a:srgbClr val="40A32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r" eaLnBrk="1" hangingPunct="1">
              <a:spcBef>
                <a:spcPts val="0"/>
              </a:spcBef>
              <a:buSzPct val="60000"/>
            </a:pPr>
            <a:r>
              <a:rPr lang="it-IT" sz="4000" dirty="0">
                <a:solidFill>
                  <a:schemeClr val="bg1"/>
                </a:solidFill>
                <a:latin typeface="Adobe Caslon Pro Bold" panose="0205070206050A020403" pitchFamily="18" charset="0"/>
                <a:cs typeface="Adobe Devanagari" panose="02040503050201020203" pitchFamily="18" charset="0"/>
              </a:rPr>
              <a:t>RICHIESTA INTERVENTO </a:t>
            </a:r>
            <a:r>
              <a:rPr lang="it-IT" sz="4000" dirty="0" smtClean="0">
                <a:solidFill>
                  <a:schemeClr val="bg1"/>
                </a:solidFill>
                <a:latin typeface="Adobe Caslon Pro Bold" panose="0205070206050A020403" pitchFamily="18" charset="0"/>
                <a:cs typeface="Adobe Devanagari" panose="02040503050201020203" pitchFamily="18" charset="0"/>
              </a:rPr>
              <a:t>CON ELICOTTERO</a:t>
            </a:r>
          </a:p>
          <a:p>
            <a:pPr algn="r" eaLnBrk="1" hangingPunct="1">
              <a:spcBef>
                <a:spcPts val="0"/>
              </a:spcBef>
              <a:buSzPct val="60000"/>
            </a:pPr>
            <a:r>
              <a:rPr lang="it-IT" sz="4000" dirty="0" smtClean="0">
                <a:solidFill>
                  <a:schemeClr val="bg1"/>
                </a:solidFill>
                <a:latin typeface="Adobe Caslon Pro Bold" panose="0205070206050A020403" pitchFamily="18" charset="0"/>
                <a:cs typeface="Adobe Devanagari" panose="02040503050201020203" pitchFamily="18" charset="0"/>
              </a:rPr>
              <a:t>- VADEMECUM -</a:t>
            </a:r>
            <a:endParaRPr kumimoji="0" lang="it-IT" sz="4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dobe Caslon Pro Bold" panose="0205070206050A020403" pitchFamily="18" charset="0"/>
              <a:cs typeface="Adobe Devanagari" panose="02040503050201020203" pitchFamily="18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RICHIESTA DELLA MISSIONE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b="1" dirty="0" smtClean="0"/>
              <a:t>PROSPETTIVE DIVERSE</a:t>
            </a:r>
            <a:endParaRPr lang="it-IT" b="1" dirty="0"/>
          </a:p>
          <a:p>
            <a:r>
              <a:rPr lang="it-IT" dirty="0"/>
              <a:t>Le cose viste da terra e dall’alto possono differire in modo </a:t>
            </a:r>
            <a:r>
              <a:rPr lang="it-IT" dirty="0" smtClean="0"/>
              <a:t>significativo</a:t>
            </a:r>
          </a:p>
          <a:p>
            <a:r>
              <a:rPr lang="it-IT" dirty="0" smtClean="0"/>
              <a:t>Esempio: incidente stradale…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87627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11</a:t>
            </a:fld>
            <a:endParaRPr lang="en-GB" altLang="en-US"/>
          </a:p>
        </p:txBody>
      </p:sp>
      <p:pic>
        <p:nvPicPr>
          <p:cNvPr id="6" name="Immagine 5" descr="C:\Users\Stefano\AppData\Local\Microsoft\Windows\INetCacheContent.Word\P1000537 (FILEminimizer)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33723" cy="6858000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0" y="4839474"/>
            <a:ext cx="7068204" cy="1569660"/>
          </a:xfrm>
          <a:prstGeom prst="rect">
            <a:avLst/>
          </a:prstGeom>
          <a:solidFill>
            <a:srgbClr val="0523A3"/>
          </a:solidFill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FFC000"/>
                </a:solidFill>
              </a:rPr>
              <a:t>Punto di vista del personale in zona</a:t>
            </a:r>
            <a:r>
              <a:rPr lang="en-GB" dirty="0" smtClean="0">
                <a:solidFill>
                  <a:srgbClr val="FFC000"/>
                </a:solidFill>
              </a:rPr>
              <a:t>:</a:t>
            </a:r>
            <a:endParaRPr lang="en-GB" dirty="0">
              <a:solidFill>
                <a:srgbClr val="FFC000"/>
              </a:solidFill>
            </a:endParaRPr>
          </a:p>
          <a:p>
            <a:pPr algn="r"/>
            <a:r>
              <a:rPr lang="en-GB" dirty="0" smtClean="0">
                <a:solidFill>
                  <a:schemeClr val="bg1"/>
                </a:solidFill>
              </a:rPr>
              <a:t>«</a:t>
            </a:r>
            <a:r>
              <a:rPr lang="it-IT" dirty="0">
                <a:solidFill>
                  <a:schemeClr val="bg1"/>
                </a:solidFill>
              </a:rPr>
              <a:t>l’elicottero </a:t>
            </a:r>
            <a:r>
              <a:rPr lang="it-IT" dirty="0" smtClean="0">
                <a:solidFill>
                  <a:schemeClr val="bg1"/>
                </a:solidFill>
              </a:rPr>
              <a:t>può vedermi da chilometri</a:t>
            </a:r>
            <a:r>
              <a:rPr lang="en-GB" dirty="0" smtClean="0">
                <a:solidFill>
                  <a:schemeClr val="bg1"/>
                </a:solidFill>
              </a:rPr>
              <a:t>.</a:t>
            </a:r>
            <a:endParaRPr lang="en-GB" dirty="0">
              <a:solidFill>
                <a:schemeClr val="bg1"/>
              </a:solidFill>
            </a:endParaRPr>
          </a:p>
          <a:p>
            <a:pPr lvl="1" algn="r"/>
            <a:r>
              <a:rPr lang="it-IT" dirty="0" smtClean="0">
                <a:solidFill>
                  <a:schemeClr val="bg1"/>
                </a:solidFill>
              </a:rPr>
              <a:t>Non può sbagliare</a:t>
            </a:r>
            <a:r>
              <a:rPr lang="en-GB" dirty="0" smtClean="0">
                <a:solidFill>
                  <a:schemeClr val="bg1"/>
                </a:solidFill>
              </a:rPr>
              <a:t>!»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791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12</a:t>
            </a:fld>
            <a:endParaRPr lang="en-GB" altLang="en-US"/>
          </a:p>
        </p:txBody>
      </p:sp>
      <p:pic>
        <p:nvPicPr>
          <p:cNvPr id="6" name="Immagin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758" y="-36467"/>
            <a:ext cx="7753109" cy="6891563"/>
          </a:xfrm>
          <a:prstGeom prst="rect">
            <a:avLst/>
          </a:prstGeom>
        </p:spPr>
      </p:pic>
      <p:sp>
        <p:nvSpPr>
          <p:cNvPr id="7" name="Casella di testo 11"/>
          <p:cNvSpPr txBox="1"/>
          <p:nvPr/>
        </p:nvSpPr>
        <p:spPr>
          <a:xfrm rot="4321221">
            <a:off x="4683847" y="4038235"/>
            <a:ext cx="3172679" cy="53092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it-IT" sz="2400" b="1" u="sng" dirty="0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Strada principale</a:t>
            </a:r>
            <a:endParaRPr lang="it-I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Casella di testo 14"/>
          <p:cNvSpPr txBox="1"/>
          <p:nvPr/>
        </p:nvSpPr>
        <p:spPr>
          <a:xfrm rot="3087555">
            <a:off x="1289314" y="4348665"/>
            <a:ext cx="4237747" cy="53092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it-IT" sz="2000" dirty="0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Vecchia strada </a:t>
            </a:r>
            <a:r>
              <a:rPr lang="it-IT" sz="2000" dirty="0" err="1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seconadria</a:t>
            </a:r>
            <a:endParaRPr lang="it-I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Ovale 8"/>
          <p:cNvSpPr/>
          <p:nvPr/>
        </p:nvSpPr>
        <p:spPr>
          <a:xfrm>
            <a:off x="2331563" y="937422"/>
            <a:ext cx="795583" cy="79638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0" name="Ovale 9"/>
          <p:cNvSpPr/>
          <p:nvPr/>
        </p:nvSpPr>
        <p:spPr>
          <a:xfrm>
            <a:off x="5112152" y="5812997"/>
            <a:ext cx="795583" cy="79638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pic>
        <p:nvPicPr>
          <p:cNvPr id="11" name="Immagine 10" descr="C:\Users\Stefano\AppData\Local\Microsoft\Windows\INetCacheContent.Word\mi-17_silhouette_top_v2-2400px 1.pn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728408">
            <a:off x="6451374" y="7193132"/>
            <a:ext cx="954055" cy="7947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Immagin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613" y="2818926"/>
            <a:ext cx="1401987" cy="277529"/>
          </a:xfrm>
          <a:prstGeom prst="rect">
            <a:avLst/>
          </a:prstGeom>
        </p:spPr>
      </p:pic>
      <p:sp>
        <p:nvSpPr>
          <p:cNvPr id="18" name="CasellaDiTesto 17"/>
          <p:cNvSpPr txBox="1"/>
          <p:nvPr/>
        </p:nvSpPr>
        <p:spPr>
          <a:xfrm>
            <a:off x="6928402" y="-3448"/>
            <a:ext cx="2215597" cy="6986528"/>
          </a:xfrm>
          <a:prstGeom prst="rect">
            <a:avLst/>
          </a:prstGeom>
          <a:solidFill>
            <a:srgbClr val="0523A3"/>
          </a:solidFill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rgbClr val="FFC000"/>
                </a:solidFill>
              </a:rPr>
              <a:t>Il pilota sorvola la statale da</a:t>
            </a:r>
          </a:p>
          <a:p>
            <a:r>
              <a:rPr lang="it-IT" sz="2800" dirty="0" smtClean="0">
                <a:solidFill>
                  <a:srgbClr val="FFC000"/>
                </a:solidFill>
              </a:rPr>
              <a:t>Paternò</a:t>
            </a:r>
          </a:p>
          <a:p>
            <a:r>
              <a:rPr lang="it-IT" sz="2800" dirty="0" smtClean="0">
                <a:solidFill>
                  <a:srgbClr val="FFC000"/>
                </a:solidFill>
              </a:rPr>
              <a:t>a</a:t>
            </a:r>
            <a:endParaRPr lang="it-IT" sz="2800" dirty="0" smtClean="0">
              <a:solidFill>
                <a:srgbClr val="FFC000"/>
              </a:solidFill>
            </a:endParaRPr>
          </a:p>
          <a:p>
            <a:r>
              <a:rPr lang="it-IT" sz="2800" dirty="0" smtClean="0">
                <a:solidFill>
                  <a:srgbClr val="FFC000"/>
                </a:solidFill>
              </a:rPr>
              <a:t>Adrano</a:t>
            </a:r>
          </a:p>
          <a:p>
            <a:endParaRPr lang="it-IT" sz="1400" dirty="0" smtClean="0">
              <a:solidFill>
                <a:srgbClr val="FFC000"/>
              </a:solidFill>
            </a:endParaRPr>
          </a:p>
          <a:p>
            <a:pPr algn="ctr"/>
            <a:r>
              <a:rPr lang="it-IT" sz="2800" dirty="0" smtClean="0">
                <a:solidFill>
                  <a:srgbClr val="FFC000"/>
                </a:solidFill>
              </a:rPr>
              <a:t>-</a:t>
            </a:r>
          </a:p>
          <a:p>
            <a:endParaRPr lang="it-IT" sz="1400" dirty="0" smtClean="0">
              <a:solidFill>
                <a:srgbClr val="FFC000"/>
              </a:solidFill>
            </a:endParaRPr>
          </a:p>
          <a:p>
            <a:r>
              <a:rPr lang="it-IT" sz="2800" dirty="0" smtClean="0">
                <a:solidFill>
                  <a:srgbClr val="FFC000"/>
                </a:solidFill>
              </a:rPr>
              <a:t>Le informazioni non erano accurate e complete</a:t>
            </a:r>
          </a:p>
          <a:p>
            <a:endParaRPr lang="it-IT" sz="2800" dirty="0" smtClean="0">
              <a:solidFill>
                <a:srgbClr val="FFC000"/>
              </a:solidFill>
            </a:endParaRPr>
          </a:p>
          <a:p>
            <a:endParaRPr lang="it-IT" sz="2800" dirty="0" smtClean="0">
              <a:solidFill>
                <a:srgbClr val="FFC000"/>
              </a:solidFill>
            </a:endParaRPr>
          </a:p>
          <a:p>
            <a:endParaRPr lang="it-IT" sz="28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83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8" presetClass="entr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8" presetClass="entr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8" presetClass="entr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8" presetClass="entr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8" presetClass="entr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0" fill="hold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0" fill="hold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4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11111E-6 -2.96296E-6 L -0.21788 -0.74328 " pathEditMode="relative" rAng="0" ptsTypes="AA">
                                      <p:cBhvr>
                                        <p:cTn id="30" dur="1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03" y="-37176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13</a:t>
            </a:fld>
            <a:endParaRPr lang="en-GB" altLang="en-US"/>
          </a:p>
        </p:txBody>
      </p:sp>
      <p:pic>
        <p:nvPicPr>
          <p:cNvPr id="71682" name="Picture 2" descr="Bronte -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4763"/>
            <a:ext cx="9661721" cy="5944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asella di testo 39"/>
          <p:cNvSpPr txBox="1"/>
          <p:nvPr/>
        </p:nvSpPr>
        <p:spPr>
          <a:xfrm rot="21196927">
            <a:off x="-996938" y="989591"/>
            <a:ext cx="5286372" cy="662176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it-IT" sz="2000" dirty="0" smtClean="0">
                <a:ln w="3175">
                  <a:solidFill>
                    <a:schemeClr val="bg1"/>
                  </a:solidFill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Vecchia strada secondaria</a:t>
            </a:r>
            <a:endParaRPr lang="it-IT" sz="1100" dirty="0">
              <a:ln w="3175">
                <a:solidFill>
                  <a:schemeClr val="bg1"/>
                </a:solidFill>
              </a:ln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Ovale 12"/>
          <p:cNvSpPr/>
          <p:nvPr/>
        </p:nvSpPr>
        <p:spPr>
          <a:xfrm>
            <a:off x="4536236" y="1302484"/>
            <a:ext cx="1836028" cy="6471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it-IT" sz="1100" b="1" dirty="0">
                <a:ln w="3175">
                  <a:solidFill>
                    <a:schemeClr val="bg1"/>
                  </a:solidFill>
                </a:ln>
                <a:solidFill>
                  <a:srgbClr val="FF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ADRANO</a:t>
            </a:r>
            <a:endParaRPr lang="it-IT" sz="1100" dirty="0">
              <a:ln w="3175">
                <a:solidFill>
                  <a:schemeClr val="bg1"/>
                </a:solidFill>
              </a:ln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Casella di testo 38"/>
          <p:cNvSpPr txBox="1"/>
          <p:nvPr/>
        </p:nvSpPr>
        <p:spPr>
          <a:xfrm rot="19155371">
            <a:off x="5621100" y="3675761"/>
            <a:ext cx="3957995" cy="662174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it-IT" sz="2400" b="1" u="sng" dirty="0" smtClean="0">
                <a:ln w="3175">
                  <a:solidFill>
                    <a:schemeClr val="bg1"/>
                  </a:solidFill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Strada principale</a:t>
            </a:r>
            <a:endParaRPr lang="it-IT" sz="1100" dirty="0">
              <a:ln w="3175">
                <a:solidFill>
                  <a:schemeClr val="bg1"/>
                </a:solidFill>
              </a:ln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Immagin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7105" y="1699434"/>
            <a:ext cx="1748742" cy="346136"/>
          </a:xfrm>
          <a:prstGeom prst="rect">
            <a:avLst/>
          </a:prstGeom>
          <a:scene3d>
            <a:camera prst="orthographicFront">
              <a:rot lat="0" lon="3600000" rev="20400000"/>
            </a:camera>
            <a:lightRig rig="threePt" dir="t"/>
          </a:scene3d>
        </p:spPr>
      </p:pic>
      <p:sp>
        <p:nvSpPr>
          <p:cNvPr id="17" name="CasellaDiTesto 16"/>
          <p:cNvSpPr txBox="1"/>
          <p:nvPr/>
        </p:nvSpPr>
        <p:spPr>
          <a:xfrm>
            <a:off x="-34632" y="5326837"/>
            <a:ext cx="9178631" cy="1569660"/>
          </a:xfrm>
          <a:prstGeom prst="rect">
            <a:avLst/>
          </a:prstGeom>
          <a:solidFill>
            <a:srgbClr val="0523A3"/>
          </a:solidFill>
        </p:spPr>
        <p:txBody>
          <a:bodyPr wrap="square" rtlCol="0">
            <a:spAutoFit/>
          </a:bodyPr>
          <a:lstStyle/>
          <a:p>
            <a:endParaRPr lang="it-IT" dirty="0" smtClean="0">
              <a:solidFill>
                <a:srgbClr val="FFC000"/>
              </a:solidFill>
            </a:endParaRPr>
          </a:p>
          <a:p>
            <a:r>
              <a:rPr lang="it-IT" dirty="0" smtClean="0">
                <a:solidFill>
                  <a:schemeClr val="bg1"/>
                </a:solidFill>
              </a:rPr>
              <a:t>    </a:t>
            </a:r>
            <a:r>
              <a:rPr lang="it-IT" dirty="0" smtClean="0">
                <a:solidFill>
                  <a:schemeClr val="bg1"/>
                </a:solidFill>
              </a:rPr>
              <a:t>Prospettiva del pilota</a:t>
            </a:r>
          </a:p>
          <a:p>
            <a:endParaRPr lang="it-IT" dirty="0">
              <a:solidFill>
                <a:schemeClr val="bg1"/>
              </a:solidFill>
            </a:endParaRPr>
          </a:p>
        </p:txBody>
      </p:sp>
      <p:pic>
        <p:nvPicPr>
          <p:cNvPr id="71683" name="Picture 3" descr="mi-17_silhouette_top_v2-2400px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130073">
            <a:off x="3783014" y="4730966"/>
            <a:ext cx="2445529" cy="2036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8939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14</a:t>
            </a:fld>
            <a:endParaRPr lang="en-GB" altLang="en-US"/>
          </a:p>
        </p:txBody>
      </p:sp>
      <p:pic>
        <p:nvPicPr>
          <p:cNvPr id="8" name="Segnaposto contenuto 7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691"/>
            <a:ext cx="10980712" cy="8235535"/>
          </a:xfrm>
        </p:spPr>
      </p:pic>
      <p:sp>
        <p:nvSpPr>
          <p:cNvPr id="9" name="Rettangolo 8"/>
          <p:cNvSpPr/>
          <p:nvPr/>
        </p:nvSpPr>
        <p:spPr bwMode="auto">
          <a:xfrm>
            <a:off x="0" y="3789040"/>
            <a:ext cx="4355976" cy="2420888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4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IDENTIFICAZIONE DELL’AREA</a:t>
            </a:r>
            <a:endParaRPr kumimoji="0" lang="it-IT" sz="4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246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15</a:t>
            </a:fld>
            <a:endParaRPr lang="en-GB" alt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/>
              <a:t>R</a:t>
            </a:r>
            <a:r>
              <a:rPr lang="it-IT" dirty="0"/>
              <a:t>.</a:t>
            </a:r>
            <a:r>
              <a:rPr lang="it-IT" sz="2000" dirty="0"/>
              <a:t>O</a:t>
            </a:r>
            <a:r>
              <a:rPr lang="it-IT" dirty="0"/>
              <a:t>.</a:t>
            </a:r>
            <a:r>
              <a:rPr lang="it-IT" sz="2000" dirty="0"/>
              <a:t>M</a:t>
            </a:r>
            <a:r>
              <a:rPr lang="it-IT" dirty="0"/>
              <a:t>.</a:t>
            </a:r>
            <a:r>
              <a:rPr lang="it-IT" sz="2000" dirty="0"/>
              <a:t>A</a:t>
            </a:r>
            <a:r>
              <a:rPr lang="it-IT" dirty="0"/>
              <a:t>. - REQUEST</a:t>
            </a:r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512" y="-1"/>
            <a:ext cx="9180512" cy="6885385"/>
          </a:xfrm>
        </p:spPr>
      </p:pic>
      <p:sp>
        <p:nvSpPr>
          <p:cNvPr id="7" name="Rettangolo 6"/>
          <p:cNvSpPr/>
          <p:nvPr/>
        </p:nvSpPr>
        <p:spPr bwMode="auto">
          <a:xfrm>
            <a:off x="4067944" y="4784811"/>
            <a:ext cx="4824536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4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RIPORTARE LA POSIZIONE</a:t>
            </a:r>
            <a:endParaRPr kumimoji="0" lang="it-IT" sz="4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sp>
        <p:nvSpPr>
          <p:cNvPr id="8" name="Rettangolo 7"/>
          <p:cNvSpPr/>
          <p:nvPr/>
        </p:nvSpPr>
        <p:spPr bwMode="auto">
          <a:xfrm>
            <a:off x="1907704" y="936399"/>
            <a:ext cx="1296144" cy="687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Noi siamo qui!</a:t>
            </a:r>
            <a:endParaRPr kumimoji="0" lang="it-IT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cxnSp>
        <p:nvCxnSpPr>
          <p:cNvPr id="10" name="Connettore 2 9"/>
          <p:cNvCxnSpPr/>
          <p:nvPr/>
        </p:nvCxnSpPr>
        <p:spPr bwMode="auto">
          <a:xfrm>
            <a:off x="2555776" y="1700808"/>
            <a:ext cx="0" cy="2952328"/>
          </a:xfrm>
          <a:prstGeom prst="straightConnector1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28464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IDENTIFICAZIONE DELL’AREA</a:t>
            </a:r>
            <a:endParaRPr lang="en-GB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 smtClean="0"/>
              <a:t>IDENTIFICARE E RIPORTARE LA ZONA CON:</a:t>
            </a:r>
          </a:p>
          <a:p>
            <a:pPr lvl="1"/>
            <a:r>
              <a:rPr lang="it-IT" dirty="0" smtClean="0"/>
              <a:t>Coordinate geografiche</a:t>
            </a:r>
          </a:p>
          <a:p>
            <a:pPr lvl="1"/>
            <a:r>
              <a:rPr lang="it-IT" dirty="0" smtClean="0"/>
              <a:t>Social media (Google </a:t>
            </a:r>
            <a:r>
              <a:rPr lang="it-IT" dirty="0" err="1" smtClean="0"/>
              <a:t>maps</a:t>
            </a:r>
            <a:r>
              <a:rPr lang="it-IT" dirty="0" smtClean="0"/>
              <a:t>, </a:t>
            </a:r>
            <a:r>
              <a:rPr lang="it-IT" dirty="0" err="1" smtClean="0"/>
              <a:t>Whatsapp</a:t>
            </a:r>
            <a:r>
              <a:rPr lang="it-IT" dirty="0" smtClean="0"/>
              <a:t>, ecc.)</a:t>
            </a:r>
          </a:p>
          <a:p>
            <a:pPr lvl="1"/>
            <a:r>
              <a:rPr lang="it-IT" dirty="0" smtClean="0"/>
              <a:t>Città, comune, paese, frazione</a:t>
            </a:r>
          </a:p>
          <a:p>
            <a:pPr lvl="1"/>
            <a:r>
              <a:rPr lang="it-IT" dirty="0" smtClean="0"/>
              <a:t>Identificativo dell’autostrada, statale, superstrada</a:t>
            </a:r>
          </a:p>
          <a:p>
            <a:pPr lvl="1"/>
            <a:r>
              <a:rPr lang="it-IT" dirty="0" smtClean="0"/>
              <a:t>Fiumi, ponti, cavalcavia</a:t>
            </a:r>
          </a:p>
          <a:p>
            <a:pPr lvl="1"/>
            <a:r>
              <a:rPr lang="it-IT" dirty="0" smtClean="0"/>
              <a:t>Linee elettriche</a:t>
            </a:r>
          </a:p>
          <a:p>
            <a:pPr lvl="1"/>
            <a:r>
              <a:rPr lang="it-IT" dirty="0" smtClean="0"/>
              <a:t>Caratteristiche paesaggistiche orizzontali e verticali</a:t>
            </a:r>
          </a:p>
          <a:p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16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4487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IDENTIFICAZIONE DELL’AREA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 smtClean="0"/>
              <a:t>COORDINATE GEOGRAFICHE</a:t>
            </a:r>
          </a:p>
          <a:p>
            <a:pPr lvl="1"/>
            <a:endParaRPr lang="it-IT" dirty="0" smtClean="0"/>
          </a:p>
          <a:p>
            <a:pPr lvl="1"/>
            <a:r>
              <a:rPr lang="it-IT" dirty="0" smtClean="0"/>
              <a:t>Metodo preciso e di grande aiuto per il pilota</a:t>
            </a:r>
          </a:p>
          <a:p>
            <a:pPr lvl="1"/>
            <a:r>
              <a:rPr lang="it-IT" dirty="0" smtClean="0"/>
              <a:t>Disponibili negli </a:t>
            </a:r>
            <a:r>
              <a:rPr lang="it-IT" dirty="0" err="1" smtClean="0"/>
              <a:t>smartphones</a:t>
            </a:r>
            <a:r>
              <a:rPr lang="it-IT" dirty="0" smtClean="0"/>
              <a:t> (fare pratica!)</a:t>
            </a:r>
          </a:p>
          <a:p>
            <a:pPr lvl="1"/>
            <a:r>
              <a:rPr lang="it-IT" dirty="0" smtClean="0"/>
              <a:t>IMPARATE A LEGGERLE CORRETTAMENTE!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17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59514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IDENTIFICAZIONE DELL’AREA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908720"/>
            <a:ext cx="8507413" cy="5102225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COORDINATE GEOGRAFICHE</a:t>
            </a:r>
            <a:endParaRPr lang="en-GB" dirty="0"/>
          </a:p>
          <a:p>
            <a:pPr lvl="1"/>
            <a:r>
              <a:rPr lang="it-IT" dirty="0" smtClean="0"/>
              <a:t>Ci sono almeno 3 modi per indicare le coordinate</a:t>
            </a:r>
            <a:r>
              <a:rPr lang="en-GB" dirty="0" smtClean="0"/>
              <a:t>:</a:t>
            </a:r>
            <a:endParaRPr lang="en-GB" dirty="0"/>
          </a:p>
          <a:p>
            <a:pPr marL="985838" lvl="1" indent="0">
              <a:buNone/>
            </a:pPr>
            <a:r>
              <a:rPr lang="pt-BR" b="1" dirty="0" smtClean="0"/>
              <a:t>Gradi, minuti, secondi:	</a:t>
            </a:r>
            <a:r>
              <a:rPr lang="pt-BR" dirty="0"/>
              <a:t>	37</a:t>
            </a:r>
            <a:r>
              <a:rPr lang="pt-BR" sz="4800" dirty="0">
                <a:solidFill>
                  <a:srgbClr val="FF0000"/>
                </a:solidFill>
              </a:rPr>
              <a:t>°</a:t>
            </a:r>
            <a:r>
              <a:rPr lang="pt-BR" dirty="0"/>
              <a:t> 37</a:t>
            </a:r>
            <a:r>
              <a:rPr lang="pt-BR" sz="4800" dirty="0">
                <a:solidFill>
                  <a:srgbClr val="FF0000"/>
                </a:solidFill>
              </a:rPr>
              <a:t>'</a:t>
            </a:r>
            <a:r>
              <a:rPr lang="pt-BR" dirty="0"/>
              <a:t> 47.20</a:t>
            </a:r>
            <a:r>
              <a:rPr lang="pt-BR" sz="4800" dirty="0">
                <a:solidFill>
                  <a:srgbClr val="FF0000"/>
                </a:solidFill>
              </a:rPr>
              <a:t>"</a:t>
            </a:r>
            <a:r>
              <a:rPr lang="pt-BR" dirty="0"/>
              <a:t> N</a:t>
            </a:r>
          </a:p>
          <a:p>
            <a:pPr marL="985838" lvl="1" indent="0">
              <a:buNone/>
            </a:pPr>
            <a:r>
              <a:rPr lang="pt-BR" b="1" dirty="0" smtClean="0"/>
              <a:t>Gradi, </a:t>
            </a:r>
            <a:r>
              <a:rPr lang="pt-BR" b="1" dirty="0" smtClean="0"/>
              <a:t>minuti decimali:	</a:t>
            </a:r>
            <a:r>
              <a:rPr lang="pt-BR" dirty="0"/>
              <a:t>	37</a:t>
            </a:r>
            <a:r>
              <a:rPr lang="pt-BR" sz="4800" dirty="0">
                <a:solidFill>
                  <a:srgbClr val="FF0000"/>
                </a:solidFill>
              </a:rPr>
              <a:t>°</a:t>
            </a:r>
            <a:r>
              <a:rPr lang="pt-BR" dirty="0"/>
              <a:t> 37</a:t>
            </a:r>
            <a:r>
              <a:rPr lang="pt-BR" sz="4800" dirty="0">
                <a:solidFill>
                  <a:srgbClr val="FF0000"/>
                </a:solidFill>
              </a:rPr>
              <a:t>.</a:t>
            </a:r>
            <a:r>
              <a:rPr lang="pt-BR" dirty="0"/>
              <a:t>787</a:t>
            </a:r>
            <a:r>
              <a:rPr lang="pt-BR" sz="4800" dirty="0">
                <a:solidFill>
                  <a:srgbClr val="FF0000"/>
                </a:solidFill>
              </a:rPr>
              <a:t>'</a:t>
            </a:r>
            <a:r>
              <a:rPr lang="pt-BR" dirty="0"/>
              <a:t> N</a:t>
            </a:r>
          </a:p>
          <a:p>
            <a:pPr marL="985838" lvl="1" indent="0">
              <a:buNone/>
            </a:pPr>
            <a:r>
              <a:rPr lang="pt-BR" b="1" dirty="0" smtClean="0"/>
              <a:t>Gradi decimali:</a:t>
            </a:r>
            <a:r>
              <a:rPr lang="pt-BR" dirty="0"/>
              <a:t>			37</a:t>
            </a:r>
            <a:r>
              <a:rPr lang="pt-BR" sz="4800" dirty="0">
                <a:solidFill>
                  <a:srgbClr val="FF0000"/>
                </a:solidFill>
              </a:rPr>
              <a:t>.</a:t>
            </a:r>
            <a:r>
              <a:rPr lang="pt-BR" dirty="0"/>
              <a:t>629778</a:t>
            </a:r>
            <a:r>
              <a:rPr lang="pt-BR" sz="4800" dirty="0">
                <a:solidFill>
                  <a:srgbClr val="FF0000"/>
                </a:solidFill>
              </a:rPr>
              <a:t>°</a:t>
            </a:r>
            <a:r>
              <a:rPr lang="pt-BR" dirty="0"/>
              <a:t> N</a:t>
            </a:r>
            <a:endParaRPr lang="en-GB" dirty="0"/>
          </a:p>
          <a:p>
            <a:pPr lvl="1"/>
            <a:r>
              <a:rPr lang="it-IT" u="sng" dirty="0"/>
              <a:t>È molto importante che le coordinate </a:t>
            </a:r>
            <a:r>
              <a:rPr lang="it-IT" u="sng" dirty="0" smtClean="0"/>
              <a:t>ed i relativi simboli vengano letti nell’esatto ordine:</a:t>
            </a:r>
          </a:p>
          <a:p>
            <a:pPr marL="457200" lvl="1" indent="0">
              <a:buNone/>
            </a:pPr>
            <a:r>
              <a:rPr lang="en-GB" u="sng" dirty="0" smtClean="0"/>
              <a:t>   (° </a:t>
            </a:r>
            <a:r>
              <a:rPr lang="it-IT" u="sng" dirty="0" smtClean="0"/>
              <a:t>gradi, ‘ minuti, “ secondi, punti e/o virgole</a:t>
            </a:r>
            <a:r>
              <a:rPr lang="en-GB" u="sng" dirty="0" smtClean="0"/>
              <a:t>)</a:t>
            </a:r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18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03705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/>
              <a:t>R</a:t>
            </a:r>
            <a:r>
              <a:rPr lang="it-IT" dirty="0"/>
              <a:t>.</a:t>
            </a:r>
            <a:r>
              <a:rPr lang="it-IT" sz="2000" dirty="0"/>
              <a:t>O</a:t>
            </a:r>
            <a:r>
              <a:rPr lang="it-IT" dirty="0"/>
              <a:t>.</a:t>
            </a:r>
            <a:r>
              <a:rPr lang="it-IT" sz="2000" dirty="0"/>
              <a:t>M</a:t>
            </a:r>
            <a:r>
              <a:rPr lang="it-IT" dirty="0"/>
              <a:t>.</a:t>
            </a:r>
            <a:r>
              <a:rPr lang="it-IT" sz="2000" dirty="0"/>
              <a:t>A</a:t>
            </a:r>
            <a:r>
              <a:rPr lang="it-IT" dirty="0"/>
              <a:t>. - REQUEST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19</a:t>
            </a:fld>
            <a:endParaRPr lang="en-GB" altLang="en-US"/>
          </a:p>
        </p:txBody>
      </p:sp>
      <p:pic>
        <p:nvPicPr>
          <p:cNvPr id="6" name="Immagin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114152" cy="6858000"/>
          </a:xfrm>
          <a:prstGeom prst="rect">
            <a:avLst/>
          </a:prstGeom>
        </p:spPr>
      </p:pic>
      <p:sp>
        <p:nvSpPr>
          <p:cNvPr id="7" name="Casella di testo 46"/>
          <p:cNvSpPr txBox="1"/>
          <p:nvPr/>
        </p:nvSpPr>
        <p:spPr>
          <a:xfrm>
            <a:off x="4668524" y="764778"/>
            <a:ext cx="3240360" cy="3711372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GB" sz="1400" b="1" u="sng" dirty="0" smtClean="0">
                <a:solidFill>
                  <a:srgbClr val="FF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QUESTE COORDINATE INDICANO LO STESSO PUNTO:</a:t>
            </a:r>
            <a:endParaRPr lang="en-GB" sz="1400" b="1" u="sng" dirty="0">
              <a:solidFill>
                <a:srgbClr val="FF0000"/>
              </a:solidFill>
              <a:effectLst/>
              <a:latin typeface="Verdan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en-GB" sz="1400" b="1" dirty="0">
              <a:solidFill>
                <a:srgbClr val="FF0000"/>
              </a:solidFill>
              <a:effectLst/>
              <a:latin typeface="Verdan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GB" sz="1400" b="1" dirty="0" err="1" smtClean="0">
                <a:solidFill>
                  <a:srgbClr val="FF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Gradi</a:t>
            </a:r>
            <a:r>
              <a:rPr lang="en-GB" sz="1400" b="1" dirty="0" smtClean="0">
                <a:solidFill>
                  <a:srgbClr val="FF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400" b="1" dirty="0" err="1" smtClean="0">
                <a:solidFill>
                  <a:srgbClr val="FF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minuti</a:t>
            </a:r>
            <a:r>
              <a:rPr lang="en-GB" sz="1400" b="1" dirty="0" smtClean="0">
                <a:solidFill>
                  <a:srgbClr val="FF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secondi:</a:t>
            </a:r>
            <a:endParaRPr lang="it-IT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>
              <a:lnSpc>
                <a:spcPct val="115000"/>
              </a:lnSpc>
              <a:spcAft>
                <a:spcPts val="0"/>
              </a:spcAft>
            </a:pPr>
            <a:r>
              <a:rPr lang="en-GB" sz="1400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37° 37' 47.20" N</a:t>
            </a:r>
            <a:endParaRPr lang="it-IT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>
              <a:lnSpc>
                <a:spcPct val="115000"/>
              </a:lnSpc>
              <a:spcAft>
                <a:spcPts val="0"/>
              </a:spcAft>
            </a:pPr>
            <a:r>
              <a:rPr lang="en-GB" sz="1400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14° 49' 54.86" E</a:t>
            </a:r>
            <a:endParaRPr lang="it-IT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>
              <a:lnSpc>
                <a:spcPct val="115000"/>
              </a:lnSpc>
              <a:spcAft>
                <a:spcPts val="0"/>
              </a:spcAft>
            </a:pPr>
            <a:r>
              <a:rPr lang="en-GB" sz="1400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it-IT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GB" sz="1400" b="1" dirty="0" err="1" smtClean="0">
                <a:solidFill>
                  <a:srgbClr val="FF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Gradi</a:t>
            </a:r>
            <a:r>
              <a:rPr lang="en-GB" sz="1400" b="1" dirty="0" smtClean="0">
                <a:solidFill>
                  <a:srgbClr val="FF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400" b="1" dirty="0" err="1" smtClean="0">
                <a:solidFill>
                  <a:srgbClr val="FF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minuti</a:t>
            </a:r>
            <a:r>
              <a:rPr lang="en-GB" sz="1400" b="1" dirty="0" smtClean="0">
                <a:solidFill>
                  <a:srgbClr val="FF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 smtClean="0">
                <a:solidFill>
                  <a:srgbClr val="FF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decimali</a:t>
            </a:r>
            <a:r>
              <a:rPr lang="en-GB" sz="1400" b="1" dirty="0" smtClean="0">
                <a:solidFill>
                  <a:srgbClr val="FF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it-IT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>
              <a:lnSpc>
                <a:spcPct val="115000"/>
              </a:lnSpc>
              <a:spcAft>
                <a:spcPts val="0"/>
              </a:spcAft>
            </a:pPr>
            <a:r>
              <a:rPr lang="en-GB" sz="1400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37° 37.787' N</a:t>
            </a:r>
            <a:endParaRPr lang="it-IT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>
              <a:lnSpc>
                <a:spcPct val="115000"/>
              </a:lnSpc>
              <a:spcAft>
                <a:spcPts val="0"/>
              </a:spcAft>
            </a:pPr>
            <a:r>
              <a:rPr lang="en-GB" sz="1400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14° 49.914' </a:t>
            </a:r>
            <a:r>
              <a:rPr lang="en-GB" sz="1400" dirty="0" smtClean="0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endParaRPr lang="it-IT" sz="14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9580">
              <a:lnSpc>
                <a:spcPct val="115000"/>
              </a:lnSpc>
              <a:spcAft>
                <a:spcPts val="0"/>
              </a:spcAft>
            </a:pPr>
            <a:endParaRPr lang="it-IT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GB" sz="1400" b="1" dirty="0" err="1" smtClean="0">
                <a:solidFill>
                  <a:srgbClr val="FF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Gradi</a:t>
            </a:r>
            <a:r>
              <a:rPr lang="en-GB" sz="1400" b="1" dirty="0" smtClean="0">
                <a:solidFill>
                  <a:srgbClr val="FF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 smtClean="0">
                <a:solidFill>
                  <a:srgbClr val="FF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decimali</a:t>
            </a:r>
            <a:r>
              <a:rPr lang="en-GB" sz="1400" b="1" dirty="0" smtClean="0">
                <a:solidFill>
                  <a:srgbClr val="FF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it-IT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>
              <a:lnSpc>
                <a:spcPct val="115000"/>
              </a:lnSpc>
              <a:spcAft>
                <a:spcPts val="0"/>
              </a:spcAft>
            </a:pPr>
            <a:r>
              <a:rPr lang="en-GB" sz="1400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37.629778° N</a:t>
            </a:r>
            <a:endParaRPr lang="it-IT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>
              <a:lnSpc>
                <a:spcPct val="115000"/>
              </a:lnSpc>
              <a:spcAft>
                <a:spcPts val="0"/>
              </a:spcAft>
            </a:pPr>
            <a:r>
              <a:rPr lang="en-GB" sz="1400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14.831906° E</a:t>
            </a:r>
            <a:endParaRPr lang="it-IT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Freccia curva 7"/>
          <p:cNvSpPr/>
          <p:nvPr/>
        </p:nvSpPr>
        <p:spPr bwMode="auto">
          <a:xfrm rot="16200000" flipH="1">
            <a:off x="2435773" y="1364783"/>
            <a:ext cx="1728194" cy="2400243"/>
          </a:xfrm>
          <a:prstGeom prst="bentArrow">
            <a:avLst/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3"/>
              </a:buBlip>
              <a:tabLst/>
            </a:pPr>
            <a:endParaRPr kumimoji="0" lang="it-IT" sz="3200" b="0" i="0" u="none" strike="noStrike" cap="none" normalizeH="0" baseline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3325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NOTE PER GLI ISTRUTTORI</a:t>
            </a:r>
            <a:endParaRPr lang="en-GB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2800" dirty="0" smtClean="0"/>
              <a:t>Questa presentazione è stata preparata per </a:t>
            </a:r>
            <a:r>
              <a:rPr lang="it-IT" sz="2800" dirty="0" smtClean="0"/>
              <a:t>il </a:t>
            </a:r>
            <a:r>
              <a:rPr lang="it-IT" sz="2800" dirty="0" smtClean="0"/>
              <a:t>personale di prima linea (Polizia, Vigili del Fuoco, ambulanze, ecc.) che possono richiedere o avere a che fare con un elicottero in zona di operazioni, e per il personale delle Centrali Operative.</a:t>
            </a:r>
          </a:p>
          <a:p>
            <a:r>
              <a:rPr lang="it-IT" sz="2800" dirty="0" smtClean="0"/>
              <a:t>Verificare ed eventualmente modificare opportunamente la presente presentazione per adattarla alle proprie esigenze addestrative.</a:t>
            </a:r>
          </a:p>
          <a:p>
            <a:r>
              <a:rPr lang="it-IT" sz="2800" dirty="0" smtClean="0"/>
              <a:t>Fare riferimento al documento EHEST «</a:t>
            </a:r>
            <a:r>
              <a:rPr lang="it-IT" sz="2800" dirty="0" err="1" smtClean="0"/>
              <a:t>Helicopter</a:t>
            </a:r>
            <a:r>
              <a:rPr lang="it-IT" sz="2800" dirty="0" smtClean="0"/>
              <a:t> </a:t>
            </a:r>
            <a:r>
              <a:rPr lang="it-IT" sz="2800" dirty="0" err="1" smtClean="0"/>
              <a:t>Mission</a:t>
            </a:r>
            <a:r>
              <a:rPr lang="it-IT" sz="2800" dirty="0" smtClean="0"/>
              <a:t> </a:t>
            </a:r>
            <a:r>
              <a:rPr lang="it-IT" sz="2800" dirty="0" err="1" smtClean="0"/>
              <a:t>Request</a:t>
            </a:r>
            <a:r>
              <a:rPr lang="it-IT" sz="2800" dirty="0" smtClean="0"/>
              <a:t> </a:t>
            </a:r>
            <a:r>
              <a:rPr lang="it-IT" sz="2800" dirty="0" err="1" smtClean="0"/>
              <a:t>Vade</a:t>
            </a:r>
            <a:r>
              <a:rPr lang="it-IT" sz="2800" dirty="0" smtClean="0"/>
              <a:t> </a:t>
            </a:r>
            <a:r>
              <a:rPr lang="it-IT" sz="2800" dirty="0" err="1" smtClean="0"/>
              <a:t>Mecum</a:t>
            </a:r>
            <a:r>
              <a:rPr lang="it-IT" sz="2800" dirty="0" smtClean="0"/>
              <a:t>» per maggiori informazioni.</a:t>
            </a:r>
            <a:endParaRPr lang="it-IT" sz="2800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65991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8202" y="-27384"/>
            <a:ext cx="8158162" cy="792162"/>
          </a:xfrm>
        </p:spPr>
        <p:txBody>
          <a:bodyPr/>
          <a:lstStyle/>
          <a:p>
            <a:r>
              <a:rPr lang="it-IT" b="1" dirty="0"/>
              <a:t>R</a:t>
            </a:r>
            <a:r>
              <a:rPr lang="it-IT" dirty="0"/>
              <a:t>.</a:t>
            </a:r>
            <a:r>
              <a:rPr lang="it-IT" sz="2000" dirty="0"/>
              <a:t>O</a:t>
            </a:r>
            <a:r>
              <a:rPr lang="it-IT" dirty="0"/>
              <a:t>.</a:t>
            </a:r>
            <a:r>
              <a:rPr lang="it-IT" sz="2000" dirty="0"/>
              <a:t>M</a:t>
            </a:r>
            <a:r>
              <a:rPr lang="it-IT" dirty="0"/>
              <a:t>.</a:t>
            </a:r>
            <a:r>
              <a:rPr lang="it-IT" sz="2000" dirty="0"/>
              <a:t>A</a:t>
            </a:r>
            <a:r>
              <a:rPr lang="it-IT" dirty="0"/>
              <a:t>. - REQUEST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1170727" y="6524625"/>
            <a:ext cx="5184675" cy="333375"/>
          </a:xfrm>
        </p:spPr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6428427" y="6524625"/>
            <a:ext cx="647055" cy="333375"/>
          </a:xfrm>
        </p:spPr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20</a:t>
            </a:fld>
            <a:endParaRPr lang="en-GB" altLang="en-US"/>
          </a:p>
        </p:txBody>
      </p:sp>
      <p:pic>
        <p:nvPicPr>
          <p:cNvPr id="6" name="Immagin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08886" y="-27384"/>
            <a:ext cx="9952886" cy="6885384"/>
          </a:xfrm>
          <a:prstGeom prst="rect">
            <a:avLst/>
          </a:prstGeom>
        </p:spPr>
      </p:pic>
      <p:sp>
        <p:nvSpPr>
          <p:cNvPr id="7" name="Fumetto: rettangolo 6"/>
          <p:cNvSpPr/>
          <p:nvPr/>
        </p:nvSpPr>
        <p:spPr>
          <a:xfrm rot="10800000">
            <a:off x="5527586" y="3293971"/>
            <a:ext cx="3455096" cy="3387613"/>
          </a:xfrm>
          <a:prstGeom prst="wedgeRectCallout">
            <a:avLst>
              <a:gd name="adj1" fmla="val 31713"/>
              <a:gd name="adj2" fmla="val 81811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it-IT" sz="110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8" name="Immagine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9299" y="3446931"/>
            <a:ext cx="3171670" cy="308169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</p:pic>
      <p:cxnSp>
        <p:nvCxnSpPr>
          <p:cNvPr id="9" name="Connettore diritto 8"/>
          <p:cNvCxnSpPr/>
          <p:nvPr/>
        </p:nvCxnSpPr>
        <p:spPr>
          <a:xfrm flipH="1">
            <a:off x="1605350" y="1916832"/>
            <a:ext cx="4364160" cy="401465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diritto 9"/>
          <p:cNvCxnSpPr/>
          <p:nvPr/>
        </p:nvCxnSpPr>
        <p:spPr>
          <a:xfrm flipH="1">
            <a:off x="6322156" y="3995432"/>
            <a:ext cx="1854208" cy="193605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asella di testo 53"/>
          <p:cNvSpPr txBox="1"/>
          <p:nvPr/>
        </p:nvSpPr>
        <p:spPr>
          <a:xfrm rot="18910440">
            <a:off x="2612792" y="3044891"/>
            <a:ext cx="2269033" cy="942728"/>
          </a:xfrm>
          <a:prstGeom prst="rect">
            <a:avLst/>
          </a:prstGeom>
          <a:noFill/>
          <a:ln w="38100">
            <a:noFill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GB" sz="1800" b="1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40 Km</a:t>
            </a:r>
            <a:endParaRPr lang="it-I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Casella di testo 54"/>
          <p:cNvSpPr txBox="1"/>
          <p:nvPr/>
        </p:nvSpPr>
        <p:spPr>
          <a:xfrm rot="18721812">
            <a:off x="5944703" y="4102991"/>
            <a:ext cx="2269034" cy="942728"/>
          </a:xfrm>
          <a:prstGeom prst="rect">
            <a:avLst/>
          </a:prstGeom>
          <a:noFill/>
          <a:ln w="38100">
            <a:noFill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GB" sz="1800" b="1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 Km</a:t>
            </a:r>
            <a:endParaRPr lang="it-IT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Casella di testo 48"/>
          <p:cNvSpPr txBox="1"/>
          <p:nvPr/>
        </p:nvSpPr>
        <p:spPr>
          <a:xfrm>
            <a:off x="146655" y="116632"/>
            <a:ext cx="4497353" cy="2812806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1">
              <a:lnSpc>
                <a:spcPct val="115000"/>
              </a:lnSpc>
              <a:spcAft>
                <a:spcPts val="0"/>
              </a:spcAft>
            </a:pPr>
            <a:r>
              <a:rPr lang="it-IT" sz="1400" b="1" dirty="0" smtClean="0">
                <a:solidFill>
                  <a:srgbClr val="FF0000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Coordinate dell’incidente</a:t>
            </a:r>
            <a:r>
              <a:rPr lang="it-IT" sz="1400" b="1" dirty="0" smtClean="0">
                <a:solidFill>
                  <a:srgbClr val="FF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it-IT" sz="1400" dirty="0" smtClean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6780" lvl="1">
              <a:lnSpc>
                <a:spcPct val="115000"/>
              </a:lnSpc>
              <a:spcAft>
                <a:spcPts val="0"/>
              </a:spcAft>
            </a:pPr>
            <a:r>
              <a:rPr lang="en-GB" sz="1400" dirty="0" smtClean="0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37</a:t>
            </a:r>
            <a:r>
              <a:rPr lang="en-GB" sz="1400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° 37' 47.20" N	14° 49' 54.86" E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en-GB" sz="1400" b="1" dirty="0">
              <a:solidFill>
                <a:srgbClr val="FF0000"/>
              </a:solidFill>
              <a:effectLst/>
              <a:latin typeface="Verdan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it-IT" sz="1400" b="1" u="sng" dirty="0" smtClean="0">
                <a:solidFill>
                  <a:srgbClr val="FF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QUESTE COORDINATE USANO LE STESSE CIFRE, MA PUNTANO A ZONE DIVERSE</a:t>
            </a:r>
            <a:r>
              <a:rPr lang="en-GB" sz="1400" b="1" u="sng" dirty="0" smtClean="0">
                <a:solidFill>
                  <a:srgbClr val="FF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GB" sz="1400" b="1" u="sng" dirty="0">
              <a:solidFill>
                <a:srgbClr val="FF0000"/>
              </a:solidFill>
              <a:effectLst/>
              <a:latin typeface="Verdan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en-GB" sz="1400" dirty="0">
              <a:solidFill>
                <a:srgbClr val="FF0000"/>
              </a:solidFill>
              <a:latin typeface="Verdan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lnSpc>
                <a:spcPct val="115000"/>
              </a:lnSpc>
              <a:spcAft>
                <a:spcPts val="0"/>
              </a:spcAft>
            </a:pPr>
            <a:r>
              <a:rPr lang="it-IT" sz="1400" b="1" dirty="0" smtClean="0">
                <a:solidFill>
                  <a:srgbClr val="FF0000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it-IT" sz="1400" b="1" dirty="0" smtClean="0">
                <a:solidFill>
                  <a:srgbClr val="FF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oordinate errate </a:t>
            </a:r>
            <a:r>
              <a:rPr lang="en-GB" sz="1400" b="1" dirty="0" smtClean="0">
                <a:solidFill>
                  <a:srgbClr val="FF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GB" sz="1400" b="1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it-IT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6780" lvl="1">
              <a:lnSpc>
                <a:spcPct val="115000"/>
              </a:lnSpc>
              <a:spcAft>
                <a:spcPts val="0"/>
              </a:spcAft>
            </a:pPr>
            <a:r>
              <a:rPr lang="en-GB" sz="1400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37° 37.4720’ N	14° 49.5486’ E</a:t>
            </a:r>
            <a:endParaRPr lang="it-IT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6780" lvl="1">
              <a:lnSpc>
                <a:spcPct val="115000"/>
              </a:lnSpc>
              <a:spcAft>
                <a:spcPts val="0"/>
              </a:spcAft>
            </a:pPr>
            <a:r>
              <a:rPr lang="en-GB" sz="1400" b="1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it-IT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lnSpc>
                <a:spcPct val="115000"/>
              </a:lnSpc>
              <a:spcAft>
                <a:spcPts val="0"/>
              </a:spcAft>
            </a:pPr>
            <a:r>
              <a:rPr lang="it-IT" sz="1400" b="1" dirty="0" smtClean="0">
                <a:solidFill>
                  <a:srgbClr val="FF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Coordinate errate </a:t>
            </a:r>
            <a:r>
              <a:rPr lang="en-GB" sz="1400" b="1" dirty="0" smtClean="0">
                <a:solidFill>
                  <a:srgbClr val="FF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GB" sz="1400" b="1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it-IT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6780" lvl="1">
              <a:lnSpc>
                <a:spcPct val="115000"/>
              </a:lnSpc>
              <a:spcAft>
                <a:spcPts val="0"/>
              </a:spcAft>
            </a:pPr>
            <a:r>
              <a:rPr lang="en-GB" sz="1400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37.374720° N	14.495486° E</a:t>
            </a:r>
            <a:endParaRPr lang="it-IT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616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tangolo 11"/>
          <p:cNvSpPr/>
          <p:nvPr/>
        </p:nvSpPr>
        <p:spPr bwMode="auto">
          <a:xfrm>
            <a:off x="0" y="836712"/>
            <a:ext cx="7308304" cy="1326752"/>
          </a:xfrm>
          <a:prstGeom prst="rect">
            <a:avLst/>
          </a:prstGeom>
          <a:solidFill>
            <a:srgbClr val="FDFDFD"/>
          </a:solidFill>
          <a:ln>
            <a:solidFill>
              <a:schemeClr val="bg1">
                <a:lumMod val="85000"/>
              </a:schemeClr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endParaRPr kumimoji="0" lang="it-IT" sz="3200" b="0" i="0" u="none" strike="noStrike" cap="none" normalizeH="0" baseline="0" dirty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IDENTIFICAZIONE DELL’AREA</a:t>
            </a:r>
            <a:endParaRPr lang="it-IT" dirty="0"/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2130" y="2950447"/>
            <a:ext cx="2844316" cy="2844316"/>
          </a:xfrm>
        </p:spPr>
      </p:pic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21</a:t>
            </a:fld>
            <a:endParaRPr lang="en-GB" altLang="en-US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133" y="2780928"/>
            <a:ext cx="4320480" cy="318335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Rettangolo 10"/>
          <p:cNvSpPr/>
          <p:nvPr/>
        </p:nvSpPr>
        <p:spPr bwMode="auto">
          <a:xfrm>
            <a:off x="0" y="1001169"/>
            <a:ext cx="7164288" cy="997839"/>
          </a:xfrm>
          <a:prstGeom prst="rect">
            <a:avLst/>
          </a:prstGeom>
          <a:solidFill>
            <a:srgbClr val="35B623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en-GB" sz="32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Imparate</a:t>
            </a:r>
            <a:r>
              <a:rPr kumimoji="0" lang="en-GB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 le </a:t>
            </a:r>
            <a:r>
              <a:rPr kumimoji="0" lang="en-GB" sz="32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opportunità</a:t>
            </a:r>
            <a:r>
              <a:rPr kumimoji="0" lang="en-GB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 </a:t>
            </a:r>
            <a:r>
              <a:rPr kumimoji="0" lang="en-GB" sz="32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dei</a:t>
            </a:r>
            <a:r>
              <a:rPr kumimoji="0" lang="en-GB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 social…</a:t>
            </a:r>
            <a:endParaRPr kumimoji="0" lang="en-GB" sz="32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sp>
        <p:nvSpPr>
          <p:cNvPr id="9" name="Freccia in giù 8"/>
          <p:cNvSpPr/>
          <p:nvPr/>
        </p:nvSpPr>
        <p:spPr bwMode="auto">
          <a:xfrm rot="2230461">
            <a:off x="4670106" y="1768535"/>
            <a:ext cx="665405" cy="1384024"/>
          </a:xfrm>
          <a:prstGeom prst="downArrow">
            <a:avLst/>
          </a:prstGeom>
          <a:solidFill>
            <a:srgbClr val="35B623"/>
          </a:solidFill>
          <a:ln w="5715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4"/>
              </a:buBlip>
              <a:tabLst/>
            </a:pPr>
            <a:endParaRPr kumimoji="0" lang="it-IT" sz="3200" b="0" i="0" u="none" strike="noStrike" cap="none" normalizeH="0" baseline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  <p:sp>
        <p:nvSpPr>
          <p:cNvPr id="10" name="Freccia in giù 9"/>
          <p:cNvSpPr/>
          <p:nvPr/>
        </p:nvSpPr>
        <p:spPr bwMode="auto">
          <a:xfrm rot="8440794">
            <a:off x="3405337" y="5362357"/>
            <a:ext cx="665405" cy="1384024"/>
          </a:xfrm>
          <a:prstGeom prst="downArrow">
            <a:avLst/>
          </a:prstGeom>
          <a:solidFill>
            <a:srgbClr val="35B623"/>
          </a:solidFill>
          <a:ln w="5715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4"/>
              </a:buBlip>
              <a:tabLst/>
            </a:pPr>
            <a:endParaRPr kumimoji="0" lang="it-IT" sz="3200" b="0" i="0" u="none" strike="noStrike" cap="none" normalizeH="0" baseline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3287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-163180" y="-27384"/>
            <a:ext cx="8158162" cy="792162"/>
          </a:xfrm>
        </p:spPr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989345" y="6524625"/>
            <a:ext cx="5184675" cy="333375"/>
          </a:xfrm>
        </p:spPr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6247045" y="6524625"/>
            <a:ext cx="647055" cy="333375"/>
          </a:xfrm>
        </p:spPr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22</a:t>
            </a:fld>
            <a:endParaRPr lang="en-GB" altLang="en-US"/>
          </a:p>
        </p:txBody>
      </p:sp>
      <p:sp>
        <p:nvSpPr>
          <p:cNvPr id="7" name="Segnaposto contenuto 6"/>
          <p:cNvSpPr>
            <a:spLocks noGrp="1"/>
          </p:cNvSpPr>
          <p:nvPr>
            <p:ph idx="1"/>
          </p:nvPr>
        </p:nvSpPr>
        <p:spPr>
          <a:xfrm>
            <a:off x="-533068" y="1279525"/>
            <a:ext cx="8507413" cy="5102225"/>
          </a:xfrm>
        </p:spPr>
        <p:txBody>
          <a:bodyPr/>
          <a:lstStyle/>
          <a:p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77065" y="1"/>
            <a:ext cx="10168012" cy="6858000"/>
          </a:xfrm>
          <a:prstGeom prst="rect">
            <a:avLst/>
          </a:prstGeom>
        </p:spPr>
      </p:pic>
      <p:sp>
        <p:nvSpPr>
          <p:cNvPr id="9" name="Rettangolo 8"/>
          <p:cNvSpPr/>
          <p:nvPr/>
        </p:nvSpPr>
        <p:spPr bwMode="auto">
          <a:xfrm>
            <a:off x="-1044624" y="255895"/>
            <a:ext cx="6535076" cy="880755"/>
          </a:xfrm>
          <a:prstGeom prst="rect">
            <a:avLst/>
          </a:prstGeom>
          <a:solidFill>
            <a:srgbClr val="675F44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Alcuni possibili riferimenti…</a:t>
            </a:r>
            <a:endParaRPr kumimoji="0" lang="it-IT" sz="3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sp>
        <p:nvSpPr>
          <p:cNvPr id="10" name="Rettangolo 9"/>
          <p:cNvSpPr/>
          <p:nvPr/>
        </p:nvSpPr>
        <p:spPr bwMode="auto">
          <a:xfrm>
            <a:off x="197356" y="1988840"/>
            <a:ext cx="1205804" cy="520715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Parco</a:t>
            </a:r>
            <a:endParaRPr kumimoji="0" lang="it-IT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cxnSp>
        <p:nvCxnSpPr>
          <p:cNvPr id="12" name="Connettore 2 11"/>
          <p:cNvCxnSpPr>
            <a:stCxn id="10" idx="2"/>
          </p:cNvCxnSpPr>
          <p:nvPr/>
        </p:nvCxnSpPr>
        <p:spPr bwMode="auto">
          <a:xfrm>
            <a:off x="800258" y="2509555"/>
            <a:ext cx="1269306" cy="919446"/>
          </a:xfrm>
          <a:prstGeom prst="straightConnector1">
            <a:avLst/>
          </a:prstGeom>
          <a:noFill/>
          <a:ln w="57150" cap="flat" cmpd="sng" algn="ctr">
            <a:solidFill>
              <a:srgbClr val="AA2C35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" name="Rettangolo 13"/>
          <p:cNvSpPr/>
          <p:nvPr/>
        </p:nvSpPr>
        <p:spPr bwMode="auto">
          <a:xfrm>
            <a:off x="3482811" y="1403818"/>
            <a:ext cx="1684924" cy="520715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Affluente</a:t>
            </a:r>
            <a:endParaRPr kumimoji="0" lang="it-IT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cxnSp>
        <p:nvCxnSpPr>
          <p:cNvPr id="15" name="Connettore 2 14"/>
          <p:cNvCxnSpPr>
            <a:stCxn id="14" idx="2"/>
          </p:cNvCxnSpPr>
          <p:nvPr/>
        </p:nvCxnSpPr>
        <p:spPr bwMode="auto">
          <a:xfrm>
            <a:off x="4325273" y="1924533"/>
            <a:ext cx="371865" cy="1792499"/>
          </a:xfrm>
          <a:prstGeom prst="straightConnector1">
            <a:avLst/>
          </a:prstGeom>
          <a:noFill/>
          <a:ln w="57150" cap="flat" cmpd="sng" algn="ctr">
            <a:solidFill>
              <a:srgbClr val="AA2C35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Rettangolo 18"/>
          <p:cNvSpPr/>
          <p:nvPr/>
        </p:nvSpPr>
        <p:spPr bwMode="auto">
          <a:xfrm>
            <a:off x="1860360" y="1429365"/>
            <a:ext cx="1205804" cy="520715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Ponte</a:t>
            </a:r>
            <a:endParaRPr kumimoji="0" lang="it-IT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cxnSp>
        <p:nvCxnSpPr>
          <p:cNvPr id="20" name="Connettore 2 19"/>
          <p:cNvCxnSpPr>
            <a:stCxn id="19" idx="2"/>
          </p:cNvCxnSpPr>
          <p:nvPr/>
        </p:nvCxnSpPr>
        <p:spPr bwMode="auto">
          <a:xfrm>
            <a:off x="2463262" y="1950080"/>
            <a:ext cx="1095252" cy="1118880"/>
          </a:xfrm>
          <a:prstGeom prst="straightConnector1">
            <a:avLst/>
          </a:prstGeom>
          <a:noFill/>
          <a:ln w="57150" cap="flat" cmpd="sng" algn="ctr">
            <a:solidFill>
              <a:srgbClr val="AA2C35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2" name="Rettangolo 21"/>
          <p:cNvSpPr/>
          <p:nvPr/>
        </p:nvSpPr>
        <p:spPr bwMode="auto">
          <a:xfrm>
            <a:off x="5677324" y="432554"/>
            <a:ext cx="1226441" cy="775499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it-IT" sz="2000" dirty="0" smtClean="0">
                <a:solidFill>
                  <a:schemeClr val="bg1"/>
                </a:solidFill>
              </a:rPr>
              <a:t>N, E, S, O della città</a:t>
            </a:r>
            <a:endParaRPr kumimoji="0" lang="it-IT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cxnSp>
        <p:nvCxnSpPr>
          <p:cNvPr id="23" name="Connettore 2 22"/>
          <p:cNvCxnSpPr>
            <a:stCxn id="22" idx="2"/>
          </p:cNvCxnSpPr>
          <p:nvPr/>
        </p:nvCxnSpPr>
        <p:spPr bwMode="auto">
          <a:xfrm flipH="1">
            <a:off x="5294096" y="1208053"/>
            <a:ext cx="996449" cy="1125089"/>
          </a:xfrm>
          <a:prstGeom prst="straightConnector1">
            <a:avLst/>
          </a:prstGeom>
          <a:noFill/>
          <a:ln w="57150" cap="flat" cmpd="sng" algn="ctr">
            <a:solidFill>
              <a:srgbClr val="AA2C35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" name="Rettangolo 23"/>
          <p:cNvSpPr/>
          <p:nvPr/>
        </p:nvSpPr>
        <p:spPr bwMode="auto">
          <a:xfrm>
            <a:off x="6066516" y="4720302"/>
            <a:ext cx="2681948" cy="1012954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it-IT" sz="2000" dirty="0" smtClean="0">
                <a:solidFill>
                  <a:schemeClr val="bg1"/>
                </a:solidFill>
              </a:rPr>
              <a:t>Strada provinciale n. 16 lungo la sponda sinistra del fiume</a:t>
            </a:r>
            <a:endParaRPr kumimoji="0" lang="it-IT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cxnSp>
        <p:nvCxnSpPr>
          <p:cNvPr id="25" name="Connettore 2 24"/>
          <p:cNvCxnSpPr>
            <a:stCxn id="24" idx="1"/>
          </p:cNvCxnSpPr>
          <p:nvPr/>
        </p:nvCxnSpPr>
        <p:spPr bwMode="auto">
          <a:xfrm flipH="1" flipV="1">
            <a:off x="4554348" y="4844587"/>
            <a:ext cx="1512168" cy="382192"/>
          </a:xfrm>
          <a:prstGeom prst="straightConnector1">
            <a:avLst/>
          </a:prstGeom>
          <a:noFill/>
          <a:ln w="57150" cap="flat" cmpd="sng" algn="ctr">
            <a:solidFill>
              <a:srgbClr val="AA2C35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9" name="Rettangolo 28"/>
          <p:cNvSpPr/>
          <p:nvPr/>
        </p:nvSpPr>
        <p:spPr bwMode="auto">
          <a:xfrm>
            <a:off x="2526020" y="5861035"/>
            <a:ext cx="3414132" cy="520715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Linea elettrica di alta tensione</a:t>
            </a:r>
            <a:endParaRPr kumimoji="0" lang="it-IT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cxnSp>
        <p:nvCxnSpPr>
          <p:cNvPr id="30" name="Connettore 2 29"/>
          <p:cNvCxnSpPr>
            <a:stCxn id="29" idx="1"/>
          </p:cNvCxnSpPr>
          <p:nvPr/>
        </p:nvCxnSpPr>
        <p:spPr bwMode="auto">
          <a:xfrm flipH="1" flipV="1">
            <a:off x="1205468" y="5487519"/>
            <a:ext cx="1320552" cy="633874"/>
          </a:xfrm>
          <a:prstGeom prst="straightConnector1">
            <a:avLst/>
          </a:prstGeom>
          <a:noFill/>
          <a:ln w="57150" cap="flat" cmpd="sng" algn="ctr">
            <a:solidFill>
              <a:srgbClr val="AA2C35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6" name="Rettangolo 45"/>
          <p:cNvSpPr/>
          <p:nvPr/>
        </p:nvSpPr>
        <p:spPr bwMode="auto">
          <a:xfrm>
            <a:off x="6085442" y="1565841"/>
            <a:ext cx="3058557" cy="1440160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it-IT" sz="2000" dirty="0" smtClean="0">
                <a:solidFill>
                  <a:schemeClr val="bg1"/>
                </a:solidFill>
              </a:rPr>
              <a:t>Paese (</a:t>
            </a:r>
            <a:r>
              <a:rPr lang="it-IT" sz="2000" dirty="0" err="1" smtClean="0">
                <a:solidFill>
                  <a:schemeClr val="bg1"/>
                </a:solidFill>
              </a:rPr>
              <a:t>Torchione</a:t>
            </a:r>
            <a:r>
              <a:rPr lang="it-IT" sz="2000" dirty="0" smtClean="0">
                <a:solidFill>
                  <a:schemeClr val="bg1"/>
                </a:solidFill>
              </a:rPr>
              <a:t>)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it-IT" sz="2000" dirty="0" smtClean="0">
                <a:solidFill>
                  <a:schemeClr val="bg1"/>
                </a:solidFill>
              </a:rPr>
              <a:t>a sud della città</a:t>
            </a:r>
            <a:r>
              <a:rPr lang="it-IT" sz="2000" dirty="0" smtClean="0">
                <a:solidFill>
                  <a:schemeClr val="bg1"/>
                </a:solidFill>
              </a:rPr>
              <a:t> (Sondrio), lungo la sponda sinistra del fiume (Adda)</a:t>
            </a:r>
            <a:endParaRPr kumimoji="0" lang="it-IT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cxnSp>
        <p:nvCxnSpPr>
          <p:cNvPr id="47" name="Connettore 2 46"/>
          <p:cNvCxnSpPr>
            <a:stCxn id="46" idx="2"/>
          </p:cNvCxnSpPr>
          <p:nvPr/>
        </p:nvCxnSpPr>
        <p:spPr bwMode="auto">
          <a:xfrm flipH="1">
            <a:off x="6354549" y="3006001"/>
            <a:ext cx="1260172" cy="801063"/>
          </a:xfrm>
          <a:prstGeom prst="straightConnector1">
            <a:avLst/>
          </a:prstGeom>
          <a:noFill/>
          <a:ln w="57150" cap="flat" cmpd="sng" algn="ctr">
            <a:solidFill>
              <a:srgbClr val="AA2C35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4220296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98524" y="-747463"/>
            <a:ext cx="10142524" cy="7606894"/>
          </a:xfrm>
        </p:spPr>
      </p:pic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23</a:t>
            </a:fld>
            <a:endParaRPr lang="en-GB" altLang="en-US"/>
          </a:p>
        </p:txBody>
      </p:sp>
      <p:sp>
        <p:nvSpPr>
          <p:cNvPr id="7" name="Rettangolo 6"/>
          <p:cNvSpPr/>
          <p:nvPr/>
        </p:nvSpPr>
        <p:spPr bwMode="auto">
          <a:xfrm>
            <a:off x="-36512" y="2477972"/>
            <a:ext cx="2639181" cy="1945647"/>
          </a:xfrm>
          <a:prstGeom prst="rect">
            <a:avLst/>
          </a:prstGeom>
          <a:solidFill>
            <a:srgbClr val="675F44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r" eaLnBrk="1" hangingPunct="1">
              <a:spcBef>
                <a:spcPts val="0"/>
              </a:spcBef>
              <a:buSzPct val="60000"/>
            </a:pPr>
            <a:r>
              <a:rPr lang="it-IT" sz="3600" dirty="0" smtClean="0">
                <a:solidFill>
                  <a:schemeClr val="bg1"/>
                </a:solidFill>
              </a:rPr>
              <a:t>Alcuni possibili riferimenti…</a:t>
            </a:r>
            <a:endParaRPr lang="it-IT" sz="3600" dirty="0">
              <a:solidFill>
                <a:schemeClr val="bg1"/>
              </a:solidFill>
            </a:endParaRPr>
          </a:p>
        </p:txBody>
      </p:sp>
      <p:sp>
        <p:nvSpPr>
          <p:cNvPr id="8" name="Rettangolo 7"/>
          <p:cNvSpPr/>
          <p:nvPr/>
        </p:nvSpPr>
        <p:spPr bwMode="auto">
          <a:xfrm>
            <a:off x="5868144" y="5661248"/>
            <a:ext cx="2664296" cy="764383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it-IT" sz="2000" dirty="0" smtClean="0">
                <a:solidFill>
                  <a:schemeClr val="bg1"/>
                </a:solidFill>
              </a:rPr>
              <a:t>Casa rossa di tre piani</a:t>
            </a:r>
            <a:endParaRPr kumimoji="0" lang="it-IT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cxnSp>
        <p:nvCxnSpPr>
          <p:cNvPr id="9" name="Connettore 2 8"/>
          <p:cNvCxnSpPr>
            <a:stCxn id="8" idx="0"/>
          </p:cNvCxnSpPr>
          <p:nvPr/>
        </p:nvCxnSpPr>
        <p:spPr bwMode="auto">
          <a:xfrm flipH="1" flipV="1">
            <a:off x="6876256" y="4869160"/>
            <a:ext cx="324036" cy="792088"/>
          </a:xfrm>
          <a:prstGeom prst="straightConnector1">
            <a:avLst/>
          </a:prstGeom>
          <a:noFill/>
          <a:ln w="57150" cap="flat" cmpd="sng" algn="ctr">
            <a:solidFill>
              <a:srgbClr val="AA2C35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3" name="Rettangolo 12"/>
          <p:cNvSpPr/>
          <p:nvPr/>
        </p:nvSpPr>
        <p:spPr bwMode="auto">
          <a:xfrm>
            <a:off x="2483768" y="4869160"/>
            <a:ext cx="2664296" cy="764383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it-IT" sz="2000" dirty="0" smtClean="0">
                <a:solidFill>
                  <a:schemeClr val="bg1"/>
                </a:solidFill>
              </a:rPr>
              <a:t>Campo sportivo</a:t>
            </a:r>
            <a:endParaRPr kumimoji="0" lang="it-IT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cxnSp>
        <p:nvCxnSpPr>
          <p:cNvPr id="14" name="Connettore 2 13"/>
          <p:cNvCxnSpPr>
            <a:stCxn id="13" idx="0"/>
          </p:cNvCxnSpPr>
          <p:nvPr/>
        </p:nvCxnSpPr>
        <p:spPr bwMode="auto">
          <a:xfrm flipH="1" flipV="1">
            <a:off x="3707904" y="4075641"/>
            <a:ext cx="108012" cy="793519"/>
          </a:xfrm>
          <a:prstGeom prst="straightConnector1">
            <a:avLst/>
          </a:prstGeom>
          <a:noFill/>
          <a:ln w="57150" cap="flat" cmpd="sng" algn="ctr">
            <a:solidFill>
              <a:srgbClr val="AA2C35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" name="Rettangolo 15"/>
          <p:cNvSpPr/>
          <p:nvPr/>
        </p:nvSpPr>
        <p:spPr bwMode="auto">
          <a:xfrm>
            <a:off x="7092280" y="1806833"/>
            <a:ext cx="1892970" cy="764383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it-IT" sz="2000" dirty="0" smtClean="0">
                <a:solidFill>
                  <a:schemeClr val="bg1"/>
                </a:solidFill>
              </a:rPr>
              <a:t>Casa in costruzione</a:t>
            </a:r>
            <a:endParaRPr kumimoji="0" lang="it-IT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cxnSp>
        <p:nvCxnSpPr>
          <p:cNvPr id="17" name="Connettore 2 16"/>
          <p:cNvCxnSpPr>
            <a:stCxn id="16" idx="2"/>
          </p:cNvCxnSpPr>
          <p:nvPr/>
        </p:nvCxnSpPr>
        <p:spPr bwMode="auto">
          <a:xfrm flipH="1">
            <a:off x="7740352" y="2571216"/>
            <a:ext cx="298413" cy="785776"/>
          </a:xfrm>
          <a:prstGeom prst="straightConnector1">
            <a:avLst/>
          </a:prstGeom>
          <a:noFill/>
          <a:ln w="57150" cap="flat" cmpd="sng" algn="ctr">
            <a:solidFill>
              <a:srgbClr val="AA2C35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" name="Rettangolo 20"/>
          <p:cNvSpPr/>
          <p:nvPr/>
        </p:nvSpPr>
        <p:spPr bwMode="auto">
          <a:xfrm>
            <a:off x="251520" y="1302755"/>
            <a:ext cx="2664296" cy="764383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it-IT" sz="2000" dirty="0" smtClean="0">
                <a:solidFill>
                  <a:schemeClr val="bg1"/>
                </a:solidFill>
              </a:rPr>
              <a:t>Linee elettriche orientate N-S</a:t>
            </a:r>
            <a:endParaRPr kumimoji="0" lang="it-IT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cxnSp>
        <p:nvCxnSpPr>
          <p:cNvPr id="22" name="Connettore 2 21"/>
          <p:cNvCxnSpPr>
            <a:stCxn id="21" idx="0"/>
          </p:cNvCxnSpPr>
          <p:nvPr/>
        </p:nvCxnSpPr>
        <p:spPr bwMode="auto">
          <a:xfrm flipH="1" flipV="1">
            <a:off x="1259632" y="825721"/>
            <a:ext cx="324036" cy="477034"/>
          </a:xfrm>
          <a:prstGeom prst="straightConnector1">
            <a:avLst/>
          </a:prstGeom>
          <a:noFill/>
          <a:ln w="57150" cap="flat" cmpd="sng" algn="ctr">
            <a:solidFill>
              <a:srgbClr val="AA2C35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Rettangolo 22"/>
          <p:cNvSpPr/>
          <p:nvPr/>
        </p:nvSpPr>
        <p:spPr bwMode="auto">
          <a:xfrm>
            <a:off x="3851429" y="1424641"/>
            <a:ext cx="2664296" cy="764383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buSzPct val="60000"/>
            </a:pPr>
            <a:r>
              <a:rPr lang="it-IT" sz="2000" dirty="0" smtClean="0">
                <a:solidFill>
                  <a:schemeClr val="bg1"/>
                </a:solidFill>
              </a:rPr>
              <a:t>Linee elettriche orientate E-O</a:t>
            </a:r>
            <a:endParaRPr lang="it-IT" sz="2000" dirty="0">
              <a:solidFill>
                <a:schemeClr val="bg1"/>
              </a:solidFill>
            </a:endParaRPr>
          </a:p>
        </p:txBody>
      </p:sp>
      <p:cxnSp>
        <p:nvCxnSpPr>
          <p:cNvPr id="24" name="Connettore 2 23"/>
          <p:cNvCxnSpPr>
            <a:stCxn id="23" idx="0"/>
          </p:cNvCxnSpPr>
          <p:nvPr/>
        </p:nvCxnSpPr>
        <p:spPr bwMode="auto">
          <a:xfrm flipV="1">
            <a:off x="5183577" y="476672"/>
            <a:ext cx="540551" cy="947969"/>
          </a:xfrm>
          <a:prstGeom prst="straightConnector1">
            <a:avLst/>
          </a:prstGeom>
          <a:noFill/>
          <a:ln w="57150" cap="flat" cmpd="sng" algn="ctr">
            <a:solidFill>
              <a:srgbClr val="AA2C35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79713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IDENTIFICAZIONE DELL’AREA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980728"/>
            <a:ext cx="8507413" cy="5102225"/>
          </a:xfrm>
        </p:spPr>
        <p:txBody>
          <a:bodyPr/>
          <a:lstStyle/>
          <a:p>
            <a:pPr marL="0" indent="0">
              <a:buNone/>
            </a:pPr>
            <a:r>
              <a:rPr lang="it-IT" dirty="0" smtClean="0"/>
              <a:t>PUNTI DI ATTERRAGGIO ALTERNATIVI</a:t>
            </a:r>
          </a:p>
          <a:p>
            <a:pPr lvl="1"/>
            <a:r>
              <a:rPr lang="it-IT" dirty="0" err="1" smtClean="0"/>
              <a:t>E</a:t>
            </a:r>
            <a:r>
              <a:rPr lang="it-IT" dirty="0" err="1" smtClean="0"/>
              <a:t>lisuperfici</a:t>
            </a:r>
            <a:r>
              <a:rPr lang="it-IT" dirty="0" smtClean="0"/>
              <a:t> ospedalieri, eliporti, aree di addestramento militare, zone pianeggianti aperte, campi sportive, parcheggi liberi, ecc.</a:t>
            </a:r>
          </a:p>
          <a:p>
            <a:pPr lvl="1"/>
            <a:r>
              <a:rPr lang="it-IT" dirty="0" smtClean="0"/>
              <a:t>Contattare il custode per la disponibilità dell’area</a:t>
            </a:r>
          </a:p>
          <a:p>
            <a:pPr lvl="1"/>
            <a:r>
              <a:rPr lang="it-IT" dirty="0" smtClean="0"/>
              <a:t>Zone sabbiose o polverose dovrebbero essere bagnate</a:t>
            </a:r>
          </a:p>
          <a:p>
            <a:pPr lvl="1"/>
            <a:r>
              <a:rPr lang="it-IT" dirty="0" smtClean="0"/>
              <a:t>La neve fresca dovrebbe essere compattata</a:t>
            </a:r>
            <a:endParaRPr lang="it-IT" dirty="0" smtClean="0"/>
          </a:p>
          <a:p>
            <a:pPr lvl="1"/>
            <a:r>
              <a:rPr lang="it-IT" dirty="0" smtClean="0"/>
              <a:t>Le luci devono essere accese con largo anticipo</a:t>
            </a:r>
          </a:p>
          <a:p>
            <a:pPr lvl="1"/>
            <a:r>
              <a:rPr lang="it-IT" dirty="0" smtClean="0"/>
              <a:t>Adeguatezza: larghezza dei varchi, collegamento stradale, ecc.</a:t>
            </a:r>
          </a:p>
          <a:p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24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79901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/>
              <a:t>R</a:t>
            </a:r>
            <a:r>
              <a:rPr lang="it-IT" dirty="0"/>
              <a:t>.</a:t>
            </a:r>
            <a:r>
              <a:rPr lang="it-IT" sz="2000" dirty="0"/>
              <a:t>O</a:t>
            </a:r>
            <a:r>
              <a:rPr lang="it-IT" dirty="0"/>
              <a:t>.</a:t>
            </a:r>
            <a:r>
              <a:rPr lang="it-IT" sz="2000" dirty="0"/>
              <a:t>M</a:t>
            </a:r>
            <a:r>
              <a:rPr lang="it-IT" dirty="0"/>
              <a:t>.</a:t>
            </a:r>
            <a:r>
              <a:rPr lang="it-IT" sz="2000" dirty="0"/>
              <a:t>A</a:t>
            </a:r>
            <a:r>
              <a:rPr lang="it-IT" dirty="0"/>
              <a:t>. - REQUEST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25</a:t>
            </a:fld>
            <a:endParaRPr lang="en-GB" altLang="en-US"/>
          </a:p>
        </p:txBody>
      </p:sp>
      <p:pic>
        <p:nvPicPr>
          <p:cNvPr id="73730" name="Picture 2" descr="Immagine 03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8520" y="-80581"/>
            <a:ext cx="9252519" cy="6970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6221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IDENTIFICAZIONE DELL’AREA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 smtClean="0"/>
              <a:t>IL PILOTA HA BISOGNO DI SAPERE:</a:t>
            </a:r>
          </a:p>
          <a:p>
            <a:endParaRPr lang="it-IT" dirty="0" smtClean="0"/>
          </a:p>
          <a:p>
            <a:r>
              <a:rPr lang="it-IT" dirty="0" smtClean="0"/>
              <a:t>Visibilità</a:t>
            </a:r>
            <a:endParaRPr lang="it-IT" dirty="0" smtClean="0"/>
          </a:p>
          <a:p>
            <a:r>
              <a:rPr lang="it-IT" dirty="0" smtClean="0"/>
              <a:t>Nubi (altezza e copertura)</a:t>
            </a:r>
          </a:p>
          <a:p>
            <a:r>
              <a:rPr lang="it-IT" dirty="0" smtClean="0"/>
              <a:t>Presenza di forti venti</a:t>
            </a:r>
          </a:p>
          <a:p>
            <a:r>
              <a:rPr lang="it-IT" dirty="0" smtClean="0"/>
              <a:t>Presenza di fenomeni meteorologici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26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60902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/>
              <a:t>R</a:t>
            </a:r>
            <a:r>
              <a:rPr lang="it-IT" dirty="0"/>
              <a:t>.</a:t>
            </a:r>
            <a:r>
              <a:rPr lang="it-IT" sz="2000" dirty="0"/>
              <a:t>O</a:t>
            </a:r>
            <a:r>
              <a:rPr lang="it-IT" dirty="0"/>
              <a:t>.</a:t>
            </a:r>
            <a:r>
              <a:rPr lang="it-IT" sz="2000" dirty="0"/>
              <a:t>M</a:t>
            </a:r>
            <a:r>
              <a:rPr lang="it-IT" dirty="0"/>
              <a:t>.</a:t>
            </a:r>
            <a:r>
              <a:rPr lang="it-IT" sz="2000" dirty="0"/>
              <a:t>A</a:t>
            </a:r>
            <a:r>
              <a:rPr lang="it-IT" dirty="0"/>
              <a:t>. - REQUEST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27</a:t>
            </a:fld>
            <a:endParaRPr lang="en-GB" altLang="en-US"/>
          </a:p>
        </p:txBody>
      </p:sp>
      <p:pic>
        <p:nvPicPr>
          <p:cNvPr id="75778" name="Picture 2" descr="Immagine 03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1" y="4763"/>
            <a:ext cx="9228602" cy="6952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tangolo 6"/>
          <p:cNvSpPr/>
          <p:nvPr/>
        </p:nvSpPr>
        <p:spPr bwMode="auto">
          <a:xfrm>
            <a:off x="-28600" y="5211910"/>
            <a:ext cx="7768952" cy="881386"/>
          </a:xfrm>
          <a:prstGeom prst="rect">
            <a:avLst/>
          </a:prstGeom>
          <a:solidFill>
            <a:srgbClr val="719CBF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Le nubi e la visibilità in zona</a:t>
            </a:r>
          </a:p>
          <a:p>
            <a:pPr marR="0" algn="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potrebbero non essere così ovvi…</a:t>
            </a: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73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27384"/>
            <a:ext cx="9180511" cy="6885384"/>
          </a:xfrm>
        </p:spPr>
      </p:pic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28</a:t>
            </a:fld>
            <a:endParaRPr lang="en-GB" altLang="en-US"/>
          </a:p>
        </p:txBody>
      </p:sp>
      <p:sp>
        <p:nvSpPr>
          <p:cNvPr id="7" name="Rettangolo 6"/>
          <p:cNvSpPr/>
          <p:nvPr/>
        </p:nvSpPr>
        <p:spPr bwMode="auto">
          <a:xfrm>
            <a:off x="2328322" y="260648"/>
            <a:ext cx="6840758" cy="881386"/>
          </a:xfrm>
          <a:prstGeom prst="rect">
            <a:avLst/>
          </a:prstGeom>
          <a:solidFill>
            <a:srgbClr val="719CBF">
              <a:alpha val="22000"/>
            </a:srgb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indent="0" algn="r">
              <a:buNone/>
            </a:pPr>
            <a:r>
              <a:rPr lang="en-GB" sz="2800" dirty="0" smtClean="0">
                <a:solidFill>
                  <a:schemeClr val="bg1"/>
                </a:solidFill>
              </a:rPr>
              <a:t>STIMATE E RIPORTATE LA VISIBILITA’ STIMATA</a:t>
            </a:r>
            <a:endParaRPr lang="en-GB" sz="2800" dirty="0">
              <a:solidFill>
                <a:schemeClr val="bg1"/>
              </a:solidFill>
            </a:endParaRPr>
          </a:p>
        </p:txBody>
      </p:sp>
      <p:sp>
        <p:nvSpPr>
          <p:cNvPr id="8" name="Rettangolo 7"/>
          <p:cNvSpPr/>
          <p:nvPr/>
        </p:nvSpPr>
        <p:spPr bwMode="auto">
          <a:xfrm>
            <a:off x="5364088" y="4221088"/>
            <a:ext cx="3816424" cy="2159521"/>
          </a:xfrm>
          <a:prstGeom prst="rect">
            <a:avLst/>
          </a:prstGeom>
          <a:solidFill>
            <a:srgbClr val="719CBF">
              <a:alpha val="22000"/>
            </a:srgb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457200" lvl="0" indent="-457200">
              <a:spcBef>
                <a:spcPct val="20000"/>
              </a:spcBef>
              <a:buSzPct val="80000"/>
              <a:buFont typeface="Arial" panose="020B0604020202020204" pitchFamily="34" charset="0"/>
              <a:buChar char="•"/>
            </a:pPr>
            <a:r>
              <a:rPr lang="en-US" sz="2800" kern="0" dirty="0" smtClean="0">
                <a:solidFill>
                  <a:schemeClr val="bg1"/>
                </a:solidFill>
                <a:latin typeface="Calibri"/>
              </a:rPr>
              <a:t>Sotto </a:t>
            </a:r>
            <a:r>
              <a:rPr lang="en-US" sz="2800" kern="0" dirty="0">
                <a:solidFill>
                  <a:schemeClr val="bg1"/>
                </a:solidFill>
                <a:latin typeface="Calibri"/>
              </a:rPr>
              <a:t>1 km</a:t>
            </a:r>
          </a:p>
          <a:p>
            <a:pPr marL="457200" lvl="0" indent="-457200">
              <a:spcBef>
                <a:spcPct val="20000"/>
              </a:spcBef>
              <a:buSzPct val="80000"/>
              <a:buFont typeface="Arial" panose="020B0604020202020204" pitchFamily="34" charset="0"/>
              <a:buChar char="•"/>
            </a:pPr>
            <a:r>
              <a:rPr lang="en-US" sz="2800" kern="0" dirty="0" smtClean="0">
                <a:solidFill>
                  <a:schemeClr val="bg1"/>
                </a:solidFill>
                <a:latin typeface="Calibri"/>
              </a:rPr>
              <a:t>Fra </a:t>
            </a:r>
            <a:r>
              <a:rPr lang="en-US" sz="2800" kern="0" dirty="0">
                <a:solidFill>
                  <a:schemeClr val="bg1"/>
                </a:solidFill>
                <a:latin typeface="Calibri"/>
              </a:rPr>
              <a:t>1 </a:t>
            </a:r>
            <a:r>
              <a:rPr lang="en-US" sz="2800" kern="0" dirty="0" smtClean="0">
                <a:solidFill>
                  <a:schemeClr val="bg1"/>
                </a:solidFill>
                <a:latin typeface="Calibri"/>
              </a:rPr>
              <a:t>e </a:t>
            </a:r>
            <a:r>
              <a:rPr lang="en-US" sz="2800" kern="0" dirty="0">
                <a:solidFill>
                  <a:schemeClr val="bg1"/>
                </a:solidFill>
                <a:latin typeface="Calibri"/>
              </a:rPr>
              <a:t>3 km</a:t>
            </a:r>
          </a:p>
          <a:p>
            <a:pPr marL="457200" lvl="0" indent="-457200">
              <a:spcBef>
                <a:spcPct val="20000"/>
              </a:spcBef>
              <a:buSzPct val="80000"/>
              <a:buFont typeface="Arial" panose="020B0604020202020204" pitchFamily="34" charset="0"/>
              <a:buChar char="•"/>
            </a:pPr>
            <a:r>
              <a:rPr lang="en-US" sz="2800" kern="0" dirty="0" smtClean="0">
                <a:solidFill>
                  <a:schemeClr val="bg1"/>
                </a:solidFill>
                <a:latin typeface="Calibri"/>
              </a:rPr>
              <a:t>Circa </a:t>
            </a:r>
            <a:r>
              <a:rPr lang="en-US" sz="2800" kern="0" dirty="0">
                <a:solidFill>
                  <a:schemeClr val="bg1"/>
                </a:solidFill>
                <a:latin typeface="Calibri"/>
              </a:rPr>
              <a:t>5 km</a:t>
            </a:r>
          </a:p>
          <a:p>
            <a:pPr marL="457200" lvl="0" indent="-457200">
              <a:spcBef>
                <a:spcPct val="20000"/>
              </a:spcBef>
              <a:buSzPct val="80000"/>
              <a:buFont typeface="Arial" panose="020B0604020202020204" pitchFamily="34" charset="0"/>
              <a:buChar char="•"/>
            </a:pPr>
            <a:r>
              <a:rPr lang="en-US" sz="2800" kern="0" dirty="0">
                <a:solidFill>
                  <a:schemeClr val="bg1"/>
                </a:solidFill>
                <a:latin typeface="Calibri"/>
              </a:rPr>
              <a:t>10 </a:t>
            </a:r>
            <a:r>
              <a:rPr lang="en-US" sz="2800" kern="0" dirty="0" smtClean="0">
                <a:solidFill>
                  <a:schemeClr val="bg1"/>
                </a:solidFill>
                <a:latin typeface="Calibri"/>
              </a:rPr>
              <a:t>km o </a:t>
            </a:r>
            <a:r>
              <a:rPr lang="en-US" sz="2800" kern="0" dirty="0" err="1" smtClean="0">
                <a:solidFill>
                  <a:schemeClr val="bg1"/>
                </a:solidFill>
                <a:latin typeface="Calibri"/>
              </a:rPr>
              <a:t>superiore</a:t>
            </a:r>
            <a:endParaRPr lang="en-US" sz="2800" kern="0" dirty="0">
              <a:solidFill>
                <a:schemeClr val="bg1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80182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IDENTIFICAZIONE DELL’AREA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/>
              <a:t>STIMATE E RIPORTATE </a:t>
            </a:r>
            <a:r>
              <a:rPr lang="it-IT" dirty="0" smtClean="0"/>
              <a:t>L’ALTEZZA DELLA BASE DELLE NUBI</a:t>
            </a:r>
            <a:endParaRPr lang="en-US" dirty="0" smtClean="0"/>
          </a:p>
          <a:p>
            <a:pPr lvl="1"/>
            <a:r>
              <a:rPr lang="it-IT" dirty="0" smtClean="0"/>
              <a:t>Vedo le nubi appena sopra le case, gli alberi, costruzioni</a:t>
            </a:r>
          </a:p>
          <a:p>
            <a:pPr lvl="1"/>
            <a:r>
              <a:rPr lang="it-IT" dirty="0" smtClean="0"/>
              <a:t>Posso chiaramente vedere le nuvole che si spostano sopra di me</a:t>
            </a:r>
          </a:p>
          <a:p>
            <a:pPr lvl="1"/>
            <a:r>
              <a:rPr lang="it-IT" dirty="0" smtClean="0"/>
              <a:t>Posso veder</a:t>
            </a:r>
            <a:r>
              <a:rPr lang="it-IT" dirty="0" smtClean="0"/>
              <a:t>e le nubi sotto/che toccano/appena sopra le cime delle montagne/colline</a:t>
            </a:r>
            <a:endParaRPr lang="it-IT" dirty="0" smtClean="0"/>
          </a:p>
          <a:p>
            <a:pPr lvl="1"/>
            <a:r>
              <a:rPr lang="it-IT" dirty="0" smtClean="0"/>
              <a:t>Le nubi sono ben al di sopra la zona/le montagne</a:t>
            </a:r>
          </a:p>
          <a:p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29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66085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DISCLAIMER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it-IT" dirty="0" smtClean="0"/>
              <a:t>Gli istruttori e le organizzazioni preposte sono responsabili di verificare il contenuto della presente presentazione </a:t>
            </a:r>
            <a:r>
              <a:rPr lang="it-IT" dirty="0" smtClean="0"/>
              <a:t>e modificarla adeguatamente per rispecchiare e rispettare la normative vigente.</a:t>
            </a:r>
          </a:p>
          <a:p>
            <a:pPr marL="0" indent="0" algn="ctr">
              <a:buNone/>
            </a:pPr>
            <a:r>
              <a:rPr lang="it-IT" dirty="0" smtClean="0"/>
              <a:t>EHEST e lo </a:t>
            </a:r>
            <a:r>
              <a:rPr lang="it-IT" dirty="0" err="1" smtClean="0"/>
              <a:t>Specialist</a:t>
            </a:r>
            <a:r>
              <a:rPr lang="it-IT" dirty="0" smtClean="0"/>
              <a:t> Team </a:t>
            </a:r>
            <a:r>
              <a:rPr lang="it-IT" dirty="0" err="1" smtClean="0"/>
              <a:t>Ops</a:t>
            </a:r>
            <a:r>
              <a:rPr lang="it-IT" dirty="0" smtClean="0"/>
              <a:t> &amp; SMS non si assumono nessuna responsabilità per l’uso di informazioni non conformi alla vigente normativa.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80397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000" dirty="0"/>
              <a:t>R.</a:t>
            </a:r>
            <a:r>
              <a:rPr lang="it-IT" sz="2000" b="1" dirty="0"/>
              <a:t>O</a:t>
            </a:r>
            <a:r>
              <a:rPr lang="it-IT" dirty="0"/>
              <a:t>.M.</a:t>
            </a:r>
            <a:r>
              <a:rPr lang="it-IT" sz="2000" dirty="0"/>
              <a:t>A</a:t>
            </a:r>
            <a:r>
              <a:rPr lang="it-IT" dirty="0"/>
              <a:t>. – METEOROLOGICAL CONDITIONS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30</a:t>
            </a:fld>
            <a:endParaRPr lang="en-GB" altLang="en-US"/>
          </a:p>
        </p:txBody>
      </p:sp>
      <p:pic>
        <p:nvPicPr>
          <p:cNvPr id="14" name="Immagin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819472"/>
            <a:ext cx="9144001" cy="6858000"/>
          </a:xfrm>
          <a:prstGeom prst="rect">
            <a:avLst/>
          </a:prstGeom>
        </p:spPr>
      </p:pic>
      <p:sp>
        <p:nvSpPr>
          <p:cNvPr id="15" name="Rettangolo 14"/>
          <p:cNvSpPr/>
          <p:nvPr/>
        </p:nvSpPr>
        <p:spPr bwMode="auto">
          <a:xfrm>
            <a:off x="0" y="5157192"/>
            <a:ext cx="9144000" cy="170080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2400" dirty="0" smtClean="0">
                <a:solidFill>
                  <a:schemeClr val="bg1"/>
                </a:solidFill>
              </a:rPr>
              <a:t>Vedo </a:t>
            </a:r>
            <a:r>
              <a:rPr lang="it-IT" sz="2400" dirty="0">
                <a:solidFill>
                  <a:schemeClr val="bg1"/>
                </a:solidFill>
              </a:rPr>
              <a:t>le nubi appena sopra </a:t>
            </a:r>
            <a:r>
              <a:rPr lang="it-IT" sz="2400" dirty="0" smtClean="0">
                <a:solidFill>
                  <a:schemeClr val="bg1"/>
                </a:solidFill>
              </a:rPr>
              <a:t>il pilone della luce</a:t>
            </a:r>
            <a:r>
              <a:rPr lang="en-US" sz="2400" dirty="0" smtClean="0">
                <a:solidFill>
                  <a:schemeClr val="bg1"/>
                </a:solidFill>
              </a:rPr>
              <a:t>…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3577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000" dirty="0"/>
              <a:t>R.</a:t>
            </a:r>
            <a:r>
              <a:rPr lang="it-IT" sz="2000" b="1" dirty="0"/>
              <a:t>O</a:t>
            </a:r>
            <a:r>
              <a:rPr lang="it-IT" dirty="0"/>
              <a:t>.M.</a:t>
            </a:r>
            <a:r>
              <a:rPr lang="it-IT" sz="2000" dirty="0"/>
              <a:t>A</a:t>
            </a:r>
            <a:r>
              <a:rPr lang="it-IT" dirty="0"/>
              <a:t>. – METEOROLOGICAL CONDITIONS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31</a:t>
            </a:fld>
            <a:endParaRPr lang="en-GB" altLang="en-US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0" y="-747464"/>
            <a:ext cx="9144000" cy="6076143"/>
          </a:xfrm>
          <a:prstGeom prst="rect">
            <a:avLst/>
          </a:prstGeom>
        </p:spPr>
      </p:pic>
      <p:sp>
        <p:nvSpPr>
          <p:cNvPr id="7" name="Rettangolo 6"/>
          <p:cNvSpPr/>
          <p:nvPr/>
        </p:nvSpPr>
        <p:spPr bwMode="auto">
          <a:xfrm>
            <a:off x="0" y="5157192"/>
            <a:ext cx="9144000" cy="170080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2400" dirty="0" smtClean="0">
                <a:solidFill>
                  <a:schemeClr val="bg1"/>
                </a:solidFill>
              </a:rPr>
              <a:t>Posso vedere le nubi appena sotto la cima delle montagne…</a:t>
            </a:r>
            <a:endParaRPr lang="it-IT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33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000" dirty="0"/>
              <a:t>R.</a:t>
            </a:r>
            <a:r>
              <a:rPr lang="it-IT" sz="2000" b="1" dirty="0"/>
              <a:t>O</a:t>
            </a:r>
            <a:r>
              <a:rPr lang="it-IT" dirty="0"/>
              <a:t>.M.</a:t>
            </a:r>
            <a:r>
              <a:rPr lang="it-IT" sz="2000" dirty="0"/>
              <a:t>A</a:t>
            </a:r>
            <a:r>
              <a:rPr lang="it-IT" dirty="0"/>
              <a:t>. – METEOROLOGICAL CONDITIONS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32</a:t>
            </a:fld>
            <a:endParaRPr lang="en-GB" altLang="en-US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9993"/>
            <a:ext cx="9144000" cy="6097905"/>
          </a:xfrm>
          <a:prstGeom prst="rect">
            <a:avLst/>
          </a:prstGeom>
        </p:spPr>
      </p:pic>
      <p:sp>
        <p:nvSpPr>
          <p:cNvPr id="8" name="Rettangolo 7"/>
          <p:cNvSpPr/>
          <p:nvPr/>
        </p:nvSpPr>
        <p:spPr bwMode="auto">
          <a:xfrm>
            <a:off x="0" y="5157192"/>
            <a:ext cx="9144000" cy="170080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2400" dirty="0" smtClean="0">
                <a:solidFill>
                  <a:schemeClr val="bg1"/>
                </a:solidFill>
              </a:rPr>
              <a:t>Le nubi sono sopra le cime delle montagne…</a:t>
            </a:r>
            <a:endParaRPr lang="it-IT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9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IDENTIFICAZIONE DELL’AREA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/>
              <a:t>STIMATE E </a:t>
            </a:r>
            <a:r>
              <a:rPr lang="it-IT" dirty="0" smtClean="0"/>
              <a:t>RIPORTATE LA COPERTURA NUVOLOSA</a:t>
            </a:r>
            <a:endParaRPr lang="en-US" dirty="0"/>
          </a:p>
          <a:p>
            <a:pPr lvl="1"/>
            <a:endParaRPr lang="en-US" dirty="0"/>
          </a:p>
          <a:p>
            <a:pPr lvl="1"/>
            <a:r>
              <a:rPr lang="it-IT" dirty="0" smtClean="0"/>
              <a:t>Non vedo il cielo</a:t>
            </a:r>
          </a:p>
          <a:p>
            <a:pPr lvl="1"/>
            <a:r>
              <a:rPr lang="it-IT" dirty="0" smtClean="0"/>
              <a:t>Posso vedere </a:t>
            </a:r>
            <a:r>
              <a:rPr lang="it-IT" dirty="0" smtClean="0"/>
              <a:t>il cielo a </a:t>
            </a:r>
            <a:r>
              <a:rPr lang="it-IT" dirty="0"/>
              <a:t>malapena </a:t>
            </a:r>
            <a:endParaRPr lang="it-IT" dirty="0" smtClean="0"/>
          </a:p>
          <a:p>
            <a:pPr lvl="1"/>
            <a:r>
              <a:rPr lang="it-IT" dirty="0" smtClean="0"/>
              <a:t>Ci sono diversi squarci fra le nuvole</a:t>
            </a:r>
          </a:p>
          <a:p>
            <a:pPr lvl="1"/>
            <a:r>
              <a:rPr lang="it-IT" dirty="0" smtClean="0"/>
              <a:t>Posso vedere abbastanza bene il cielo fra le nuvole</a:t>
            </a:r>
          </a:p>
          <a:p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33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48050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000" dirty="0"/>
              <a:t>R.</a:t>
            </a:r>
            <a:r>
              <a:rPr lang="it-IT" sz="2000" b="1" dirty="0"/>
              <a:t>O</a:t>
            </a:r>
            <a:r>
              <a:rPr lang="it-IT" dirty="0"/>
              <a:t>.M.</a:t>
            </a:r>
            <a:r>
              <a:rPr lang="it-IT" sz="2000" dirty="0"/>
              <a:t>A</a:t>
            </a:r>
            <a:r>
              <a:rPr lang="it-IT" dirty="0"/>
              <a:t>. – METEOROLOGICAL CONDITIONS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34</a:t>
            </a:fld>
            <a:endParaRPr lang="en-GB" altLang="en-US"/>
          </a:p>
        </p:txBody>
      </p:sp>
      <p:pic>
        <p:nvPicPr>
          <p:cNvPr id="12" name="Immagin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56592" cy="6093296"/>
          </a:xfrm>
          <a:prstGeom prst="rect">
            <a:avLst/>
          </a:prstGeom>
        </p:spPr>
      </p:pic>
      <p:sp>
        <p:nvSpPr>
          <p:cNvPr id="13" name="Rettangolo 12"/>
          <p:cNvSpPr/>
          <p:nvPr/>
        </p:nvSpPr>
        <p:spPr bwMode="auto">
          <a:xfrm>
            <a:off x="0" y="5157192"/>
            <a:ext cx="9144000" cy="170080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2400" dirty="0" smtClean="0">
                <a:solidFill>
                  <a:schemeClr val="bg1"/>
                </a:solidFill>
              </a:rPr>
              <a:t>Non vedo il cielo…</a:t>
            </a:r>
            <a:endParaRPr lang="it-IT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619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000" dirty="0"/>
              <a:t>R.</a:t>
            </a:r>
            <a:r>
              <a:rPr lang="it-IT" sz="2000" b="1" dirty="0"/>
              <a:t>O</a:t>
            </a:r>
            <a:r>
              <a:rPr lang="it-IT" dirty="0"/>
              <a:t>.M.</a:t>
            </a:r>
            <a:r>
              <a:rPr lang="it-IT" sz="2000" dirty="0"/>
              <a:t>A</a:t>
            </a:r>
            <a:r>
              <a:rPr lang="it-IT" dirty="0"/>
              <a:t>. – METEOROLOGICAL CONDITIONS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35</a:t>
            </a:fld>
            <a:endParaRPr lang="en-GB" altLang="en-US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27384"/>
            <a:ext cx="9348567" cy="5184576"/>
          </a:xfrm>
          <a:prstGeom prst="rect">
            <a:avLst/>
          </a:prstGeom>
        </p:spPr>
      </p:pic>
      <p:sp>
        <p:nvSpPr>
          <p:cNvPr id="13" name="Rettangolo 12"/>
          <p:cNvSpPr/>
          <p:nvPr/>
        </p:nvSpPr>
        <p:spPr bwMode="auto">
          <a:xfrm>
            <a:off x="0" y="5157192"/>
            <a:ext cx="9144000" cy="170080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2400" dirty="0">
                <a:solidFill>
                  <a:schemeClr val="bg1"/>
                </a:solidFill>
              </a:rPr>
              <a:t>Posso vedere il cielo a malapena</a:t>
            </a:r>
            <a:r>
              <a:rPr lang="en-US" sz="2400" dirty="0" smtClean="0">
                <a:solidFill>
                  <a:schemeClr val="bg1"/>
                </a:solidFill>
              </a:rPr>
              <a:t>…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9321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000" dirty="0"/>
              <a:t>R.</a:t>
            </a:r>
            <a:r>
              <a:rPr lang="it-IT" sz="2000" b="1" dirty="0"/>
              <a:t>O</a:t>
            </a:r>
            <a:r>
              <a:rPr lang="it-IT" dirty="0"/>
              <a:t>.M.</a:t>
            </a:r>
            <a:r>
              <a:rPr lang="it-IT" sz="2000" dirty="0"/>
              <a:t>A</a:t>
            </a:r>
            <a:r>
              <a:rPr lang="it-IT" dirty="0"/>
              <a:t>. – METEOROLOGICAL CONDITIONS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36</a:t>
            </a:fld>
            <a:endParaRPr lang="en-GB" altLang="en-US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0" y="3795823"/>
            <a:ext cx="9144000" cy="3062177"/>
          </a:xfrm>
          <a:prstGeom prst="rect">
            <a:avLst/>
          </a:prstGeom>
        </p:spPr>
      </p:pic>
      <p:pic>
        <p:nvPicPr>
          <p:cNvPr id="10" name="Immagin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3567"/>
            <a:ext cx="12461265" cy="2494687"/>
          </a:xfrm>
          <a:prstGeom prst="rect">
            <a:avLst/>
          </a:prstGeom>
        </p:spPr>
      </p:pic>
      <p:sp>
        <p:nvSpPr>
          <p:cNvPr id="13" name="Rettangolo 12"/>
          <p:cNvSpPr/>
          <p:nvPr/>
        </p:nvSpPr>
        <p:spPr bwMode="auto">
          <a:xfrm>
            <a:off x="0" y="2471121"/>
            <a:ext cx="9144000" cy="132470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it-IT" sz="2400" dirty="0">
                <a:solidFill>
                  <a:schemeClr val="bg1"/>
                </a:solidFill>
              </a:rPr>
              <a:t>Ci sono diversi squarci fra le nuvole</a:t>
            </a:r>
            <a:r>
              <a:rPr lang="en-US" sz="2400" dirty="0" smtClean="0">
                <a:solidFill>
                  <a:schemeClr val="bg1"/>
                </a:solidFill>
              </a:rPr>
              <a:t>…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391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IDENTIFICAZIONE DELL’AREA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 smtClean="0"/>
              <a:t>RIPORTARE QUALSIASI FENOMENO METEOROLOGICO</a:t>
            </a:r>
            <a:endParaRPr lang="en-US" dirty="0"/>
          </a:p>
          <a:p>
            <a:pPr lvl="1"/>
            <a:endParaRPr lang="en-US" dirty="0"/>
          </a:p>
          <a:p>
            <a:pPr lvl="1"/>
            <a:r>
              <a:rPr lang="it-IT" dirty="0" smtClean="0"/>
              <a:t>Pioggia, rovesci, grandine, neve</a:t>
            </a:r>
            <a:endParaRPr lang="it-IT" dirty="0" smtClean="0"/>
          </a:p>
          <a:p>
            <a:pPr lvl="1"/>
            <a:endParaRPr lang="it-IT" dirty="0" smtClean="0"/>
          </a:p>
          <a:p>
            <a:pPr lvl="1"/>
            <a:r>
              <a:rPr lang="it-IT" dirty="0" smtClean="0"/>
              <a:t>Trombe d’aria, mulinelli</a:t>
            </a:r>
          </a:p>
          <a:p>
            <a:pPr lvl="1"/>
            <a:endParaRPr lang="it-IT" dirty="0" smtClean="0"/>
          </a:p>
          <a:p>
            <a:pPr lvl="1"/>
            <a:r>
              <a:rPr lang="it-IT" dirty="0" smtClean="0"/>
              <a:t>Lampi</a:t>
            </a:r>
          </a:p>
          <a:p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37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62783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000" dirty="0"/>
              <a:t>R.</a:t>
            </a:r>
            <a:r>
              <a:rPr lang="it-IT" sz="2000" b="1" dirty="0"/>
              <a:t>O</a:t>
            </a:r>
            <a:r>
              <a:rPr lang="it-IT" dirty="0"/>
              <a:t>.M.</a:t>
            </a:r>
            <a:r>
              <a:rPr lang="it-IT" sz="2000" dirty="0"/>
              <a:t>A</a:t>
            </a:r>
            <a:r>
              <a:rPr lang="it-IT" dirty="0"/>
              <a:t>. – METEOROLOGICAL CONDITIONS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38</a:t>
            </a:fld>
            <a:endParaRPr lang="en-GB" altLang="en-US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ttangolo 6"/>
          <p:cNvSpPr/>
          <p:nvPr/>
        </p:nvSpPr>
        <p:spPr bwMode="auto">
          <a:xfrm>
            <a:off x="3131840" y="5128486"/>
            <a:ext cx="6151066" cy="132470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it-IT" sz="2400" dirty="0" smtClean="0">
                <a:solidFill>
                  <a:schemeClr val="bg1"/>
                </a:solidFill>
              </a:rPr>
              <a:t>Riportare qualsiasi fenomeno meteorologico presente in zona</a:t>
            </a:r>
            <a:endParaRPr lang="it-IT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5542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IDENTIFICAZIONE DELL’AREA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916832"/>
            <a:ext cx="8507413" cy="4464918"/>
          </a:xfrm>
        </p:spPr>
        <p:txBody>
          <a:bodyPr/>
          <a:lstStyle/>
          <a:p>
            <a:pPr marL="0" indent="0" algn="ctr">
              <a:buNone/>
            </a:pPr>
            <a:r>
              <a:rPr lang="it-IT" sz="6000" dirty="0" smtClean="0"/>
              <a:t>RIPORTARE SE SI NOTA VENTO FORTE O</a:t>
            </a:r>
          </a:p>
          <a:p>
            <a:pPr marL="0" indent="0" algn="ctr">
              <a:buNone/>
            </a:pPr>
            <a:r>
              <a:rPr lang="it-IT" sz="6000" dirty="0" smtClean="0"/>
              <a:t>A RAFFICHE</a:t>
            </a:r>
          </a:p>
          <a:p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39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6809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6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>
            <a:lvl1pPr marL="342900" indent="-342900">
              <a:spcBef>
                <a:spcPct val="20000"/>
              </a:spcBef>
              <a:buSzPct val="60000"/>
              <a:buChar char="•"/>
              <a:defRPr sz="3200">
                <a:solidFill>
                  <a:srgbClr val="055685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SzPct val="60000"/>
              <a:buChar char="•"/>
              <a:defRPr sz="3200">
                <a:solidFill>
                  <a:srgbClr val="055685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Char char="•"/>
              <a:defRPr sz="3200">
                <a:solidFill>
                  <a:srgbClr val="055685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SzPct val="60000"/>
              <a:buChar char="•"/>
              <a:defRPr sz="3200">
                <a:solidFill>
                  <a:srgbClr val="055685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Char char="•"/>
              <a:defRPr sz="3200">
                <a:solidFill>
                  <a:srgbClr val="055685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Char char="•"/>
              <a:defRPr sz="3200">
                <a:solidFill>
                  <a:srgbClr val="055685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Char char="•"/>
              <a:defRPr sz="3200">
                <a:solidFill>
                  <a:srgbClr val="055685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Char char="•"/>
              <a:defRPr sz="3200">
                <a:solidFill>
                  <a:srgbClr val="055685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Char char="•"/>
              <a:defRPr sz="3200">
                <a:solidFill>
                  <a:srgbClr val="055685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Tx/>
              <a:buBlip>
                <a:blip r:embed="rId2"/>
              </a:buBlip>
              <a:defRPr/>
            </a:pPr>
            <a:endParaRPr lang="it-IT" altLang="it-IT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96539131"/>
              </p:ext>
            </p:extLst>
          </p:nvPr>
        </p:nvGraphicFramePr>
        <p:xfrm>
          <a:off x="2195736" y="1484630"/>
          <a:ext cx="8507413" cy="5102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 dirty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80000"/>
              <a:buBlip>
                <a:blip r:embed="rId8"/>
              </a:buBlip>
              <a:defRPr sz="3200">
                <a:solidFill>
                  <a:srgbClr val="055685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SzPct val="80000"/>
              <a:buBlip>
                <a:blip r:embed="rId9"/>
              </a:buBlip>
              <a:defRPr sz="2800">
                <a:solidFill>
                  <a:srgbClr val="055685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Blip>
                <a:blip r:embed="rId10"/>
              </a:buBlip>
              <a:defRPr sz="2400">
                <a:solidFill>
                  <a:srgbClr val="055685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SzPct val="80000"/>
              <a:buBlip>
                <a:blip r:embed="rId11"/>
              </a:buBlip>
              <a:defRPr sz="2000">
                <a:solidFill>
                  <a:srgbClr val="055685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SzPct val="80000"/>
              <a:buBlip>
                <a:blip r:embed="rId12"/>
              </a:buBlip>
              <a:defRPr sz="2000">
                <a:solidFill>
                  <a:srgbClr val="055685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Blip>
                <a:blip r:embed="rId12"/>
              </a:buBlip>
              <a:defRPr sz="2000">
                <a:solidFill>
                  <a:srgbClr val="055685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Blip>
                <a:blip r:embed="rId12"/>
              </a:buBlip>
              <a:defRPr sz="2000">
                <a:solidFill>
                  <a:srgbClr val="055685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Blip>
                <a:blip r:embed="rId12"/>
              </a:buBlip>
              <a:defRPr sz="2000">
                <a:solidFill>
                  <a:srgbClr val="055685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Blip>
                <a:blip r:embed="rId12"/>
              </a:buBlip>
              <a:defRPr sz="2000">
                <a:solidFill>
                  <a:srgbClr val="055685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3B3F4CCF-3378-4CE5-9614-47767BF573DE}" type="slidenum">
              <a:rPr lang="en-GB" altLang="en-US" sz="1400" smtClean="0">
                <a:solidFill>
                  <a:schemeClr val="bg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4</a:t>
            </a:fld>
            <a:endParaRPr lang="en-GB" altLang="en-US" sz="140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 bwMode="auto">
          <a:xfrm>
            <a:off x="-612775" y="757238"/>
            <a:ext cx="4897438" cy="71913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  <a:extLst/>
        </p:spPr>
        <p:txBody>
          <a:bodyPr anchor="ctr"/>
          <a:lstStyle/>
          <a:p>
            <a:pPr eaLnBrk="1" hangingPunct="1">
              <a:spcBef>
                <a:spcPct val="20000"/>
              </a:spcBef>
              <a:buSzPct val="60000"/>
              <a:defRPr/>
            </a:pPr>
            <a:r>
              <a:rPr lang="it-IT" altLang="it-IT" sz="3600" kern="0" dirty="0">
                <a:solidFill>
                  <a:srgbClr val="000000"/>
                </a:solidFill>
                <a:latin typeface="Calibri"/>
                <a:ea typeface="+mj-ea"/>
                <a:cs typeface="+mj-cs"/>
              </a:rPr>
              <a:t>	</a:t>
            </a:r>
            <a:r>
              <a:rPr lang="it-IT" altLang="it-IT" sz="3600" kern="0" dirty="0" smtClean="0">
                <a:solidFill>
                  <a:schemeClr val="bg1"/>
                </a:solidFill>
                <a:latin typeface="Calibri"/>
                <a:ea typeface="+mj-ea"/>
                <a:cs typeface="+mj-cs"/>
              </a:rPr>
              <a:t>Oggi parleremo di…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11" name="Arc 10"/>
          <p:cNvSpPr/>
          <p:nvPr/>
        </p:nvSpPr>
        <p:spPr bwMode="auto">
          <a:xfrm rot="10800000">
            <a:off x="755650" y="-892175"/>
            <a:ext cx="5580063" cy="5149850"/>
          </a:xfrm>
          <a:prstGeom prst="arc">
            <a:avLst/>
          </a:prstGeom>
          <a:noFill/>
          <a:ln w="50800" cap="flat" cmpd="sng" algn="ctr">
            <a:solidFill>
              <a:srgbClr val="333399"/>
            </a:solidFill>
            <a:prstDash val="lgDash"/>
            <a:round/>
            <a:headEnd type="triangle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SzPct val="60000"/>
              <a:buFontTx/>
              <a:buBlip>
                <a:blip r:embed="rId2"/>
              </a:buBlip>
              <a:defRPr/>
            </a:pP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/>
              <a:t>R</a:t>
            </a:r>
            <a:r>
              <a:rPr lang="it-IT" dirty="0"/>
              <a:t>.</a:t>
            </a:r>
            <a:r>
              <a:rPr lang="it-IT" sz="2000" dirty="0"/>
              <a:t>O</a:t>
            </a:r>
            <a:r>
              <a:rPr lang="it-IT" dirty="0"/>
              <a:t>.</a:t>
            </a:r>
            <a:r>
              <a:rPr lang="it-IT" sz="2000" dirty="0"/>
              <a:t>M</a:t>
            </a:r>
            <a:r>
              <a:rPr lang="it-IT" dirty="0"/>
              <a:t>.</a:t>
            </a:r>
            <a:r>
              <a:rPr lang="it-IT" sz="2000" dirty="0"/>
              <a:t>A</a:t>
            </a:r>
            <a:r>
              <a:rPr lang="it-IT" dirty="0"/>
              <a:t>. - REQUEST</a:t>
            </a:r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7397" y="-2394"/>
            <a:ext cx="13283109" cy="7463842"/>
          </a:xfrm>
        </p:spPr>
      </p:pic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40</a:t>
            </a:fld>
            <a:endParaRPr lang="en-GB" altLang="en-US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3933056"/>
            <a:ext cx="3958489" cy="2430651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</p:pic>
      <p:sp>
        <p:nvSpPr>
          <p:cNvPr id="8" name="Rettangolo 7"/>
          <p:cNvSpPr/>
          <p:nvPr/>
        </p:nvSpPr>
        <p:spPr bwMode="auto">
          <a:xfrm>
            <a:off x="827088" y="165860"/>
            <a:ext cx="2808312" cy="2903099"/>
          </a:xfrm>
          <a:prstGeom prst="rect">
            <a:avLst/>
          </a:prstGeom>
          <a:solidFill>
            <a:srgbClr val="A99E82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r" eaLnBrk="1" hangingPunct="1">
              <a:spcBef>
                <a:spcPts val="0"/>
              </a:spcBef>
              <a:buSzPct val="60000"/>
            </a:pPr>
            <a:r>
              <a:rPr lang="it-IT" sz="2400" dirty="0" smtClean="0">
                <a:solidFill>
                  <a:schemeClr val="bg1"/>
                </a:solidFill>
              </a:rPr>
              <a:t>Una raffica di vento può pregiudicare un atterraggio sicuro</a:t>
            </a:r>
          </a:p>
          <a:p>
            <a:pPr algn="r" eaLnBrk="1" hangingPunct="1">
              <a:spcBef>
                <a:spcPts val="0"/>
              </a:spcBef>
              <a:buSzPct val="60000"/>
            </a:pPr>
            <a:endParaRPr lang="it-IT" sz="2400" dirty="0" smtClean="0">
              <a:solidFill>
                <a:schemeClr val="bg1"/>
              </a:solidFill>
            </a:endParaRPr>
          </a:p>
          <a:p>
            <a:pPr algn="r" eaLnBrk="1" hangingPunct="1">
              <a:spcBef>
                <a:spcPts val="0"/>
              </a:spcBef>
              <a:buSzPct val="60000"/>
            </a:pPr>
            <a:r>
              <a:rPr kumimoji="0" lang="it-IT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(</a:t>
            </a:r>
            <a:r>
              <a:rPr kumimoji="0" lang="it-IT" sz="24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</a:rPr>
              <a:t>Treasure</a:t>
            </a:r>
            <a:r>
              <a:rPr kumimoji="0" lang="it-IT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 Island – Fiji 23 </a:t>
            </a:r>
            <a:r>
              <a:rPr kumimoji="0" lang="it-IT" sz="24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</a:rPr>
              <a:t>Dec</a:t>
            </a:r>
            <a:r>
              <a:rPr kumimoji="0" lang="it-IT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 2015)</a:t>
            </a:r>
            <a:endParaRPr kumimoji="0" lang="it-IT" sz="2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98594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IDENTIFICAZIONE DELL’AREA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 smtClean="0"/>
              <a:t>RIPORTARE LE CONDIZIONI DELLA ZONA DI ATTERRAGGIO E GLI EVENTUALI OSTACOLI</a:t>
            </a:r>
          </a:p>
          <a:p>
            <a:pPr lvl="1"/>
            <a:endParaRPr lang="it-IT" dirty="0" smtClean="0"/>
          </a:p>
          <a:p>
            <a:pPr lvl="1"/>
            <a:r>
              <a:rPr lang="it-IT" dirty="0" smtClean="0"/>
              <a:t>Linee elettriche e ostacoli importanti</a:t>
            </a:r>
            <a:endParaRPr lang="it-IT" dirty="0" smtClean="0"/>
          </a:p>
          <a:p>
            <a:pPr lvl="1"/>
            <a:r>
              <a:rPr lang="it-IT" dirty="0" smtClean="0"/>
              <a:t>Qualsiasi condizione pericolosa (fuoco, sostanze infiammabili, ecc.)</a:t>
            </a:r>
          </a:p>
          <a:p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41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07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/>
        </p:nvSpPr>
        <p:spPr bwMode="auto">
          <a:xfrm>
            <a:off x="0" y="-27384"/>
            <a:ext cx="9144000" cy="692388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</a:pPr>
            <a:endParaRPr kumimoji="0" lang="it-IT" sz="3200" b="0" i="0" u="none" strike="noStrike" cap="none" normalizeH="0" baseline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/>
              <a:t>R</a:t>
            </a:r>
            <a:r>
              <a:rPr lang="it-IT" dirty="0"/>
              <a:t>.</a:t>
            </a:r>
            <a:r>
              <a:rPr lang="it-IT" sz="2000" dirty="0"/>
              <a:t>O</a:t>
            </a:r>
            <a:r>
              <a:rPr lang="it-IT" dirty="0"/>
              <a:t>.</a:t>
            </a:r>
            <a:r>
              <a:rPr lang="it-IT" sz="2000" dirty="0"/>
              <a:t>M</a:t>
            </a:r>
            <a:r>
              <a:rPr lang="it-IT" dirty="0"/>
              <a:t>.</a:t>
            </a:r>
            <a:r>
              <a:rPr lang="it-IT" sz="2000" dirty="0"/>
              <a:t>A</a:t>
            </a:r>
            <a:r>
              <a:rPr lang="it-IT" dirty="0"/>
              <a:t>. - REQUEST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42</a:t>
            </a:fld>
            <a:endParaRPr lang="en-GB" altLang="en-US"/>
          </a:p>
        </p:txBody>
      </p:sp>
      <p:sp>
        <p:nvSpPr>
          <p:cNvPr id="7" name="Rettangolo 6"/>
          <p:cNvSpPr/>
          <p:nvPr/>
        </p:nvSpPr>
        <p:spPr bwMode="auto">
          <a:xfrm>
            <a:off x="5508104" y="-27384"/>
            <a:ext cx="3635896" cy="4288333"/>
          </a:xfrm>
          <a:prstGeom prst="rect">
            <a:avLst/>
          </a:prstGeom>
          <a:solidFill>
            <a:srgbClr val="939B63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eaLnBrk="1" hangingPunct="1">
              <a:spcBef>
                <a:spcPts val="0"/>
              </a:spcBef>
              <a:buSzPct val="60000"/>
            </a:pPr>
            <a:r>
              <a:rPr kumimoji="0" lang="en-GB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Le line </a:t>
            </a:r>
            <a:r>
              <a:rPr kumimoji="0" lang="en-GB" sz="36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elettriche</a:t>
            </a:r>
            <a:r>
              <a:rPr kumimoji="0" lang="en-GB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 </a:t>
            </a:r>
            <a:r>
              <a:rPr kumimoji="0" lang="en-GB" sz="36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possono</a:t>
            </a:r>
            <a:r>
              <a:rPr kumimoji="0" lang="en-GB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 </a:t>
            </a:r>
            <a:r>
              <a:rPr kumimoji="0" lang="en-GB" sz="36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essere</a:t>
            </a:r>
            <a:r>
              <a:rPr lang="en-GB" sz="3600" dirty="0" smtClean="0">
                <a:solidFill>
                  <a:srgbClr val="FFFFFF"/>
                </a:solidFill>
              </a:rPr>
              <a:t> </a:t>
            </a:r>
            <a:r>
              <a:rPr lang="en-GB" sz="6600" dirty="0" err="1" smtClean="0">
                <a:solidFill>
                  <a:srgbClr val="FF0000"/>
                </a:solidFill>
                <a:latin typeface="Chiller" panose="04020404031007020602" pitchFamily="82" charset="0"/>
              </a:rPr>
              <a:t>invisibili</a:t>
            </a:r>
            <a:r>
              <a:rPr lang="en-GB" sz="6600" dirty="0" smtClean="0">
                <a:solidFill>
                  <a:srgbClr val="FF0000"/>
                </a:solidFill>
                <a:latin typeface="Chiller" panose="04020404031007020602" pitchFamily="82" charset="0"/>
              </a:rPr>
              <a:t>!...</a:t>
            </a:r>
            <a:endParaRPr kumimoji="0" lang="en-GB" sz="3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sp>
        <p:nvSpPr>
          <p:cNvPr id="11" name="Rettangolo 10"/>
          <p:cNvSpPr/>
          <p:nvPr/>
        </p:nvSpPr>
        <p:spPr bwMode="auto">
          <a:xfrm>
            <a:off x="4762" y="4260949"/>
            <a:ext cx="9139238" cy="2635548"/>
          </a:xfrm>
          <a:prstGeom prst="rect">
            <a:avLst/>
          </a:prstGeom>
          <a:solidFill>
            <a:srgbClr val="939B63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…riportale!</a:t>
            </a:r>
            <a:endParaRPr kumimoji="0" lang="it-IT" sz="6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hiller" panose="04020404031007020602" pitchFamily="82" charset="0"/>
            </a:endParaRPr>
          </a:p>
        </p:txBody>
      </p:sp>
      <p:pic>
        <p:nvPicPr>
          <p:cNvPr id="74754" name="Picture 2" descr="IMG_0599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-27384"/>
            <a:ext cx="5733315" cy="4288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6" name="Picture 4" descr="IMG_0599 copia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67810" y="2356259"/>
            <a:ext cx="5733315" cy="4299986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3467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43</a:t>
            </a:fld>
            <a:endParaRPr lang="en-GB" altLang="en-US"/>
          </a:p>
        </p:txBody>
      </p:sp>
      <p:pic>
        <p:nvPicPr>
          <p:cNvPr id="8" name="Segnaposto contenuto 7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691"/>
            <a:ext cx="10980712" cy="8235535"/>
          </a:xfrm>
        </p:spPr>
      </p:pic>
      <p:sp>
        <p:nvSpPr>
          <p:cNvPr id="9" name="Rettangolo 8"/>
          <p:cNvSpPr/>
          <p:nvPr/>
        </p:nvSpPr>
        <p:spPr bwMode="auto">
          <a:xfrm>
            <a:off x="0" y="3789040"/>
            <a:ext cx="4139952" cy="2420888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ct val="20000"/>
              </a:spcBef>
              <a:buSzPct val="60000"/>
            </a:pPr>
            <a:r>
              <a:rPr lang="it-IT" sz="4800" dirty="0" smtClean="0">
                <a:solidFill>
                  <a:schemeClr val="bg1"/>
                </a:solidFill>
              </a:rPr>
              <a:t>PREPARARE </a:t>
            </a:r>
            <a:r>
              <a:rPr lang="it-IT" sz="4800" dirty="0">
                <a:solidFill>
                  <a:schemeClr val="bg1"/>
                </a:solidFill>
              </a:rPr>
              <a:t>L’AREA DI ATTERRAGGIO</a:t>
            </a:r>
            <a:endParaRPr lang="it-IT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583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PREPARARE </a:t>
            </a:r>
            <a:r>
              <a:rPr lang="it-IT" dirty="0"/>
              <a:t>L’AREA DI ATTERRAGGIO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 smtClean="0"/>
              <a:t>QUANDO PREPARI L’AREA PER L’ATTERRAGGIO FAI ATTENZIONE A TUTTI I POTENZIALI OSTACOLI</a:t>
            </a:r>
            <a:endParaRPr lang="it-IT" dirty="0"/>
          </a:p>
          <a:p>
            <a:pPr lvl="1"/>
            <a:r>
              <a:rPr lang="it-IT" dirty="0" smtClean="0"/>
              <a:t>Area libera di almeno 25x25 m (fino a 50x50 m)</a:t>
            </a:r>
          </a:p>
          <a:p>
            <a:pPr lvl="1"/>
            <a:r>
              <a:rPr lang="it-IT" dirty="0" smtClean="0"/>
              <a:t>Linee elettriche</a:t>
            </a:r>
          </a:p>
          <a:p>
            <a:pPr lvl="1"/>
            <a:r>
              <a:rPr lang="it-IT" dirty="0" smtClean="0"/>
              <a:t>Oggetti liberi (leggeri, voluminosi)</a:t>
            </a:r>
            <a:endParaRPr lang="it-IT" dirty="0" smtClean="0"/>
          </a:p>
          <a:p>
            <a:pPr lvl="1"/>
            <a:r>
              <a:rPr lang="it-IT" dirty="0" smtClean="0"/>
              <a:t>Oggetti sporgenti dal suolo (&lt; 50 cm)</a:t>
            </a:r>
          </a:p>
          <a:p>
            <a:pPr lvl="1"/>
            <a:r>
              <a:rPr lang="it-IT" dirty="0" smtClean="0"/>
              <a:t>Persone</a:t>
            </a:r>
          </a:p>
          <a:p>
            <a:pPr lvl="1"/>
            <a:r>
              <a:rPr lang="it-IT" dirty="0" smtClean="0"/>
              <a:t>Proprietà </a:t>
            </a:r>
            <a:r>
              <a:rPr lang="en-GB" dirty="0" smtClean="0"/>
              <a:t>private</a:t>
            </a:r>
            <a:endParaRPr lang="it-IT" dirty="0"/>
          </a:p>
          <a:p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44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72962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000" dirty="0"/>
              <a:t>R.</a:t>
            </a:r>
            <a:r>
              <a:rPr lang="it-IT" b="1" dirty="0"/>
              <a:t>O</a:t>
            </a:r>
            <a:r>
              <a:rPr lang="it-IT" dirty="0"/>
              <a:t>.</a:t>
            </a:r>
            <a:r>
              <a:rPr lang="it-IT" sz="2000" dirty="0"/>
              <a:t>M</a:t>
            </a:r>
            <a:r>
              <a:rPr lang="it-IT" dirty="0"/>
              <a:t>.</a:t>
            </a:r>
            <a:r>
              <a:rPr lang="it-IT" sz="2000" dirty="0"/>
              <a:t>A</a:t>
            </a:r>
            <a:r>
              <a:rPr lang="it-IT" dirty="0"/>
              <a:t>. - OBSTACLES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45</a:t>
            </a:fld>
            <a:endParaRPr lang="en-GB" altLang="en-US"/>
          </a:p>
        </p:txBody>
      </p:sp>
      <p:pic>
        <p:nvPicPr>
          <p:cNvPr id="6" name="Immagin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858" y="1612366"/>
            <a:ext cx="9247994" cy="5256584"/>
          </a:xfrm>
          <a:prstGeom prst="rect">
            <a:avLst/>
          </a:prstGeom>
        </p:spPr>
      </p:pic>
      <p:sp>
        <p:nvSpPr>
          <p:cNvPr id="7" name="Rettangolo 6"/>
          <p:cNvSpPr/>
          <p:nvPr/>
        </p:nvSpPr>
        <p:spPr bwMode="auto">
          <a:xfrm>
            <a:off x="-18972" y="-27384"/>
            <a:ext cx="9264107" cy="1628800"/>
          </a:xfrm>
          <a:prstGeom prst="rect">
            <a:avLst/>
          </a:prstGeom>
          <a:solidFill>
            <a:srgbClr val="D96858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PERSONALE…</a:t>
            </a: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it-IT" sz="2800" dirty="0" smtClean="0">
                <a:solidFill>
                  <a:schemeClr val="bg1"/>
                </a:solidFill>
              </a:rPr>
              <a:t>tenere lontano: il flusso rotore può alzare materiale pericoloso</a:t>
            </a: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292488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000" dirty="0"/>
              <a:t>R.</a:t>
            </a:r>
            <a:r>
              <a:rPr lang="it-IT" b="1" dirty="0"/>
              <a:t>O</a:t>
            </a:r>
            <a:r>
              <a:rPr lang="it-IT" dirty="0"/>
              <a:t>.</a:t>
            </a:r>
            <a:r>
              <a:rPr lang="it-IT" sz="2000" dirty="0"/>
              <a:t>M</a:t>
            </a:r>
            <a:r>
              <a:rPr lang="it-IT" dirty="0"/>
              <a:t>.</a:t>
            </a:r>
            <a:r>
              <a:rPr lang="it-IT" sz="2000" dirty="0"/>
              <a:t>A</a:t>
            </a:r>
            <a:r>
              <a:rPr lang="it-IT" dirty="0"/>
              <a:t>. - OBSTACLES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46</a:t>
            </a:fld>
            <a:endParaRPr lang="en-GB" altLang="en-US"/>
          </a:p>
        </p:txBody>
      </p:sp>
      <p:sp>
        <p:nvSpPr>
          <p:cNvPr id="8" name="Rettangolo 7"/>
          <p:cNvSpPr/>
          <p:nvPr/>
        </p:nvSpPr>
        <p:spPr bwMode="auto">
          <a:xfrm>
            <a:off x="5564188" y="-17475"/>
            <a:ext cx="3579813" cy="2612680"/>
          </a:xfrm>
          <a:prstGeom prst="rect">
            <a:avLst/>
          </a:prstGeom>
          <a:solidFill>
            <a:srgbClr val="D96858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FERMA IL TRAFFICO</a:t>
            </a: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it-IT" sz="2800" dirty="0" smtClean="0">
                <a:solidFill>
                  <a:schemeClr val="bg1"/>
                </a:solidFill>
              </a:rPr>
              <a:t>in entrambe le direzioni</a:t>
            </a: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9" name="Rettangolo 8"/>
          <p:cNvSpPr/>
          <p:nvPr/>
        </p:nvSpPr>
        <p:spPr bwMode="auto">
          <a:xfrm>
            <a:off x="-36511" y="4205288"/>
            <a:ext cx="3888432" cy="2691209"/>
          </a:xfrm>
          <a:prstGeom prst="rect">
            <a:avLst/>
          </a:prstGeom>
          <a:solidFill>
            <a:srgbClr val="D96858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Tenere veicoli e moto ad almeno 100 m di distanza</a:t>
            </a: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pic>
        <p:nvPicPr>
          <p:cNvPr id="76804" name="Picture 4" descr="Immagine 01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851920" y="2595204"/>
            <a:ext cx="5708342" cy="4301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e 5"/>
          <p:cNvSpPr/>
          <p:nvPr/>
        </p:nvSpPr>
        <p:spPr bwMode="auto">
          <a:xfrm>
            <a:off x="3877580" y="4509120"/>
            <a:ext cx="936104" cy="1224136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3"/>
              </a:buBlip>
              <a:tabLst/>
            </a:pPr>
            <a:endParaRPr kumimoji="0" lang="it-IT" sz="3200" b="0" i="0" u="none" strike="noStrike" cap="none" normalizeH="0" baseline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6512" y="4176"/>
            <a:ext cx="5601482" cy="4201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237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PREPARARE L’AREA DI ATTERRAGGIO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47</a:t>
            </a:fld>
            <a:endParaRPr lang="en-GB" altLang="en-US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91114"/>
            <a:ext cx="9440592" cy="4572638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 bwMode="auto">
          <a:xfrm>
            <a:off x="2411760" y="1412776"/>
            <a:ext cx="3888432" cy="1581459"/>
          </a:xfrm>
          <a:prstGeom prst="rect">
            <a:avLst/>
          </a:prstGeom>
          <a:solidFill>
            <a:srgbClr val="255C9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buSzPct val="60000"/>
            </a:pPr>
            <a:r>
              <a:rPr lang="it-IT" sz="2800" dirty="0" smtClean="0">
                <a:solidFill>
                  <a:schemeClr val="bg1"/>
                </a:solidFill>
              </a:rPr>
              <a:t>Tende e tensostrutture possono </a:t>
            </a:r>
            <a:r>
              <a:rPr lang="it-IT" sz="2800" dirty="0" smtClean="0">
                <a:solidFill>
                  <a:schemeClr val="bg1"/>
                </a:solidFill>
              </a:rPr>
              <a:t>volare via facilmente</a:t>
            </a: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866603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000" dirty="0"/>
              <a:t>R.</a:t>
            </a:r>
            <a:r>
              <a:rPr lang="it-IT" b="1" dirty="0"/>
              <a:t>O</a:t>
            </a:r>
            <a:r>
              <a:rPr lang="it-IT" dirty="0"/>
              <a:t>.</a:t>
            </a:r>
            <a:r>
              <a:rPr lang="it-IT" sz="2000" dirty="0"/>
              <a:t>M</a:t>
            </a:r>
            <a:r>
              <a:rPr lang="it-IT" dirty="0"/>
              <a:t>.</a:t>
            </a:r>
            <a:r>
              <a:rPr lang="it-IT" sz="2000" dirty="0"/>
              <a:t>A</a:t>
            </a:r>
            <a:r>
              <a:rPr lang="it-IT" dirty="0"/>
              <a:t>. - OBSTACLES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48</a:t>
            </a:fld>
            <a:endParaRPr lang="en-GB" altLang="en-US"/>
          </a:p>
        </p:txBody>
      </p:sp>
      <p:pic>
        <p:nvPicPr>
          <p:cNvPr id="77826" name="Picture 2" descr="Immagine 0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42840"/>
            <a:ext cx="9144000" cy="6900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tangolo 6"/>
          <p:cNvSpPr/>
          <p:nvPr/>
        </p:nvSpPr>
        <p:spPr bwMode="auto">
          <a:xfrm>
            <a:off x="1" y="5094386"/>
            <a:ext cx="3763016" cy="1544737"/>
          </a:xfrm>
          <a:prstGeom prst="rect">
            <a:avLst/>
          </a:prstGeom>
          <a:solidFill>
            <a:srgbClr val="302D1D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Allontanare animali domestici, bradi, bestiame e uccelli</a:t>
            </a: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223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49</a:t>
            </a:fld>
            <a:endParaRPr lang="en-GB" altLang="en-US"/>
          </a:p>
        </p:txBody>
      </p:sp>
      <p:pic>
        <p:nvPicPr>
          <p:cNvPr id="8" name="Segnaposto contenuto 7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691"/>
            <a:ext cx="10980712" cy="8235535"/>
          </a:xfrm>
        </p:spPr>
      </p:pic>
      <p:sp>
        <p:nvSpPr>
          <p:cNvPr id="9" name="Rettangolo 8"/>
          <p:cNvSpPr/>
          <p:nvPr/>
        </p:nvSpPr>
        <p:spPr bwMode="auto">
          <a:xfrm>
            <a:off x="0" y="3789040"/>
            <a:ext cx="4716016" cy="2420888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ct val="20000"/>
              </a:spcBef>
              <a:buSzPct val="60000"/>
            </a:pPr>
            <a:r>
              <a:rPr lang="it-IT" sz="4800" dirty="0" smtClean="0">
                <a:solidFill>
                  <a:schemeClr val="bg1"/>
                </a:solidFill>
              </a:rPr>
              <a:t>ARRIVO DELL’ELICOTTERO</a:t>
            </a:r>
            <a:endParaRPr lang="it-IT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201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  <p:pic>
        <p:nvPicPr>
          <p:cNvPr id="8" name="Segnaposto contenuto 7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691"/>
            <a:ext cx="10980712" cy="8235535"/>
          </a:xfrm>
        </p:spPr>
      </p:pic>
      <p:sp>
        <p:nvSpPr>
          <p:cNvPr id="9" name="Rettangolo 8"/>
          <p:cNvSpPr/>
          <p:nvPr/>
        </p:nvSpPr>
        <p:spPr bwMode="auto">
          <a:xfrm>
            <a:off x="0" y="3789040"/>
            <a:ext cx="4139952" cy="2420888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48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SCENARIO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it-IT" sz="4800" baseline="0" dirty="0" smtClean="0">
                <a:solidFill>
                  <a:schemeClr val="bg1"/>
                </a:solidFill>
              </a:rPr>
              <a:t>TIPICO</a:t>
            </a:r>
            <a:endParaRPr kumimoji="0" lang="it-IT" sz="4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2831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ARRIVO DELL’ELICOTTERO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916832"/>
            <a:ext cx="8507413" cy="4464918"/>
          </a:xfrm>
        </p:spPr>
        <p:txBody>
          <a:bodyPr/>
          <a:lstStyle/>
          <a:p>
            <a:pPr marL="0" indent="0" algn="ctr">
              <a:buNone/>
            </a:pPr>
            <a:r>
              <a:rPr lang="it-IT" sz="4800" dirty="0" smtClean="0"/>
              <a:t>FATTI RICONOSCERE</a:t>
            </a:r>
            <a:endParaRPr lang="it-IT" sz="4800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50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4975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/>
              <a:t>R</a:t>
            </a:r>
            <a:r>
              <a:rPr lang="it-IT" dirty="0"/>
              <a:t>.</a:t>
            </a:r>
            <a:r>
              <a:rPr lang="it-IT" sz="2000" dirty="0"/>
              <a:t>O</a:t>
            </a:r>
            <a:r>
              <a:rPr lang="it-IT" dirty="0"/>
              <a:t>.</a:t>
            </a:r>
            <a:r>
              <a:rPr lang="it-IT" sz="2000" dirty="0"/>
              <a:t>M</a:t>
            </a:r>
            <a:r>
              <a:rPr lang="it-IT" dirty="0"/>
              <a:t>.</a:t>
            </a:r>
            <a:r>
              <a:rPr lang="it-IT" sz="2000" dirty="0"/>
              <a:t>A</a:t>
            </a:r>
            <a:r>
              <a:rPr lang="it-IT" dirty="0"/>
              <a:t>. - REQUEST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85838" lvl="1" indent="0">
              <a:buNone/>
            </a:pPr>
            <a:endParaRPr lang="pt-BR" sz="1800" dirty="0"/>
          </a:p>
          <a:p>
            <a:pPr marL="457200" lvl="1" indent="0">
              <a:buNone/>
            </a:pPr>
            <a:r>
              <a:rPr lang="pt-BR" sz="1800" dirty="0"/>
              <a:t>	</a:t>
            </a:r>
          </a:p>
          <a:p>
            <a:pPr marL="457200" lvl="1" indent="0">
              <a:buNone/>
            </a:pPr>
            <a:r>
              <a:rPr lang="pt-BR" sz="1800" dirty="0"/>
              <a:t>	</a:t>
            </a:r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51</a:t>
            </a:fld>
            <a:endParaRPr lang="en-GB" altLang="en-US"/>
          </a:p>
        </p:txBody>
      </p:sp>
      <p:pic>
        <p:nvPicPr>
          <p:cNvPr id="78850" name="Picture 2" descr="P1080884 - 1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4762"/>
            <a:ext cx="9180512" cy="6877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ttangolo 7"/>
          <p:cNvSpPr/>
          <p:nvPr/>
        </p:nvSpPr>
        <p:spPr bwMode="auto">
          <a:xfrm>
            <a:off x="971600" y="512713"/>
            <a:ext cx="8172400" cy="1548135"/>
          </a:xfrm>
          <a:prstGeom prst="rect">
            <a:avLst/>
          </a:prstGeom>
          <a:solidFill>
            <a:srgbClr val="394B6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it-IT" sz="3600" dirty="0" smtClean="0">
                <a:solidFill>
                  <a:schemeClr val="bg1"/>
                </a:solidFill>
              </a:rPr>
              <a:t>Riportare la presenza di incendi </a:t>
            </a:r>
            <a:r>
              <a:rPr lang="it-IT" sz="3600" dirty="0" smtClean="0">
                <a:solidFill>
                  <a:schemeClr val="bg1"/>
                </a:solidFill>
              </a:rPr>
              <a:t>nell’area</a:t>
            </a: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Il fumo</a:t>
            </a:r>
            <a:r>
              <a:rPr kumimoji="0" lang="it-IT" sz="36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 può essere visto da molto lontano</a:t>
            </a:r>
            <a:endParaRPr kumimoji="0" lang="it-IT" sz="3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cxnSp>
        <p:nvCxnSpPr>
          <p:cNvPr id="9" name="Connettore 2 8"/>
          <p:cNvCxnSpPr/>
          <p:nvPr/>
        </p:nvCxnSpPr>
        <p:spPr bwMode="auto">
          <a:xfrm flipV="1">
            <a:off x="827088" y="3636574"/>
            <a:ext cx="3024832" cy="2240698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oval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CasellaDiTesto 11"/>
          <p:cNvSpPr txBox="1"/>
          <p:nvPr/>
        </p:nvSpPr>
        <p:spPr>
          <a:xfrm rot="19385344">
            <a:off x="464439" y="4167036"/>
            <a:ext cx="35219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>
                <a:solidFill>
                  <a:srgbClr val="FF0000"/>
                </a:solidFill>
              </a:rPr>
              <a:t>36 KM (20 NM)</a:t>
            </a:r>
            <a:endParaRPr lang="it-IT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958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71525"/>
            <a:ext cx="9144000" cy="6086475"/>
          </a:xfrm>
        </p:spPr>
      </p:pic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52</a:t>
            </a:fld>
            <a:endParaRPr lang="en-GB" altLang="en-US"/>
          </a:p>
        </p:txBody>
      </p:sp>
      <p:sp>
        <p:nvSpPr>
          <p:cNvPr id="7" name="Rettangolo 6"/>
          <p:cNvSpPr/>
          <p:nvPr/>
        </p:nvSpPr>
        <p:spPr bwMode="auto">
          <a:xfrm>
            <a:off x="0" y="-27384"/>
            <a:ext cx="9144000" cy="1440160"/>
          </a:xfrm>
          <a:prstGeom prst="rect">
            <a:avLst/>
          </a:prstGeom>
          <a:solidFill>
            <a:srgbClr val="940F1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ct val="20000"/>
              </a:spcBef>
              <a:buSzPct val="60000"/>
            </a:pPr>
            <a:r>
              <a:rPr lang="it-IT" sz="4800" dirty="0" smtClean="0">
                <a:solidFill>
                  <a:schemeClr val="bg1"/>
                </a:solidFill>
              </a:rPr>
              <a:t>Fumogeni (suggeriti)</a:t>
            </a:r>
            <a:endParaRPr lang="it-IT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396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53</a:t>
            </a:fld>
            <a:endParaRPr lang="en-GB" altLang="en-US"/>
          </a:p>
        </p:txBody>
      </p:sp>
      <p:pic>
        <p:nvPicPr>
          <p:cNvPr id="1026" name="Picture 2" descr="https://upload.wikimedia.org/wikipedia/commons/thumb/0/06/US_Army_52253_Best_Warrior_At_Night.jpg/1024px-US_Army_52253_Best_Warrior_At_Nigh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03515" y="-36412"/>
            <a:ext cx="10384027" cy="6894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ttangolo 6"/>
          <p:cNvSpPr/>
          <p:nvPr/>
        </p:nvSpPr>
        <p:spPr bwMode="auto">
          <a:xfrm>
            <a:off x="6084168" y="1052810"/>
            <a:ext cx="3059832" cy="2808164"/>
          </a:xfrm>
          <a:prstGeom prst="rect">
            <a:avLst/>
          </a:prstGeom>
          <a:solidFill>
            <a:srgbClr val="940F1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ct val="20000"/>
              </a:spcBef>
              <a:buSzPct val="60000"/>
            </a:pPr>
            <a:r>
              <a:rPr lang="it-IT" sz="4000" dirty="0" smtClean="0">
                <a:solidFill>
                  <a:schemeClr val="bg1"/>
                </a:solidFill>
              </a:rPr>
              <a:t>Razzi di segnalazione</a:t>
            </a:r>
          </a:p>
          <a:p>
            <a:pPr algn="ctr" eaLnBrk="1" hangingPunct="1">
              <a:spcBef>
                <a:spcPct val="20000"/>
              </a:spcBef>
              <a:buSzPct val="60000"/>
            </a:pPr>
            <a:r>
              <a:rPr lang="it-IT" sz="4000" dirty="0" smtClean="0">
                <a:solidFill>
                  <a:schemeClr val="bg1"/>
                </a:solidFill>
              </a:rPr>
              <a:t>(da evitare)</a:t>
            </a:r>
            <a:endParaRPr lang="it-IT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393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54</a:t>
            </a:fld>
            <a:endParaRPr lang="en-GB" altLang="en-US"/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326" y="-16434"/>
            <a:ext cx="5155826" cy="6874434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3818" y="3333942"/>
            <a:ext cx="6426854" cy="3524058"/>
          </a:xfrm>
          <a:prstGeom prst="rect">
            <a:avLst/>
          </a:prstGeom>
        </p:spPr>
      </p:pic>
      <p:sp>
        <p:nvSpPr>
          <p:cNvPr id="12" name="Rettangolo 11"/>
          <p:cNvSpPr/>
          <p:nvPr/>
        </p:nvSpPr>
        <p:spPr bwMode="auto">
          <a:xfrm>
            <a:off x="4193818" y="-27384"/>
            <a:ext cx="4950182" cy="3384376"/>
          </a:xfrm>
          <a:prstGeom prst="rect">
            <a:avLst/>
          </a:prstGeom>
          <a:solidFill>
            <a:srgbClr val="940F1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ct val="20000"/>
              </a:spcBef>
              <a:buSzPct val="60000"/>
            </a:pPr>
            <a:r>
              <a:rPr lang="it-IT" sz="2800" dirty="0" smtClean="0">
                <a:solidFill>
                  <a:schemeClr val="bg1"/>
                </a:solidFill>
              </a:rPr>
              <a:t>Usare i lampeggianti</a:t>
            </a:r>
            <a:r>
              <a:rPr lang="it-IT" sz="2800" smtClean="0">
                <a:solidFill>
                  <a:schemeClr val="bg1"/>
                </a:solidFill>
              </a:rPr>
              <a:t>, ma </a:t>
            </a:r>
            <a:r>
              <a:rPr lang="it-IT" sz="2800" dirty="0" smtClean="0">
                <a:solidFill>
                  <a:schemeClr val="bg1"/>
                </a:solidFill>
              </a:rPr>
              <a:t>ricorda…</a:t>
            </a:r>
          </a:p>
          <a:p>
            <a:pPr algn="ctr" eaLnBrk="1" hangingPunct="1">
              <a:spcBef>
                <a:spcPct val="20000"/>
              </a:spcBef>
              <a:buSzPct val="60000"/>
            </a:pPr>
            <a:endParaRPr lang="it-IT" sz="2800" dirty="0" smtClean="0">
              <a:solidFill>
                <a:schemeClr val="bg1"/>
              </a:solidFill>
            </a:endParaRPr>
          </a:p>
          <a:p>
            <a:pPr algn="ctr" eaLnBrk="1" hangingPunct="1">
              <a:spcBef>
                <a:spcPct val="20000"/>
              </a:spcBef>
              <a:buSzPct val="60000"/>
            </a:pPr>
            <a:r>
              <a:rPr lang="it-IT" sz="2800" b="1" dirty="0" smtClean="0">
                <a:solidFill>
                  <a:schemeClr val="bg1"/>
                </a:solidFill>
              </a:rPr>
              <a:t>i veicoli sotto ponti o vegetazione alta sono difficili da individuare dall’alto</a:t>
            </a:r>
            <a:endParaRPr lang="it-IT" sz="2800" b="1" dirty="0">
              <a:solidFill>
                <a:schemeClr val="bg1"/>
              </a:solidFill>
            </a:endParaRPr>
          </a:p>
        </p:txBody>
      </p:sp>
      <p:cxnSp>
        <p:nvCxnSpPr>
          <p:cNvPr id="14" name="Connettore diritto 13"/>
          <p:cNvCxnSpPr/>
          <p:nvPr/>
        </p:nvCxnSpPr>
        <p:spPr bwMode="auto">
          <a:xfrm>
            <a:off x="4180170" y="-27384"/>
            <a:ext cx="0" cy="6885384"/>
          </a:xfrm>
          <a:prstGeom prst="line">
            <a:avLst/>
          </a:prstGeom>
          <a:noFill/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" name="Connettore diritto 16"/>
          <p:cNvCxnSpPr/>
          <p:nvPr/>
        </p:nvCxnSpPr>
        <p:spPr bwMode="auto">
          <a:xfrm flipH="1">
            <a:off x="4193818" y="3333942"/>
            <a:ext cx="4950182" cy="0"/>
          </a:xfrm>
          <a:prstGeom prst="line">
            <a:avLst/>
          </a:prstGeom>
          <a:noFill/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956004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/>
          <p:nvPr/>
        </p:nvSpPr>
        <p:spPr bwMode="auto">
          <a:xfrm>
            <a:off x="0" y="-27384"/>
            <a:ext cx="9144000" cy="692388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</a:pPr>
            <a:endParaRPr kumimoji="0" lang="it-IT" sz="3200" b="0" i="0" u="none" strike="noStrike" cap="none" normalizeH="0" baseline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55</a:t>
            </a:fld>
            <a:endParaRPr lang="en-GB" altLang="en-US"/>
          </a:p>
        </p:txBody>
      </p:sp>
      <p:grpSp>
        <p:nvGrpSpPr>
          <p:cNvPr id="6" name="Area di disegno 37"/>
          <p:cNvGrpSpPr/>
          <p:nvPr/>
        </p:nvGrpSpPr>
        <p:grpSpPr>
          <a:xfrm>
            <a:off x="1297534" y="1988178"/>
            <a:ext cx="6826744" cy="4703134"/>
            <a:chOff x="0" y="0"/>
            <a:chExt cx="5419725" cy="3733800"/>
          </a:xfrm>
        </p:grpSpPr>
        <p:sp>
          <p:nvSpPr>
            <p:cNvPr id="7" name="Rettangolo 6"/>
            <p:cNvSpPr/>
            <p:nvPr/>
          </p:nvSpPr>
          <p:spPr>
            <a:xfrm>
              <a:off x="0" y="0"/>
              <a:ext cx="5419725" cy="3733800"/>
            </a:xfrm>
            <a:prstGeom prst="rect">
              <a:avLst/>
            </a:prstGeom>
          </p:spPr>
        </p:sp>
        <p:cxnSp>
          <p:nvCxnSpPr>
            <p:cNvPr id="8" name="Connettore 2 7"/>
            <p:cNvCxnSpPr/>
            <p:nvPr/>
          </p:nvCxnSpPr>
          <p:spPr>
            <a:xfrm flipH="1" flipV="1">
              <a:off x="1400176" y="913347"/>
              <a:ext cx="2677770" cy="1553429"/>
            </a:xfrm>
            <a:prstGeom prst="straightConnector1">
              <a:avLst/>
            </a:prstGeom>
            <a:ln w="76200">
              <a:solidFill>
                <a:srgbClr val="42577A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" name="Immagine 8" descr="C:\Users\Stefano\AppData\Local\Microsoft\Windows\INetCacheContent.Word\car-accident-collision-hi.png"/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226" y="94275"/>
              <a:ext cx="842010" cy="8191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Immagine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62571" y="1494450"/>
              <a:ext cx="2161905" cy="2161905"/>
            </a:xfrm>
            <a:prstGeom prst="rect">
              <a:avLst/>
            </a:prstGeom>
          </p:spPr>
        </p:pic>
        <p:pic>
          <p:nvPicPr>
            <p:cNvPr id="11" name="Immagine 10" descr="mi-17_silhouette_top_v2-2400px 1"/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611516" y="2045630"/>
              <a:ext cx="1355725" cy="1129665"/>
            </a:xfrm>
            <a:prstGeom prst="rect">
              <a:avLst/>
            </a:prstGeom>
            <a:noFill/>
          </p:spPr>
        </p:pic>
        <p:pic>
          <p:nvPicPr>
            <p:cNvPr id="12" name="Immagine 11" descr="C:\Users\Stefano\AppData\Local\Microsoft\Windows\INetCacheContent.Word\robot-hi.png"/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7236" y="252390"/>
              <a:ext cx="400050" cy="66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" name="Fumetto: rettangolo con angoli arrotondati 12"/>
            <p:cNvSpPr/>
            <p:nvPr/>
          </p:nvSpPr>
          <p:spPr>
            <a:xfrm>
              <a:off x="2343183" y="94232"/>
              <a:ext cx="2657411" cy="819114"/>
            </a:xfrm>
            <a:prstGeom prst="wedgeRoundRectCallout">
              <a:avLst>
                <a:gd name="adj1" fmla="val -84455"/>
                <a:gd name="adj2" fmla="val -7127"/>
                <a:gd name="adj3" fmla="val 16667"/>
              </a:avLst>
            </a:prstGeom>
            <a:solidFill>
              <a:srgbClr val="42577A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it-IT" dirty="0" smtClean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“</a:t>
              </a:r>
              <a:r>
                <a:rPr lang="it-IT" b="1" dirty="0" smtClean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Siamo alle tue ore 10”</a:t>
              </a:r>
              <a:endParaRPr lang="it-IT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Arco 13"/>
            <p:cNvSpPr/>
            <p:nvPr/>
          </p:nvSpPr>
          <p:spPr>
            <a:xfrm>
              <a:off x="628651" y="1027569"/>
              <a:ext cx="3609975" cy="2315227"/>
            </a:xfrm>
            <a:prstGeom prst="arc">
              <a:avLst>
                <a:gd name="adj1" fmla="val 18612399"/>
                <a:gd name="adj2" fmla="val 0"/>
              </a:avLst>
            </a:prstGeom>
            <a:ln w="38100">
              <a:solidFill>
                <a:srgbClr val="FF0000"/>
              </a:solidFill>
              <a:prstDash val="dash"/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it-IT"/>
            </a:p>
          </p:txBody>
        </p:sp>
      </p:grpSp>
      <p:sp>
        <p:nvSpPr>
          <p:cNvPr id="16" name="Rettangolo 15"/>
          <p:cNvSpPr/>
          <p:nvPr/>
        </p:nvSpPr>
        <p:spPr bwMode="auto">
          <a:xfrm>
            <a:off x="0" y="-71632"/>
            <a:ext cx="9144000" cy="1548135"/>
          </a:xfrm>
          <a:prstGeom prst="rect">
            <a:avLst/>
          </a:prstGeom>
          <a:solidFill>
            <a:srgbClr val="42577A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r" eaLnBrk="1" hangingPunct="1">
              <a:spcBef>
                <a:spcPts val="0"/>
              </a:spcBef>
              <a:buSzPct val="60000"/>
            </a:pPr>
            <a:r>
              <a:rPr lang="it-IT" sz="3600" dirty="0" smtClean="0">
                <a:solidFill>
                  <a:schemeClr val="bg1"/>
                </a:solidFill>
              </a:rPr>
              <a:t>Se in contatto,	</a:t>
            </a:r>
          </a:p>
          <a:p>
            <a:pPr algn="r" eaLnBrk="1" hangingPunct="1">
              <a:spcBef>
                <a:spcPts val="0"/>
              </a:spcBef>
              <a:buSzPct val="60000"/>
            </a:pPr>
            <a:r>
              <a:rPr lang="it-IT" sz="3600" dirty="0">
                <a:solidFill>
                  <a:schemeClr val="bg1"/>
                </a:solidFill>
              </a:rPr>
              <a:t>u</a:t>
            </a:r>
            <a:r>
              <a:rPr lang="it-IT" sz="3600" dirty="0" smtClean="0">
                <a:solidFill>
                  <a:schemeClr val="bg1"/>
                </a:solidFill>
              </a:rPr>
              <a:t>sare il metodo “dell’orologio”</a:t>
            </a:r>
            <a:endParaRPr kumimoji="0" lang="it-IT" sz="3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505871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56</a:t>
            </a:fld>
            <a:endParaRPr lang="en-GB" altLang="en-US"/>
          </a:p>
        </p:txBody>
      </p:sp>
      <p:pic>
        <p:nvPicPr>
          <p:cNvPr id="6" name="Immagin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50054" cy="54006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ttangolo 6"/>
          <p:cNvSpPr/>
          <p:nvPr/>
        </p:nvSpPr>
        <p:spPr bwMode="auto">
          <a:xfrm>
            <a:off x="0" y="5373216"/>
            <a:ext cx="9144000" cy="1484784"/>
          </a:xfrm>
          <a:prstGeom prst="rect">
            <a:avLst/>
          </a:prstGeom>
          <a:solidFill>
            <a:srgbClr val="60897E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buSzPct val="60000"/>
            </a:pPr>
            <a:r>
              <a:rPr lang="it-IT" sz="3600" dirty="0" smtClean="0">
                <a:solidFill>
                  <a:schemeClr val="bg1"/>
                </a:solidFill>
              </a:rPr>
              <a:t>“ATTERRA QUI…”</a:t>
            </a:r>
            <a:endParaRPr kumimoji="0" lang="it-IT" sz="3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888842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/>
          <p:cNvSpPr/>
          <p:nvPr/>
        </p:nvSpPr>
        <p:spPr bwMode="auto">
          <a:xfrm>
            <a:off x="0" y="-27384"/>
            <a:ext cx="9144000" cy="692388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</a:pPr>
            <a:endParaRPr kumimoji="0" lang="it-IT" sz="3200" b="0" i="0" u="none" strike="noStrike" cap="none" normalizeH="0" baseline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57</a:t>
            </a:fld>
            <a:endParaRPr lang="en-GB" altLang="en-US"/>
          </a:p>
        </p:txBody>
      </p:sp>
      <p:pic>
        <p:nvPicPr>
          <p:cNvPr id="6" name="Immagin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8832" y="404664"/>
            <a:ext cx="3889632" cy="4393782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</p:pic>
      <p:sp>
        <p:nvSpPr>
          <p:cNvPr id="9" name="Rettangolo 8"/>
          <p:cNvSpPr/>
          <p:nvPr/>
        </p:nvSpPr>
        <p:spPr bwMode="auto">
          <a:xfrm>
            <a:off x="0" y="5373217"/>
            <a:ext cx="7164288" cy="1088056"/>
          </a:xfrm>
          <a:prstGeom prst="rect">
            <a:avLst/>
          </a:prstGeom>
          <a:solidFill>
            <a:srgbClr val="4F5A3C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r" eaLnBrk="1" hangingPunct="1">
              <a:spcBef>
                <a:spcPts val="0"/>
              </a:spcBef>
              <a:buSzPct val="60000"/>
            </a:pPr>
            <a:r>
              <a:rPr lang="it-IT" sz="3600" dirty="0" smtClean="0">
                <a:solidFill>
                  <a:schemeClr val="bg1"/>
                </a:solidFill>
              </a:rPr>
              <a:t>Segnala il punto di atterraggio</a:t>
            </a:r>
            <a:endParaRPr kumimoji="0" lang="it-IT" sz="3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2" name="Rounded Rectangle 1"/>
          <p:cNvSpPr/>
          <p:nvPr/>
        </p:nvSpPr>
        <p:spPr bwMode="auto">
          <a:xfrm>
            <a:off x="464024" y="1398749"/>
            <a:ext cx="3963960" cy="2462299"/>
          </a:xfrm>
          <a:prstGeom prst="roundRect">
            <a:avLst>
              <a:gd name="adj" fmla="val 6128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23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anose="020F0704030504030204" pitchFamily="34" charset="0"/>
              </a:rPr>
              <a:t>HAI BISOGNO DI AIUTO?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endParaRPr lang="it-IT" sz="2000" b="1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endParaRPr kumimoji="0" lang="it-IT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Rounded MT Bold" panose="020F0704030504030204" pitchFamily="34" charset="0"/>
            </a:endParaRP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endParaRPr lang="it-IT" sz="2000" b="1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endParaRPr kumimoji="0" lang="it-IT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Rounded MT Bold" panose="020F0704030504030204" pitchFamily="34" charset="0"/>
            </a:endParaRP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anose="020F0704030504030204" pitchFamily="34" charset="0"/>
              </a:rPr>
              <a:t> SI          NO</a:t>
            </a: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</a:pPr>
            <a:endParaRPr kumimoji="0" lang="it-IT" sz="3200" b="0" i="0" u="none" strike="noStrike" cap="none" normalizeH="0" baseline="0" dirty="0" smtClean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0449" y="1868025"/>
            <a:ext cx="2391109" cy="1467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894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ARRIVO DELL’ELICOTTERO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58</a:t>
            </a:fld>
            <a:endParaRPr lang="en-GB" altLang="en-US"/>
          </a:p>
        </p:txBody>
      </p:sp>
      <p:pic>
        <p:nvPicPr>
          <p:cNvPr id="6" name="Immagin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656" y="2699296"/>
            <a:ext cx="7874588" cy="3168350"/>
          </a:xfrm>
          <a:prstGeom prst="rect">
            <a:avLst/>
          </a:prstGeom>
        </p:spPr>
      </p:pic>
      <p:sp>
        <p:nvSpPr>
          <p:cNvPr id="7" name="Rettangolo 6"/>
          <p:cNvSpPr/>
          <p:nvPr/>
        </p:nvSpPr>
        <p:spPr bwMode="auto">
          <a:xfrm>
            <a:off x="0" y="1268760"/>
            <a:ext cx="9144000" cy="115326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Il materiale libero può essere pericoloso</a:t>
            </a:r>
            <a:endParaRPr lang="it-IT" sz="2800" dirty="0" smtClean="0">
              <a:solidFill>
                <a:schemeClr val="tx1"/>
              </a:solidFill>
            </a:endParaRP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per l’elicottero e per le persone in zona</a:t>
            </a: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468079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59</a:t>
            </a:fld>
            <a:endParaRPr lang="en-GB" altLang="en-US"/>
          </a:p>
        </p:txBody>
      </p:sp>
      <p:pic>
        <p:nvPicPr>
          <p:cNvPr id="6" name="Immagin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512" y="-26225"/>
            <a:ext cx="9372640" cy="5327433"/>
          </a:xfrm>
          <a:prstGeom prst="rect">
            <a:avLst/>
          </a:prstGeom>
        </p:spPr>
      </p:pic>
      <p:sp>
        <p:nvSpPr>
          <p:cNvPr id="9" name="Rettangolo 8"/>
          <p:cNvSpPr/>
          <p:nvPr/>
        </p:nvSpPr>
        <p:spPr bwMode="auto">
          <a:xfrm>
            <a:off x="-12343" y="4077072"/>
            <a:ext cx="9264107" cy="2794576"/>
          </a:xfrm>
          <a:prstGeom prst="rect">
            <a:avLst/>
          </a:prstGeom>
          <a:solidFill>
            <a:srgbClr val="D96858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4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PROTEGGITI!</a:t>
            </a:r>
            <a:endParaRPr kumimoji="0" lang="it-IT" sz="4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pic>
        <p:nvPicPr>
          <p:cNvPr id="10" name="Picture 9" descr="Risultati immagini per segnaletica occhi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322" y="4205136"/>
            <a:ext cx="1636842" cy="24558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 descr="Immagine correlata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0" r="16630"/>
          <a:stretch/>
        </p:blipFill>
        <p:spPr bwMode="auto">
          <a:xfrm>
            <a:off x="6877660" y="4205135"/>
            <a:ext cx="1638605" cy="245520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39501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SCENARIO TIPICO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 smtClean="0"/>
              <a:t>SCENARIO TIPICO</a:t>
            </a:r>
            <a:endParaRPr lang="en-GB" b="1" dirty="0"/>
          </a:p>
          <a:p>
            <a:r>
              <a:rPr lang="it-IT" dirty="0"/>
              <a:t>Una Sala Operativa </a:t>
            </a:r>
            <a:r>
              <a:rPr lang="it-IT" dirty="0" smtClean="0"/>
              <a:t>viene allertata </a:t>
            </a:r>
            <a:r>
              <a:rPr lang="it-IT" dirty="0"/>
              <a:t>dal personale presente in </a:t>
            </a:r>
            <a:r>
              <a:rPr lang="it-IT" dirty="0" smtClean="0"/>
              <a:t>zona</a:t>
            </a:r>
          </a:p>
          <a:p>
            <a:r>
              <a:rPr lang="it-IT" dirty="0"/>
              <a:t>Le informazioni scambiate in questa fase sono estremamente importanti.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  <p:pic>
        <p:nvPicPr>
          <p:cNvPr id="7" name="Immagine 6" descr="C:\Users\Stefano\AppData\Local\Microsoft\Windows\INetCacheContent.Word\car-accident-collision-hi.png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18580" y="5232946"/>
            <a:ext cx="842010" cy="81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magine 7" descr="C:\Users\Stefano\AppData\Local\Microsoft\Windows\INetCacheContent.Word\robot-hi.pn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22740" y="5312003"/>
            <a:ext cx="400050" cy="661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magine 8" descr="C:\Users\Stefano\AppData\Local\Microsoft\Windows\INetCacheContent.Word\lightning-hi1.png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5781278" y="4379962"/>
            <a:ext cx="666750" cy="78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Immagine 9" descr="C:\Users\Stefano\AppData\Local\Microsoft\Windows\INetCacheContent.Word\1194984658879665053people_juliane_krug_03c.svg.hi.png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224" y="3648770"/>
            <a:ext cx="390525" cy="581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13918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7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000" dirty="0"/>
              <a:t>R.</a:t>
            </a:r>
            <a:r>
              <a:rPr lang="it-IT" b="1" dirty="0"/>
              <a:t>O</a:t>
            </a:r>
            <a:r>
              <a:rPr lang="it-IT" dirty="0"/>
              <a:t>.</a:t>
            </a:r>
            <a:r>
              <a:rPr lang="it-IT" sz="2000" dirty="0"/>
              <a:t>M</a:t>
            </a:r>
            <a:r>
              <a:rPr lang="it-IT" dirty="0"/>
              <a:t>.</a:t>
            </a:r>
            <a:r>
              <a:rPr lang="it-IT" sz="2000" dirty="0"/>
              <a:t>A</a:t>
            </a:r>
            <a:r>
              <a:rPr lang="it-IT" dirty="0"/>
              <a:t>. - OBSTACLES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60</a:t>
            </a:fld>
            <a:endParaRPr lang="en-GB" altLang="en-US"/>
          </a:p>
        </p:txBody>
      </p:sp>
      <p:pic>
        <p:nvPicPr>
          <p:cNvPr id="6" name="Immagine 5" descr="C:\Users\Stefano\AppData\Local\Microsoft\Windows\INetCacheContent.Word\REC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" y="-13576"/>
            <a:ext cx="9143998" cy="375417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ttangolo 6"/>
          <p:cNvSpPr/>
          <p:nvPr/>
        </p:nvSpPr>
        <p:spPr bwMode="auto">
          <a:xfrm>
            <a:off x="-36511" y="3740602"/>
            <a:ext cx="3888432" cy="3155895"/>
          </a:xfrm>
          <a:prstGeom prst="rect">
            <a:avLst/>
          </a:prstGeom>
          <a:solidFill>
            <a:srgbClr val="1E467F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buSzPct val="60000"/>
            </a:pPr>
            <a:r>
              <a:rPr lang="it-IT" sz="2800" dirty="0" smtClean="0">
                <a:solidFill>
                  <a:schemeClr val="bg1"/>
                </a:solidFill>
              </a:rPr>
              <a:t>Se stai dando indicazioni in un’area innevata…</a:t>
            </a: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1920" y="2888940"/>
            <a:ext cx="5292079" cy="3969059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</p:pic>
    </p:spTree>
    <p:extLst>
      <p:ext uri="{BB962C8B-B14F-4D97-AF65-F5344CB8AC3E}">
        <p14:creationId xmlns:p14="http://schemas.microsoft.com/office/powerpoint/2010/main" val="2995616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61</a:t>
            </a:fld>
            <a:endParaRPr lang="en-GB" altLang="en-US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0"/>
            <a:ext cx="4572000" cy="6858000"/>
          </a:xfrm>
          <a:prstGeom prst="rect">
            <a:avLst/>
          </a:prstGeom>
        </p:spPr>
      </p:pic>
      <p:sp>
        <p:nvSpPr>
          <p:cNvPr id="9" name="Rettangolo 8"/>
          <p:cNvSpPr/>
          <p:nvPr/>
        </p:nvSpPr>
        <p:spPr bwMode="auto">
          <a:xfrm>
            <a:off x="-36512" y="-27384"/>
            <a:ext cx="4608511" cy="6923881"/>
          </a:xfrm>
          <a:prstGeom prst="rect">
            <a:avLst/>
          </a:prstGeom>
          <a:solidFill>
            <a:srgbClr val="1E467F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buSzPct val="60000"/>
            </a:pPr>
            <a:r>
              <a:rPr lang="it-IT" sz="2800" dirty="0" smtClean="0">
                <a:solidFill>
                  <a:schemeClr val="bg1"/>
                </a:solidFill>
              </a:rPr>
              <a:t>…inginocchiati su una gamba e rimani fermo, proteggendoti gli occhi.</a:t>
            </a:r>
          </a:p>
          <a:p>
            <a:pPr algn="ctr" eaLnBrk="1" hangingPunct="1">
              <a:spcBef>
                <a:spcPts val="0"/>
              </a:spcBef>
              <a:buSzPct val="60000"/>
            </a:pPr>
            <a:endParaRPr lang="it-IT" sz="2800" dirty="0" smtClean="0">
              <a:solidFill>
                <a:schemeClr val="bg1"/>
              </a:solidFill>
            </a:endParaRPr>
          </a:p>
          <a:p>
            <a:pPr algn="ctr" eaLnBrk="1" hangingPunct="1">
              <a:spcBef>
                <a:spcPts val="0"/>
              </a:spcBef>
              <a:buSzPct val="60000"/>
            </a:pPr>
            <a:endParaRPr lang="it-IT" sz="2800" dirty="0" smtClean="0">
              <a:solidFill>
                <a:schemeClr val="bg1"/>
              </a:solidFill>
            </a:endParaRPr>
          </a:p>
          <a:p>
            <a:pPr algn="ctr" eaLnBrk="1" hangingPunct="1">
              <a:spcBef>
                <a:spcPts val="0"/>
              </a:spcBef>
              <a:buSzPct val="60000"/>
            </a:pPr>
            <a:endParaRPr lang="it-IT" sz="2800" dirty="0" smtClean="0">
              <a:solidFill>
                <a:schemeClr val="bg1"/>
              </a:solidFill>
            </a:endParaRPr>
          </a:p>
          <a:p>
            <a:pPr algn="ctr" eaLnBrk="1" hangingPunct="1">
              <a:spcBef>
                <a:spcPts val="0"/>
              </a:spcBef>
              <a:buSzPct val="60000"/>
            </a:pPr>
            <a:r>
              <a:rPr lang="it-IT" sz="2800" dirty="0" smtClean="0">
                <a:solidFill>
                  <a:schemeClr val="bg1"/>
                </a:solidFill>
              </a:rPr>
              <a:t>Potresti diventare l’unico riferimento visibile per il pilota.</a:t>
            </a: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67646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62</a:t>
            </a:fld>
            <a:endParaRPr lang="en-GB" altLang="en-US"/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65"/>
            <a:ext cx="9144000" cy="6096000"/>
          </a:xfrm>
          <a:prstGeom prst="rect">
            <a:avLst/>
          </a:prstGeom>
        </p:spPr>
      </p:pic>
      <p:sp>
        <p:nvSpPr>
          <p:cNvPr id="12" name="Rettangolo 11"/>
          <p:cNvSpPr/>
          <p:nvPr/>
        </p:nvSpPr>
        <p:spPr bwMode="auto">
          <a:xfrm>
            <a:off x="-12343" y="6100964"/>
            <a:ext cx="9156343" cy="770683"/>
          </a:xfrm>
          <a:prstGeom prst="rect">
            <a:avLst/>
          </a:prstGeom>
          <a:solidFill>
            <a:srgbClr val="594C46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4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ATTENZIONE AI CAPPELLI!</a:t>
            </a:r>
            <a:endParaRPr kumimoji="0" lang="it-IT" sz="4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1286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63</a:t>
            </a:fld>
            <a:endParaRPr lang="en-GB" altLang="en-US"/>
          </a:p>
        </p:txBody>
      </p:sp>
      <p:pic>
        <p:nvPicPr>
          <p:cNvPr id="1026" name="Picture 2" descr="CIMG328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4763"/>
            <a:ext cx="5143301" cy="6853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tangolo 6"/>
          <p:cNvSpPr/>
          <p:nvPr/>
        </p:nvSpPr>
        <p:spPr bwMode="auto">
          <a:xfrm>
            <a:off x="5106789" y="4764"/>
            <a:ext cx="4037211" cy="6866884"/>
          </a:xfrm>
          <a:prstGeom prst="rect">
            <a:avLst/>
          </a:prstGeom>
          <a:solidFill>
            <a:srgbClr val="43453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4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OPERAZIONI AL VERRICELLO</a:t>
            </a:r>
            <a:endParaRPr lang="it-IT" sz="4800" dirty="0" smtClean="0">
              <a:solidFill>
                <a:schemeClr val="bg1"/>
              </a:solidFill>
            </a:endParaRP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endParaRPr kumimoji="0" lang="it-IT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endParaRPr lang="it-IT" sz="2000" dirty="0" smtClean="0">
              <a:solidFill>
                <a:schemeClr val="bg1"/>
              </a:solidFill>
            </a:endParaRP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endParaRPr kumimoji="0" lang="it-IT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  <a:p>
            <a:pPr marL="342900" marR="0" indent="-34290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r>
              <a:rPr lang="it-IT" sz="2000" dirty="0" smtClean="0">
                <a:solidFill>
                  <a:schemeClr val="bg1"/>
                </a:solidFill>
              </a:rPr>
              <a:t>Mantieni la posizione</a:t>
            </a:r>
          </a:p>
          <a:p>
            <a:pPr marL="342900" marR="0" indent="-34290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endParaRPr lang="it-IT" sz="2000" dirty="0" smtClean="0">
              <a:solidFill>
                <a:schemeClr val="bg1"/>
              </a:solidFill>
            </a:endParaRPr>
          </a:p>
          <a:p>
            <a:pPr marL="342900" marR="0" indent="-34290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r>
              <a:rPr kumimoji="0" lang="it-IT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NON</a:t>
            </a:r>
            <a:r>
              <a:rPr kumimoji="0" lang="it-IT" sz="20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 toccare il gancio o il cavo</a:t>
            </a:r>
          </a:p>
          <a:p>
            <a:pPr marL="342900" marR="0" indent="-34290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endParaRPr kumimoji="0" lang="it-IT" sz="2000" b="0" i="0" u="none" strike="noStrike" cap="none" normalizeH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  <a:p>
            <a:pPr marL="342900" marR="0" indent="-34290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r>
              <a:rPr lang="it-IT" sz="2000" baseline="0" dirty="0" smtClean="0">
                <a:solidFill>
                  <a:schemeClr val="bg1"/>
                </a:solidFill>
              </a:rPr>
              <a:t>Proteggiti</a:t>
            </a:r>
            <a:endParaRPr lang="it-IT" sz="2000" dirty="0" smtClean="0">
              <a:solidFill>
                <a:schemeClr val="bg1"/>
              </a:solidFill>
            </a:endParaRPr>
          </a:p>
          <a:p>
            <a:pPr marL="342900" marR="0" indent="-34290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endParaRPr lang="it-IT" sz="2000" dirty="0" smtClean="0">
              <a:solidFill>
                <a:schemeClr val="bg1"/>
              </a:solidFill>
            </a:endParaRPr>
          </a:p>
          <a:p>
            <a:pPr marL="342900" marR="0" indent="-34290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r>
              <a:rPr kumimoji="0" lang="it-IT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Aggrappati</a:t>
            </a:r>
            <a:r>
              <a:rPr kumimoji="0" lang="it-IT" sz="20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 ad un appiglio fisso</a:t>
            </a:r>
            <a:endParaRPr kumimoji="0" lang="it-IT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  <a:p>
            <a:pPr marL="342900" marR="0" indent="-34290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endParaRPr kumimoji="0" lang="it-IT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  <a:p>
            <a:pPr marL="342900" marR="0" indent="-34290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r>
              <a:rPr lang="it-IT" sz="2000" dirty="0" smtClean="0">
                <a:solidFill>
                  <a:schemeClr val="bg1"/>
                </a:solidFill>
              </a:rPr>
              <a:t>Attendi di essere avvicinato dal personale </a:t>
            </a:r>
            <a:r>
              <a:rPr lang="it-IT" sz="2000" dirty="0" err="1" smtClean="0">
                <a:solidFill>
                  <a:schemeClr val="bg1"/>
                </a:solidFill>
              </a:rPr>
              <a:t>verricellato</a:t>
            </a:r>
            <a:endParaRPr kumimoji="0" lang="it-IT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74884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64</a:t>
            </a:fld>
            <a:endParaRPr lang="en-GB" altLang="en-US"/>
          </a:p>
        </p:txBody>
      </p:sp>
      <p:pic>
        <p:nvPicPr>
          <p:cNvPr id="8" name="Segnaposto contenuto 7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691"/>
            <a:ext cx="10980712" cy="8235535"/>
          </a:xfrm>
        </p:spPr>
      </p:pic>
      <p:sp>
        <p:nvSpPr>
          <p:cNvPr id="9" name="Rettangolo 8"/>
          <p:cNvSpPr/>
          <p:nvPr/>
        </p:nvSpPr>
        <p:spPr bwMode="auto">
          <a:xfrm>
            <a:off x="0" y="3789040"/>
            <a:ext cx="4139952" cy="2420888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4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OPERAZIONI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4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AL SUOLO</a:t>
            </a:r>
            <a:endParaRPr kumimoji="0" lang="it-IT" sz="4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074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OPERAZIONI AL SUOLO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18243" y="980729"/>
            <a:ext cx="8507413" cy="5401022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it-IT" b="1" u="sng" dirty="0" smtClean="0">
                <a:solidFill>
                  <a:srgbClr val="FF0000"/>
                </a:solidFill>
              </a:rPr>
              <a:t>NOTA</a:t>
            </a:r>
            <a:endParaRPr lang="it-IT" b="1" u="sng" dirty="0">
              <a:solidFill>
                <a:srgbClr val="FF0000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en-US" dirty="0" err="1" smtClean="0">
                <a:solidFill>
                  <a:srgbClr val="FF0000"/>
                </a:solidFill>
              </a:rPr>
              <a:t>Anche</a:t>
            </a:r>
            <a:r>
              <a:rPr lang="en-US" dirty="0" smtClean="0">
                <a:solidFill>
                  <a:srgbClr val="FF0000"/>
                </a:solidFill>
              </a:rPr>
              <a:t> se </a:t>
            </a:r>
            <a:r>
              <a:rPr lang="en-US" dirty="0" err="1" smtClean="0">
                <a:solidFill>
                  <a:srgbClr val="FF0000"/>
                </a:solidFill>
              </a:rPr>
              <a:t>si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hai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esperienza</a:t>
            </a:r>
            <a:r>
              <a:rPr lang="en-US" dirty="0" smtClean="0">
                <a:solidFill>
                  <a:srgbClr val="FF0000"/>
                </a:solidFill>
              </a:rPr>
              <a:t> con </a:t>
            </a:r>
            <a:r>
              <a:rPr lang="en-US" dirty="0" err="1" smtClean="0">
                <a:solidFill>
                  <a:srgbClr val="FF0000"/>
                </a:solidFill>
              </a:rPr>
              <a:t>l’elicottero</a:t>
            </a:r>
            <a:r>
              <a:rPr lang="en-US" dirty="0" smtClean="0">
                <a:solidFill>
                  <a:srgbClr val="FF0000"/>
                </a:solidFill>
              </a:rPr>
              <a:t>…</a:t>
            </a:r>
            <a:endParaRPr lang="en-US" dirty="0">
              <a:solidFill>
                <a:srgbClr val="FF0000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it-IT" dirty="0" smtClean="0">
                <a:solidFill>
                  <a:srgbClr val="FF0000"/>
                </a:solidFill>
              </a:rPr>
              <a:t>…NON sei autorizzato </a:t>
            </a:r>
            <a:r>
              <a:rPr lang="it-IT" dirty="0">
                <a:solidFill>
                  <a:srgbClr val="FF0000"/>
                </a:solidFill>
              </a:rPr>
              <a:t>ad </a:t>
            </a:r>
            <a:r>
              <a:rPr lang="it-IT" dirty="0" smtClean="0">
                <a:solidFill>
                  <a:srgbClr val="FF0000"/>
                </a:solidFill>
              </a:rPr>
              <a:t>avvicinarti </a:t>
            </a:r>
            <a:r>
              <a:rPr lang="it-IT" dirty="0">
                <a:solidFill>
                  <a:srgbClr val="FF0000"/>
                </a:solidFill>
              </a:rPr>
              <a:t>e intervenire all’interno dell’area di azione dell’elicottero, anche quando i rotori sono </a:t>
            </a:r>
            <a:r>
              <a:rPr lang="it-IT" dirty="0" smtClean="0">
                <a:solidFill>
                  <a:srgbClr val="FF0000"/>
                </a:solidFill>
              </a:rPr>
              <a:t>fermi</a:t>
            </a:r>
          </a:p>
          <a:p>
            <a:pPr marL="0" indent="0" algn="ctr">
              <a:spcBef>
                <a:spcPts val="0"/>
              </a:spcBef>
              <a:buNone/>
            </a:pPr>
            <a:endParaRPr lang="it-IT" dirty="0">
              <a:solidFill>
                <a:srgbClr val="FF0000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it-IT" dirty="0" smtClean="0">
                <a:solidFill>
                  <a:srgbClr val="FF0000"/>
                </a:solidFill>
              </a:rPr>
              <a:t>ATTENDERE </a:t>
            </a:r>
            <a:r>
              <a:rPr lang="it-IT" dirty="0">
                <a:solidFill>
                  <a:srgbClr val="FF0000"/>
                </a:solidFill>
              </a:rPr>
              <a:t>E SEGUIRE LE ISTRUZIONI </a:t>
            </a:r>
            <a:r>
              <a:rPr lang="it-IT" dirty="0" smtClean="0">
                <a:solidFill>
                  <a:srgbClr val="FF0000"/>
                </a:solidFill>
              </a:rPr>
              <a:t>DELL’EQUIPAGGIO</a:t>
            </a:r>
            <a:endParaRPr lang="it-IT" dirty="0">
              <a:solidFill>
                <a:srgbClr val="FF0000"/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65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26922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OPERAZIONI AL SUOLO</a:t>
            </a:r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66</a:t>
            </a:fld>
            <a:endParaRPr lang="en-GB" altLang="en-US"/>
          </a:p>
        </p:txBody>
      </p:sp>
      <p:grpSp>
        <p:nvGrpSpPr>
          <p:cNvPr id="7" name="Canvas 1043"/>
          <p:cNvGrpSpPr/>
          <p:nvPr/>
        </p:nvGrpSpPr>
        <p:grpSpPr>
          <a:xfrm>
            <a:off x="102361" y="1052736"/>
            <a:ext cx="8939278" cy="4752528"/>
            <a:chOff x="0" y="0"/>
            <a:chExt cx="6019800" cy="32004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6019800" cy="3200400"/>
            </a:xfrm>
            <a:prstGeom prst="rect">
              <a:avLst/>
            </a:prstGeom>
          </p:spPr>
        </p: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0000" y="180000"/>
              <a:ext cx="5390476" cy="2790476"/>
            </a:xfrm>
            <a:prstGeom prst="rect">
              <a:avLst/>
            </a:prstGeom>
          </p:spPr>
        </p:pic>
        <p:sp>
          <p:nvSpPr>
            <p:cNvPr id="10" name="Rectangle 9"/>
            <p:cNvSpPr/>
            <p:nvPr/>
          </p:nvSpPr>
          <p:spPr>
            <a:xfrm>
              <a:off x="332400" y="1027725"/>
              <a:ext cx="1685925" cy="7048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0"/>
                </a:spcAft>
              </a:pPr>
              <a:r>
                <a:rPr lang="it-IT" sz="1400" b="1" dirty="0">
                  <a:solidFill>
                    <a:srgbClr val="000000"/>
                  </a:solidFill>
                  <a:effectLst/>
                  <a:ea typeface="Calibri" panose="020F0502020204030204" pitchFamily="34" charset="0"/>
                </a:rPr>
                <a:t>SETTORE DI AVVICINAMENTO E ALLONTANAMENTO.</a:t>
              </a:r>
              <a:endParaRPr lang="it-IT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l">
                <a:spcAft>
                  <a:spcPts val="0"/>
                </a:spcAft>
              </a:pPr>
              <a:r>
                <a:rPr lang="it-IT" sz="1400" b="1" dirty="0">
                  <a:solidFill>
                    <a:srgbClr val="000000"/>
                  </a:solidFill>
                  <a:effectLst/>
                  <a:ea typeface="Calibri" panose="020F0502020204030204" pitchFamily="34" charset="0"/>
                </a:rPr>
                <a:t>IL PILOTA PUO’ CONTROLLARE I MOVIMENTI.</a:t>
              </a:r>
              <a:endParaRPr lang="it-IT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418625" y="675300"/>
              <a:ext cx="733425" cy="4667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0"/>
                </a:spcAft>
              </a:pPr>
              <a:r>
                <a:rPr lang="it-IT" sz="1800" b="1" dirty="0">
                  <a:solidFill>
                    <a:srgbClr val="FFFFFF"/>
                  </a:solidFill>
                  <a:effectLst/>
                  <a:ea typeface="Calibri" panose="020F0502020204030204" pitchFamily="34" charset="0"/>
                </a:rPr>
                <a:t>AREA VIETATA!</a:t>
              </a:r>
              <a:endParaRPr lang="it-IT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437550" y="1552235"/>
              <a:ext cx="1009650" cy="7239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80000"/>
                </a:lnSpc>
                <a:spcAft>
                  <a:spcPts val="0"/>
                </a:spcAft>
              </a:pPr>
              <a:r>
                <a:rPr lang="it-IT" sz="1800" b="1" dirty="0">
                  <a:solidFill>
                    <a:srgbClr val="FFFFFF"/>
                  </a:solidFill>
                  <a:effectLst/>
                  <a:ea typeface="Calibri" panose="020F0502020204030204" pitchFamily="34" charset="0"/>
                </a:rPr>
                <a:t>IL PILOTA NON TI PUO’ VEDERE</a:t>
              </a:r>
              <a:endParaRPr lang="it-IT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095750" y="1697182"/>
              <a:ext cx="1181100" cy="9620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80000"/>
                </a:lnSpc>
                <a:spcAft>
                  <a:spcPts val="0"/>
                </a:spcAft>
              </a:pPr>
              <a:r>
                <a:rPr lang="it-IT" sz="2000" b="1" dirty="0">
                  <a:solidFill>
                    <a:srgbClr val="000000"/>
                  </a:solidFill>
                  <a:effectLst/>
                  <a:ea typeface="Calibri" panose="020F0502020204030204" pitchFamily="34" charset="0"/>
                </a:rPr>
                <a:t>NON</a:t>
              </a:r>
              <a:endParaRPr lang="it-IT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>
                <a:lnSpc>
                  <a:spcPct val="80000"/>
                </a:lnSpc>
                <a:spcAft>
                  <a:spcPts val="0"/>
                </a:spcAft>
              </a:pPr>
              <a:r>
                <a:rPr lang="it-IT" sz="2000" b="1" dirty="0">
                  <a:solidFill>
                    <a:srgbClr val="000000"/>
                  </a:solidFill>
                  <a:effectLst/>
                  <a:ea typeface="Calibri" panose="020F0502020204030204" pitchFamily="34" charset="0"/>
                </a:rPr>
                <a:t>AVVICINARSI</a:t>
              </a:r>
              <a:endParaRPr lang="it-IT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>
                <a:lnSpc>
                  <a:spcPct val="80000"/>
                </a:lnSpc>
                <a:spcAft>
                  <a:spcPts val="0"/>
                </a:spcAft>
              </a:pPr>
              <a:r>
                <a:rPr lang="it-IT" sz="2000" b="1" dirty="0">
                  <a:solidFill>
                    <a:srgbClr val="000000"/>
                  </a:solidFill>
                  <a:effectLst/>
                  <a:ea typeface="Calibri" panose="020F0502020204030204" pitchFamily="34" charset="0"/>
                </a:rPr>
                <a:t>AL ROTORE DI </a:t>
              </a:r>
              <a:r>
                <a:rPr lang="it-IT" sz="2000" b="1" dirty="0" smtClean="0">
                  <a:solidFill>
                    <a:srgbClr val="000000"/>
                  </a:solidFill>
                  <a:effectLst/>
                  <a:ea typeface="Calibri" panose="020F0502020204030204" pitchFamily="34" charset="0"/>
                </a:rPr>
                <a:t>CODA</a:t>
              </a:r>
              <a:endParaRPr lang="it-IT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962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OPERAZIONI AL SUOLO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67</a:t>
            </a:fld>
            <a:endParaRPr lang="en-GB" altLang="en-US"/>
          </a:p>
        </p:txBody>
      </p:sp>
      <p:pic>
        <p:nvPicPr>
          <p:cNvPr id="6" name="Immagin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974" y="2348880"/>
            <a:ext cx="8082785" cy="223224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861985" y="3140968"/>
            <a:ext cx="308554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0"/>
              </a:spcAft>
            </a:pPr>
            <a:r>
              <a:rPr lang="it-IT" sz="1600" b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ABBASSARE SEMPRE LA TESTA IN AVVICINAMENTO E ALLONTANAMENTO.</a:t>
            </a:r>
            <a:endParaRPr lang="it-IT" sz="16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>
              <a:spcAft>
                <a:spcPts val="0"/>
              </a:spcAft>
            </a:pPr>
            <a:r>
              <a:rPr lang="it-IT" sz="1600" b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ATTENZIONE: </a:t>
            </a:r>
            <a:r>
              <a:rPr lang="it-IT" sz="1600" b="1" i="1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ROTORE BASSO!</a:t>
            </a:r>
            <a:endParaRPr lang="it-IT" sz="16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2662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68</a:t>
            </a:fld>
            <a:endParaRPr lang="en-GB" altLang="en-US"/>
          </a:p>
        </p:txBody>
      </p:sp>
      <p:pic>
        <p:nvPicPr>
          <p:cNvPr id="6" name="Immagin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70" y="-17863"/>
            <a:ext cx="5655889" cy="6926982"/>
          </a:xfrm>
          <a:prstGeom prst="rect">
            <a:avLst/>
          </a:prstGeom>
        </p:spPr>
      </p:pic>
      <p:sp>
        <p:nvSpPr>
          <p:cNvPr id="7" name="Rettangolo 6"/>
          <p:cNvSpPr/>
          <p:nvPr/>
        </p:nvSpPr>
        <p:spPr bwMode="auto">
          <a:xfrm>
            <a:off x="5106789" y="4764"/>
            <a:ext cx="4037211" cy="6866884"/>
          </a:xfrm>
          <a:prstGeom prst="rect">
            <a:avLst/>
          </a:prstGeom>
          <a:solidFill>
            <a:srgbClr val="43453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4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IL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4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ROTORE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4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DI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4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CODA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4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E’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4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PERICOLOSO</a:t>
            </a:r>
            <a:endParaRPr kumimoji="0" lang="it-IT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7055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69</a:t>
            </a:fld>
            <a:endParaRPr lang="en-GB" altLang="en-US"/>
          </a:p>
        </p:txBody>
      </p:sp>
      <p:pic>
        <p:nvPicPr>
          <p:cNvPr id="6" name="Segnaposto contenuto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20006" y="0"/>
            <a:ext cx="9164006" cy="7325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ttangolo 6"/>
          <p:cNvSpPr/>
          <p:nvPr/>
        </p:nvSpPr>
        <p:spPr bwMode="auto">
          <a:xfrm>
            <a:off x="1" y="4764"/>
            <a:ext cx="9144000" cy="127476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it-IT" sz="9600" b="1" dirty="0" smtClean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P E R I C O L O</a:t>
            </a:r>
            <a:endParaRPr kumimoji="0" lang="it-IT" sz="9600" b="1" i="0" u="none" strike="noStrike" cap="none" normalizeH="0" baseline="0" dirty="0">
              <a:ln w="28575">
                <a:solidFill>
                  <a:schemeClr val="bg1"/>
                </a:solidFill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50617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magine 22" descr="C:\Users\Stefano\AppData\Local\Microsoft\Windows\INetCacheContent.Word\Helipad hospital asphalt.jpg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8769" y="3704337"/>
            <a:ext cx="638175" cy="638175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3600000" lon="0" rev="0"/>
            </a:camera>
            <a:lightRig rig="threePt" dir="t"/>
          </a:scene3d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SCENARIO TIPICO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b="1" dirty="0" smtClean="0"/>
              <a:t>ATTIVAZIONE DELL’ELICOTTERO</a:t>
            </a:r>
          </a:p>
          <a:p>
            <a:r>
              <a:rPr lang="it-IT" dirty="0" smtClean="0"/>
              <a:t>Se ritenuto appropriato la Sala Operativa attiva l’elicottero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  <p:pic>
        <p:nvPicPr>
          <p:cNvPr id="7" name="Immagine 6" descr="C:\Users\Stefano\AppData\Local\Microsoft\Windows\INetCacheContent.Word\car-accident-collision-hi.pn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18580" y="5232946"/>
            <a:ext cx="842010" cy="81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magine 7" descr="C:\Users\Stefano\AppData\Local\Microsoft\Windows\INetCacheContent.Word\robot-hi.png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22740" y="5312003"/>
            <a:ext cx="400050" cy="661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magine 8" descr="C:\Users\Stefano\AppData\Local\Microsoft\Windows\INetCacheContent.Word\lightning-hi1.png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5781278" y="4379962"/>
            <a:ext cx="666750" cy="78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Immagine 9" descr="C:\Users\Stefano\AppData\Local\Microsoft\Windows\INetCacheContent.Word\1194984658879665053people_juliane_krug_03c.svg.hi.png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224" y="3648770"/>
            <a:ext cx="390525" cy="5810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" name="Gruppo 10"/>
          <p:cNvGrpSpPr/>
          <p:nvPr/>
        </p:nvGrpSpPr>
        <p:grpSpPr>
          <a:xfrm>
            <a:off x="6554299" y="4961310"/>
            <a:ext cx="542925" cy="542925"/>
            <a:chOff x="0" y="0"/>
            <a:chExt cx="542925" cy="542925"/>
          </a:xfrm>
        </p:grpSpPr>
        <p:sp>
          <p:nvSpPr>
            <p:cNvPr id="12" name="Ovale 11"/>
            <p:cNvSpPr/>
            <p:nvPr/>
          </p:nvSpPr>
          <p:spPr>
            <a:xfrm>
              <a:off x="0" y="0"/>
              <a:ext cx="542925" cy="542925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it-IT" sz="2000" b="1">
                  <a:solidFill>
                    <a:srgbClr val="FFFFFF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it-IT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Casella di testo 60"/>
            <p:cNvSpPr txBox="1"/>
            <p:nvPr/>
          </p:nvSpPr>
          <p:spPr>
            <a:xfrm>
              <a:off x="19050" y="0"/>
              <a:ext cx="514350" cy="51435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it-IT" sz="2800" b="1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</a:t>
              </a:r>
              <a:endParaRPr lang="it-IT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Immagine 13" descr="C:\Users\Stefano\AppData\Local\Microsoft\Windows\INetCacheContent.Word\lightning-hi1.png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100000">
            <a:off x="4436079" y="3440112"/>
            <a:ext cx="666750" cy="7810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" name="Gruppo 14"/>
          <p:cNvGrpSpPr/>
          <p:nvPr/>
        </p:nvGrpSpPr>
        <p:grpSpPr>
          <a:xfrm>
            <a:off x="4497991" y="2963633"/>
            <a:ext cx="542925" cy="542925"/>
            <a:chOff x="0" y="0"/>
            <a:chExt cx="542925" cy="542925"/>
          </a:xfrm>
        </p:grpSpPr>
        <p:sp>
          <p:nvSpPr>
            <p:cNvPr id="16" name="Ovale 15"/>
            <p:cNvSpPr/>
            <p:nvPr/>
          </p:nvSpPr>
          <p:spPr>
            <a:xfrm>
              <a:off x="0" y="0"/>
              <a:ext cx="542925" cy="542925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it-IT" sz="2000" b="1">
                  <a:solidFill>
                    <a:srgbClr val="FFFFFF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it-IT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Casella di testo 27"/>
            <p:cNvSpPr txBox="1"/>
            <p:nvPr/>
          </p:nvSpPr>
          <p:spPr>
            <a:xfrm>
              <a:off x="19050" y="0"/>
              <a:ext cx="514350" cy="51435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it-IT" sz="2800" b="1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</a:t>
              </a:r>
              <a:endParaRPr lang="it-IT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8" name="Immagine 17" descr="C:\Users\Stefano\AppData\Local\Microsoft\Windows\INetCacheContent.Word\medical-helicopter-clipart-aac547e68645524a55778b432d55bdc9.png"/>
          <p:cNvPicPr/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79712" y="3353495"/>
            <a:ext cx="876300" cy="8763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9" name="Connettore curvo 18"/>
          <p:cNvCxnSpPr/>
          <p:nvPr/>
        </p:nvCxnSpPr>
        <p:spPr>
          <a:xfrm>
            <a:off x="2889877" y="4166145"/>
            <a:ext cx="1095375" cy="1476375"/>
          </a:xfrm>
          <a:prstGeom prst="curvedConnector3">
            <a:avLst>
              <a:gd name="adj1" fmla="val 53306"/>
            </a:avLst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uppo 19"/>
          <p:cNvGrpSpPr/>
          <p:nvPr/>
        </p:nvGrpSpPr>
        <p:grpSpPr>
          <a:xfrm>
            <a:off x="2508633" y="4961310"/>
            <a:ext cx="542925" cy="542925"/>
            <a:chOff x="0" y="0"/>
            <a:chExt cx="542925" cy="542925"/>
          </a:xfrm>
        </p:grpSpPr>
        <p:sp>
          <p:nvSpPr>
            <p:cNvPr id="21" name="Ovale 20"/>
            <p:cNvSpPr/>
            <p:nvPr/>
          </p:nvSpPr>
          <p:spPr>
            <a:xfrm>
              <a:off x="0" y="0"/>
              <a:ext cx="542925" cy="542925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it-IT" sz="2000" b="1">
                  <a:solidFill>
                    <a:srgbClr val="FFFFFF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it-IT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Casella di testo 29"/>
            <p:cNvSpPr txBox="1"/>
            <p:nvPr/>
          </p:nvSpPr>
          <p:spPr>
            <a:xfrm>
              <a:off x="19050" y="0"/>
              <a:ext cx="514350" cy="51435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it-IT" sz="2800" b="1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3</a:t>
              </a:r>
              <a:endParaRPr lang="it-IT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6775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7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25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70</a:t>
            </a:fld>
            <a:endParaRPr lang="en-GB" altLang="en-US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42358" y="-28135"/>
            <a:ext cx="10287000" cy="6858000"/>
          </a:xfrm>
          <a:prstGeom prst="rect">
            <a:avLst/>
          </a:prstGeom>
        </p:spPr>
      </p:pic>
      <p:sp>
        <p:nvSpPr>
          <p:cNvPr id="7" name="Rettangolo 6"/>
          <p:cNvSpPr/>
          <p:nvPr/>
        </p:nvSpPr>
        <p:spPr bwMode="auto">
          <a:xfrm>
            <a:off x="1" y="4764"/>
            <a:ext cx="9144000" cy="127476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buSzPct val="60000"/>
            </a:pPr>
            <a:r>
              <a:rPr lang="it-IT" sz="9600" b="1" dirty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P E R I C O L O</a:t>
            </a:r>
            <a:endParaRPr lang="it-IT" sz="9600" b="1" dirty="0">
              <a:ln w="28575">
                <a:solidFill>
                  <a:schemeClr val="bg1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52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71</a:t>
            </a:fld>
            <a:endParaRPr lang="en-GB" altLang="en-US"/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9901" y="0"/>
            <a:ext cx="10287000" cy="6858000"/>
          </a:xfrm>
          <a:prstGeom prst="rect">
            <a:avLst/>
          </a:prstGeom>
        </p:spPr>
      </p:pic>
      <p:sp>
        <p:nvSpPr>
          <p:cNvPr id="11" name="Segnaposto contenuto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12" name="Rettangolo 11"/>
          <p:cNvSpPr/>
          <p:nvPr/>
        </p:nvSpPr>
        <p:spPr bwMode="auto">
          <a:xfrm>
            <a:off x="1" y="4764"/>
            <a:ext cx="9144000" cy="127476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buSzPct val="60000"/>
            </a:pPr>
            <a:r>
              <a:rPr lang="it-IT" sz="9600" b="1" dirty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</a:rPr>
              <a:t>P E R I C O L O</a:t>
            </a:r>
            <a:endParaRPr lang="it-IT" sz="9600" b="1" dirty="0">
              <a:ln w="28575">
                <a:solidFill>
                  <a:schemeClr val="bg1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648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OPERAZIONI AL SUOLO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72</a:t>
            </a:fld>
            <a:endParaRPr lang="en-GB" altLang="en-US"/>
          </a:p>
        </p:txBody>
      </p:sp>
      <p:pic>
        <p:nvPicPr>
          <p:cNvPr id="6" name="Immagine 5"/>
          <p:cNvPicPr/>
          <p:nvPr/>
        </p:nvPicPr>
        <p:blipFill>
          <a:blip r:embed="rId2"/>
          <a:stretch>
            <a:fillRect/>
          </a:stretch>
        </p:blipFill>
        <p:spPr>
          <a:xfrm>
            <a:off x="1619672" y="1020401"/>
            <a:ext cx="5760740" cy="2835676"/>
          </a:xfrm>
          <a:prstGeom prst="rect">
            <a:avLst/>
          </a:prstGeom>
        </p:spPr>
      </p:pic>
      <p:sp>
        <p:nvSpPr>
          <p:cNvPr id="7" name="Casella di testo 116"/>
          <p:cNvSpPr txBox="1"/>
          <p:nvPr/>
        </p:nvSpPr>
        <p:spPr>
          <a:xfrm>
            <a:off x="611460" y="3830637"/>
            <a:ext cx="7920980" cy="1953326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it-IT" sz="4000" b="1" dirty="0">
                <a:ea typeface="Calibri" panose="020F0502020204030204" pitchFamily="34" charset="0"/>
                <a:cs typeface="Times New Roman" panose="02020603050405020304" pitchFamily="18" charset="0"/>
              </a:rPr>
              <a:t>AVVICINARSI E ALLONTANARSI DALL’ELICOTTERO DAL VERSANTE PIU’ BASSO DEL TERRENO</a:t>
            </a:r>
            <a:endParaRPr lang="it-IT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6120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OPERAZIONI AL SUOLO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73</a:t>
            </a:fld>
            <a:endParaRPr lang="en-GB" altLang="en-US"/>
          </a:p>
        </p:txBody>
      </p:sp>
      <p:pic>
        <p:nvPicPr>
          <p:cNvPr id="6" name="Immagine 5"/>
          <p:cNvPicPr/>
          <p:nvPr/>
        </p:nvPicPr>
        <p:blipFill>
          <a:blip r:embed="rId2"/>
          <a:stretch>
            <a:fillRect/>
          </a:stretch>
        </p:blipFill>
        <p:spPr>
          <a:xfrm>
            <a:off x="1619672" y="1020401"/>
            <a:ext cx="5760740" cy="2835676"/>
          </a:xfrm>
          <a:prstGeom prst="rect">
            <a:avLst/>
          </a:prstGeom>
        </p:spPr>
      </p:pic>
      <p:pic>
        <p:nvPicPr>
          <p:cNvPr id="8" name="Immagine 7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1020401"/>
            <a:ext cx="6182196" cy="3171358"/>
          </a:xfrm>
          <a:prstGeom prst="rect">
            <a:avLst/>
          </a:prstGeom>
        </p:spPr>
      </p:pic>
      <p:sp>
        <p:nvSpPr>
          <p:cNvPr id="7" name="Casella di testo 116"/>
          <p:cNvSpPr txBox="1"/>
          <p:nvPr/>
        </p:nvSpPr>
        <p:spPr>
          <a:xfrm>
            <a:off x="35496" y="3861048"/>
            <a:ext cx="9108504" cy="240667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it-IT" sz="2400" b="1" dirty="0"/>
              <a:t>CARICANDO O SCARICAND MATERIALE, NON LANCIARE </a:t>
            </a:r>
            <a:r>
              <a:rPr lang="it-IT" sz="2400" b="1" dirty="0" smtClean="0"/>
              <a:t>OGGETTI </a:t>
            </a:r>
            <a:r>
              <a:rPr lang="it-IT" sz="2400" b="1" dirty="0"/>
              <a:t>VICINO </a:t>
            </a:r>
            <a:r>
              <a:rPr lang="it-IT" sz="2400" b="1" dirty="0" smtClean="0"/>
              <a:t>ALL’ELICOTTERO</a:t>
            </a:r>
          </a:p>
          <a:p>
            <a:pPr algn="ctr"/>
            <a:endParaRPr lang="it-IT" sz="2400" b="1" dirty="0"/>
          </a:p>
          <a:p>
            <a:pPr algn="ctr"/>
            <a:r>
              <a:rPr lang="it-IT" sz="2400" b="1" dirty="0"/>
              <a:t>OGGETTI DI UNA CERTA LUNGHEZZA, COME SCI O BARRELLE, DEVONO ESSERE TENUTI ORIZZONTATALI</a:t>
            </a:r>
            <a:endParaRPr lang="it-IT" sz="2400" b="1" dirty="0"/>
          </a:p>
        </p:txBody>
      </p:sp>
    </p:spTree>
    <p:extLst>
      <p:ext uri="{BB962C8B-B14F-4D97-AF65-F5344CB8AC3E}">
        <p14:creationId xmlns:p14="http://schemas.microsoft.com/office/powerpoint/2010/main" val="914685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74</a:t>
            </a:fld>
            <a:endParaRPr lang="en-GB" altLang="en-US"/>
          </a:p>
        </p:txBody>
      </p:sp>
      <p:pic>
        <p:nvPicPr>
          <p:cNvPr id="6" name="Immagine 5" descr="C:\Users\Stefano\AppData\Local\Microsoft\Windows\INetCacheContent.Word\SNC1329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9003"/>
            <a:ext cx="9180512" cy="687785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ttangolo 6"/>
          <p:cNvSpPr/>
          <p:nvPr/>
        </p:nvSpPr>
        <p:spPr bwMode="auto">
          <a:xfrm>
            <a:off x="-518" y="5013176"/>
            <a:ext cx="8388942" cy="1440160"/>
          </a:xfrm>
          <a:prstGeom prst="rect">
            <a:avLst/>
          </a:prstGeom>
          <a:solidFill>
            <a:srgbClr val="6D78AE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ts val="0"/>
              </a:spcBef>
              <a:buSzPct val="60000"/>
            </a:pPr>
            <a:r>
              <a:rPr lang="it-IT" sz="3600" dirty="0">
                <a:solidFill>
                  <a:schemeClr val="bg1"/>
                </a:solidFill>
              </a:rPr>
              <a:t>Le persone non coinvolte nelle </a:t>
            </a:r>
            <a:r>
              <a:rPr lang="it-IT" sz="3600" dirty="0" smtClean="0">
                <a:solidFill>
                  <a:schemeClr val="bg1"/>
                </a:solidFill>
              </a:rPr>
              <a:t>operazioni devono </a:t>
            </a:r>
            <a:r>
              <a:rPr lang="it-IT" sz="3600" dirty="0">
                <a:solidFill>
                  <a:schemeClr val="bg1"/>
                </a:solidFill>
              </a:rPr>
              <a:t>essere tenute </a:t>
            </a:r>
            <a:r>
              <a:rPr lang="it-IT" sz="3600" dirty="0" smtClean="0">
                <a:solidFill>
                  <a:schemeClr val="bg1"/>
                </a:solidFill>
              </a:rPr>
              <a:t>lontane dall’elicottero</a:t>
            </a:r>
            <a:endParaRPr kumimoji="0" lang="en-GB" sz="3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3562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OPERAZIONI AL SUOLO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75</a:t>
            </a:fld>
            <a:endParaRPr lang="en-GB" altLang="en-US"/>
          </a:p>
        </p:txBody>
      </p:sp>
      <p:pic>
        <p:nvPicPr>
          <p:cNvPr id="2050" name="Picture 2" descr="2000px-No_Smoki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285" y="1279524"/>
            <a:ext cx="3949675" cy="394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tangolo 6"/>
          <p:cNvSpPr/>
          <p:nvPr/>
        </p:nvSpPr>
        <p:spPr bwMode="auto">
          <a:xfrm>
            <a:off x="4572000" y="1279524"/>
            <a:ext cx="4341242" cy="3949676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buSzPct val="60000"/>
            </a:pPr>
            <a:r>
              <a:rPr lang="it-IT" sz="4800" dirty="0">
                <a:solidFill>
                  <a:schemeClr val="bg1"/>
                </a:solidFill>
              </a:rPr>
              <a:t>È sempre vietato fumare in prossimità dell’elicottero</a:t>
            </a:r>
            <a:endParaRPr kumimoji="0" lang="en-GB" sz="4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32412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76</a:t>
            </a:fld>
            <a:endParaRPr lang="en-GB" altLang="en-US"/>
          </a:p>
        </p:txBody>
      </p:sp>
      <p:pic>
        <p:nvPicPr>
          <p:cNvPr id="8" name="Segnaposto contenuto 7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691"/>
            <a:ext cx="10980712" cy="8235535"/>
          </a:xfrm>
        </p:spPr>
      </p:pic>
      <p:sp>
        <p:nvSpPr>
          <p:cNvPr id="9" name="Rettangolo 8"/>
          <p:cNvSpPr/>
          <p:nvPr/>
        </p:nvSpPr>
        <p:spPr bwMode="auto">
          <a:xfrm>
            <a:off x="0" y="3789040"/>
            <a:ext cx="4139952" cy="2420888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4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COSA VEDONO I PILOTI</a:t>
            </a:r>
            <a:endParaRPr kumimoji="0" lang="it-IT" sz="4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678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COSA VEDONO I PILOTI</a:t>
            </a:r>
            <a:endParaRPr lang="en-GB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GB" sz="4400" dirty="0" smtClean="0"/>
              <a:t>ECCO COSA VEDE UN PILOTA</a:t>
            </a:r>
          </a:p>
          <a:p>
            <a:pPr marL="0" indent="0" algn="ctr">
              <a:buNone/>
            </a:pPr>
            <a:r>
              <a:rPr lang="en-GB" sz="4400" dirty="0" smtClean="0"/>
              <a:t>CHE ARRIVA NELLA ZONA DI UN’EMERGENZA</a:t>
            </a:r>
          </a:p>
          <a:p>
            <a:pPr marL="0" indent="0" algn="ctr">
              <a:buNone/>
            </a:pPr>
            <a:r>
              <a:rPr lang="en-GB" sz="4400" dirty="0" smtClean="0"/>
              <a:t>E</a:t>
            </a:r>
          </a:p>
          <a:p>
            <a:pPr marL="0" indent="0" algn="ctr">
              <a:buNone/>
            </a:pPr>
            <a:r>
              <a:rPr lang="en-GB" sz="4400" dirty="0" smtClean="0"/>
              <a:t>LE SUE CONSIDERAZIONI</a:t>
            </a:r>
            <a:endParaRPr lang="en-GB" sz="4400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77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13511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78</a:t>
            </a:fld>
            <a:endParaRPr lang="en-GB" altLang="en-US"/>
          </a:p>
        </p:txBody>
      </p:sp>
      <p:pic>
        <p:nvPicPr>
          <p:cNvPr id="6" name="Immagine 5" descr="C:\Users\Stefano\AppData\Local\Microsoft\Windows\INetCacheContent.Word\Immagine 00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7385"/>
            <a:ext cx="9252520" cy="697186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" name="Connettore diritto 6"/>
          <p:cNvCxnSpPr/>
          <p:nvPr/>
        </p:nvCxnSpPr>
        <p:spPr>
          <a:xfrm flipV="1">
            <a:off x="6268938" y="1556792"/>
            <a:ext cx="2695675" cy="2435722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ttangolo 8"/>
          <p:cNvSpPr/>
          <p:nvPr/>
        </p:nvSpPr>
        <p:spPr bwMode="auto">
          <a:xfrm>
            <a:off x="0" y="5589240"/>
            <a:ext cx="9252520" cy="935384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20000"/>
              </a:spcBef>
              <a:buSzPct val="60000"/>
            </a:pPr>
            <a:r>
              <a:rPr lang="it-IT" sz="2800" dirty="0">
                <a:solidFill>
                  <a:schemeClr val="bg1"/>
                </a:solidFill>
              </a:rPr>
              <a:t>LINEA ELETTRICA: problema per atterraggio e decollo</a:t>
            </a:r>
            <a:endParaRPr lang="it-IT" sz="2800" dirty="0">
              <a:solidFill>
                <a:schemeClr val="bg1"/>
              </a:solidFill>
            </a:endParaRPr>
          </a:p>
        </p:txBody>
      </p:sp>
      <p:sp>
        <p:nvSpPr>
          <p:cNvPr id="10" name="Ovale 9"/>
          <p:cNvSpPr/>
          <p:nvPr/>
        </p:nvSpPr>
        <p:spPr bwMode="auto">
          <a:xfrm>
            <a:off x="1979712" y="3351609"/>
            <a:ext cx="1152128" cy="1152128"/>
          </a:xfrm>
          <a:prstGeom prst="ellipse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3"/>
              </a:buBlip>
              <a:tabLst/>
            </a:pPr>
            <a:endParaRPr kumimoji="0" lang="it-IT" sz="3200" b="0" i="0" u="none" strike="noStrike" cap="none" normalizeH="0" baseline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  <p:sp>
        <p:nvSpPr>
          <p:cNvPr id="11" name="Rettangolo 10"/>
          <p:cNvSpPr/>
          <p:nvPr/>
        </p:nvSpPr>
        <p:spPr bwMode="auto">
          <a:xfrm>
            <a:off x="971600" y="548680"/>
            <a:ext cx="1584176" cy="1008112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Incidente</a:t>
            </a: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cxnSp>
        <p:nvCxnSpPr>
          <p:cNvPr id="13" name="Connettore 2 12"/>
          <p:cNvCxnSpPr>
            <a:stCxn id="11" idx="2"/>
          </p:cNvCxnSpPr>
          <p:nvPr/>
        </p:nvCxnSpPr>
        <p:spPr bwMode="auto">
          <a:xfrm>
            <a:off x="1763688" y="1556792"/>
            <a:ext cx="648072" cy="1794817"/>
          </a:xfrm>
          <a:prstGeom prst="straightConnector1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" name="Rettangolo 14"/>
          <p:cNvSpPr/>
          <p:nvPr/>
        </p:nvSpPr>
        <p:spPr bwMode="auto">
          <a:xfrm>
            <a:off x="21559" y="5589240"/>
            <a:ext cx="9252520" cy="935384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TIPICO SCENARIO DI UN INCIDENTE</a:t>
            </a: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cxnSp>
        <p:nvCxnSpPr>
          <p:cNvPr id="17" name="Connettore diritto 16"/>
          <p:cNvCxnSpPr/>
          <p:nvPr/>
        </p:nvCxnSpPr>
        <p:spPr>
          <a:xfrm flipV="1">
            <a:off x="683568" y="3722885"/>
            <a:ext cx="3168352" cy="393322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ttore diritto 17"/>
          <p:cNvCxnSpPr/>
          <p:nvPr/>
        </p:nvCxnSpPr>
        <p:spPr>
          <a:xfrm flipV="1">
            <a:off x="1187624" y="3025232"/>
            <a:ext cx="4896544" cy="87764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ttangolo 20"/>
          <p:cNvSpPr/>
          <p:nvPr/>
        </p:nvSpPr>
        <p:spPr bwMode="auto">
          <a:xfrm>
            <a:off x="-3229" y="5589240"/>
            <a:ext cx="9252520" cy="935384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it-IT" sz="2800" dirty="0" smtClean="0">
                <a:solidFill>
                  <a:schemeClr val="bg1"/>
                </a:solidFill>
              </a:rPr>
              <a:t>PALI ILLUMINAZIONE: problema per atterraggio e decollo</a:t>
            </a: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65922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1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2" dur="1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5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5" dur="1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5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5" grpId="0" animBg="1"/>
      <p:bldP spid="15" grpId="1" animBg="1"/>
      <p:bldP spid="21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79</a:t>
            </a:fld>
            <a:endParaRPr lang="en-GB" altLang="en-US"/>
          </a:p>
        </p:txBody>
      </p:sp>
      <p:pic>
        <p:nvPicPr>
          <p:cNvPr id="3074" name="Picture 2" descr="Immagine 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1749" y="4763"/>
            <a:ext cx="9303958" cy="699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e 6"/>
          <p:cNvSpPr/>
          <p:nvPr/>
        </p:nvSpPr>
        <p:spPr>
          <a:xfrm>
            <a:off x="311655" y="2358881"/>
            <a:ext cx="1442382" cy="71331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8" name="Ovale 7"/>
          <p:cNvSpPr/>
          <p:nvPr/>
        </p:nvSpPr>
        <p:spPr>
          <a:xfrm>
            <a:off x="2660130" y="3188394"/>
            <a:ext cx="701854" cy="70185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9" name="Ovale 8"/>
          <p:cNvSpPr/>
          <p:nvPr/>
        </p:nvSpPr>
        <p:spPr>
          <a:xfrm>
            <a:off x="3244072" y="2880232"/>
            <a:ext cx="701854" cy="70185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0" name="Ovale 9"/>
          <p:cNvSpPr/>
          <p:nvPr/>
        </p:nvSpPr>
        <p:spPr>
          <a:xfrm>
            <a:off x="2331182" y="2258912"/>
            <a:ext cx="701854" cy="70185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cxnSp>
        <p:nvCxnSpPr>
          <p:cNvPr id="11" name="Connettore 2 10"/>
          <p:cNvCxnSpPr/>
          <p:nvPr/>
        </p:nvCxnSpPr>
        <p:spPr>
          <a:xfrm>
            <a:off x="4247216" y="3622873"/>
            <a:ext cx="3256962" cy="388546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egno di moltiplicazione 11"/>
          <p:cNvSpPr/>
          <p:nvPr/>
        </p:nvSpPr>
        <p:spPr>
          <a:xfrm rot="543919">
            <a:off x="3536461" y="2892758"/>
            <a:ext cx="853685" cy="389601"/>
          </a:xfrm>
          <a:prstGeom prst="mathMultiply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>
              <a:ln w="38100">
                <a:solidFill>
                  <a:schemeClr val="tx1"/>
                </a:solidFill>
              </a:ln>
            </a:endParaRPr>
          </a:p>
        </p:txBody>
      </p:sp>
      <p:cxnSp>
        <p:nvCxnSpPr>
          <p:cNvPr id="13" name="Connettore diritto 12"/>
          <p:cNvCxnSpPr/>
          <p:nvPr/>
        </p:nvCxnSpPr>
        <p:spPr>
          <a:xfrm flipV="1">
            <a:off x="-36512" y="2019943"/>
            <a:ext cx="9275958" cy="1270976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ttangolo 22"/>
          <p:cNvSpPr/>
          <p:nvPr/>
        </p:nvSpPr>
        <p:spPr bwMode="auto">
          <a:xfrm>
            <a:off x="-3229" y="5315285"/>
            <a:ext cx="9252520" cy="935384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en-GB" sz="2800" dirty="0" smtClean="0">
                <a:solidFill>
                  <a:schemeClr val="bg1"/>
                </a:solidFill>
              </a:rPr>
              <a:t>LINEA ELETTRICA</a:t>
            </a: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sp>
        <p:nvSpPr>
          <p:cNvPr id="24" name="Rettangolo 23"/>
          <p:cNvSpPr/>
          <p:nvPr/>
        </p:nvSpPr>
        <p:spPr bwMode="auto">
          <a:xfrm>
            <a:off x="-3229" y="5315285"/>
            <a:ext cx="9252520" cy="935384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en-GB" sz="28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Posto</a:t>
            </a:r>
            <a:r>
              <a:rPr kumimoji="0" lang="en-GB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 di </a:t>
            </a:r>
            <a:r>
              <a:rPr kumimoji="0" lang="en-GB" sz="28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atterraggio</a:t>
            </a:r>
            <a:r>
              <a:rPr kumimoji="0" lang="en-GB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 </a:t>
            </a:r>
            <a:r>
              <a:rPr kumimoji="0" lang="en-GB" sz="28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più</a:t>
            </a:r>
            <a:r>
              <a:rPr kumimoji="0" lang="en-GB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 </a:t>
            </a:r>
            <a:r>
              <a:rPr kumimoji="0" lang="en-GB" sz="28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idoneo</a:t>
            </a:r>
            <a:r>
              <a:rPr kumimoji="0" lang="en-GB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 per </a:t>
            </a:r>
            <a:r>
              <a:rPr kumimoji="0" lang="en-GB" sz="28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prestare</a:t>
            </a:r>
            <a:r>
              <a:rPr kumimoji="0" lang="en-GB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 </a:t>
            </a:r>
            <a:r>
              <a:rPr kumimoji="0" lang="en-GB" sz="28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assistenza</a:t>
            </a: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sp>
        <p:nvSpPr>
          <p:cNvPr id="26" name="Rettangolo 25"/>
          <p:cNvSpPr/>
          <p:nvPr/>
        </p:nvSpPr>
        <p:spPr bwMode="auto">
          <a:xfrm>
            <a:off x="-3229" y="5036737"/>
            <a:ext cx="9252520" cy="149248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it-IT" sz="2800" dirty="0" smtClean="0">
                <a:solidFill>
                  <a:schemeClr val="bg1"/>
                </a:solidFill>
              </a:rPr>
              <a:t>			- porte e portelloni aperti e liberi</a:t>
            </a: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it-IT" sz="2800" dirty="0" smtClean="0">
                <a:solidFill>
                  <a:schemeClr val="bg1"/>
                </a:solidFill>
              </a:rPr>
              <a:t>AMBULANZE:	- </a:t>
            </a:r>
            <a:r>
              <a:rPr lang="it-IT" sz="2800" dirty="0" err="1" smtClean="0">
                <a:solidFill>
                  <a:schemeClr val="bg1"/>
                </a:solidFill>
              </a:rPr>
              <a:t>barrelle</a:t>
            </a:r>
            <a:r>
              <a:rPr lang="it-IT" sz="2800" dirty="0" smtClean="0">
                <a:solidFill>
                  <a:schemeClr val="bg1"/>
                </a:solidFill>
              </a:rPr>
              <a:t> libere e incustodite</a:t>
            </a: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			- lenzuola non bloccate sulle barelle</a:t>
            </a: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27" name="Rettangolo 26"/>
          <p:cNvSpPr/>
          <p:nvPr/>
        </p:nvSpPr>
        <p:spPr bwMode="auto">
          <a:xfrm>
            <a:off x="-3229" y="5315285"/>
            <a:ext cx="9252520" cy="935384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it-IT" sz="2800" dirty="0" smtClean="0">
                <a:solidFill>
                  <a:schemeClr val="bg1"/>
                </a:solidFill>
              </a:rPr>
              <a:t>PERSONE ESTRANEE: in transito vicino al punto di atterraggio</a:t>
            </a: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28" name="Rettangolo 27"/>
          <p:cNvSpPr/>
          <p:nvPr/>
        </p:nvSpPr>
        <p:spPr bwMode="auto">
          <a:xfrm>
            <a:off x="-3229" y="5315285"/>
            <a:ext cx="9252520" cy="935384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it-IT" sz="2800" dirty="0" smtClean="0">
                <a:solidFill>
                  <a:schemeClr val="bg1"/>
                </a:solidFill>
              </a:rPr>
              <a:t>SEGNALETICA STRADALE: vicina al punto di atterraggio</a:t>
            </a: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29" name="Rettangolo 28"/>
          <p:cNvSpPr/>
          <p:nvPr/>
        </p:nvSpPr>
        <p:spPr bwMode="auto">
          <a:xfrm>
            <a:off x="-3229" y="5315285"/>
            <a:ext cx="9252520" cy="935384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it-IT" sz="2800" dirty="0" smtClean="0">
                <a:solidFill>
                  <a:schemeClr val="bg1"/>
                </a:solidFill>
              </a:rPr>
              <a:t>TRAFFICO NEL SENSO OPPOSTO: non bloccato</a:t>
            </a: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88181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6" presetClass="emph" presetSubtype="0" repeatCount="indefinite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3" dur="1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5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6" presetClass="emph" presetSubtype="0" repeatCount="indefinite" grpId="2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7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6" presetClass="emph" presetSubtype="0" repeatCount="indefinite" grpId="2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9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mph" presetSubtype="0" repeatCount="indefinite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2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26" presetClass="emph" presetSubtype="0" repeatCount="indefinit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26" presetClass="emph" presetSubtype="0" repeatCount="indefinite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1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2" grpId="0" animBg="1"/>
      <p:bldP spid="12" grpId="1" animBg="1"/>
      <p:bldP spid="23" grpId="0" animBg="1"/>
      <p:bldP spid="23" grpId="1" animBg="1"/>
      <p:bldP spid="24" grpId="0" animBg="1"/>
      <p:bldP spid="24" grpId="1" animBg="1"/>
      <p:bldP spid="26" grpId="1" animBg="1"/>
      <p:bldP spid="26" grpId="2" animBg="1"/>
      <p:bldP spid="27" grpId="1" animBg="1"/>
      <p:bldP spid="27" grpId="2" animBg="1"/>
      <p:bldP spid="28" grpId="0" animBg="1"/>
      <p:bldP spid="28" grpId="1" animBg="1"/>
      <p:bldP spid="2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  <p:pic>
        <p:nvPicPr>
          <p:cNvPr id="8" name="Segnaposto contenuto 7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691"/>
            <a:ext cx="10980712" cy="8235535"/>
          </a:xfrm>
        </p:spPr>
      </p:pic>
      <p:sp>
        <p:nvSpPr>
          <p:cNvPr id="9" name="Rettangolo 8"/>
          <p:cNvSpPr/>
          <p:nvPr/>
        </p:nvSpPr>
        <p:spPr bwMode="auto">
          <a:xfrm>
            <a:off x="0" y="3789040"/>
            <a:ext cx="4139952" cy="2420888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4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RICHIESTA DELLA MISSIONE</a:t>
            </a:r>
            <a:endParaRPr kumimoji="0" lang="it-IT" sz="4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9001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80</a:t>
            </a:fld>
            <a:endParaRPr lang="en-GB" altLang="en-US"/>
          </a:p>
        </p:txBody>
      </p:sp>
      <p:sp>
        <p:nvSpPr>
          <p:cNvPr id="17" name="Rettangolo 16"/>
          <p:cNvSpPr/>
          <p:nvPr/>
        </p:nvSpPr>
        <p:spPr bwMode="auto">
          <a:xfrm>
            <a:off x="5164059" y="0"/>
            <a:ext cx="3979941" cy="685800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ct val="20000"/>
              </a:spcBef>
              <a:buSzPct val="60000"/>
            </a:pPr>
            <a:r>
              <a:rPr lang="it-IT" sz="2800" dirty="0">
                <a:solidFill>
                  <a:schemeClr val="bg1"/>
                </a:solidFill>
              </a:rPr>
              <a:t>PUNTI</a:t>
            </a:r>
          </a:p>
          <a:p>
            <a:pPr algn="ctr" eaLnBrk="1" hangingPunct="1">
              <a:spcBef>
                <a:spcPct val="20000"/>
              </a:spcBef>
              <a:buSzPct val="60000"/>
            </a:pPr>
            <a:r>
              <a:rPr lang="it-IT" sz="2800" dirty="0">
                <a:solidFill>
                  <a:schemeClr val="bg1"/>
                </a:solidFill>
              </a:rPr>
              <a:t>DI ATTERRAGGIO</a:t>
            </a:r>
          </a:p>
          <a:p>
            <a:pPr algn="ctr" eaLnBrk="1" hangingPunct="1">
              <a:spcBef>
                <a:spcPct val="20000"/>
              </a:spcBef>
              <a:buSzPct val="60000"/>
            </a:pPr>
            <a:r>
              <a:rPr lang="it-IT" sz="2800" dirty="0">
                <a:solidFill>
                  <a:schemeClr val="bg1"/>
                </a:solidFill>
              </a:rPr>
              <a:t>ALTERNATIVI</a:t>
            </a: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pic>
        <p:nvPicPr>
          <p:cNvPr id="4098" name="Picture 2" descr="Immagine 006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5164059" cy="685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tangolo 6"/>
          <p:cNvSpPr/>
          <p:nvPr/>
        </p:nvSpPr>
        <p:spPr bwMode="auto">
          <a:xfrm>
            <a:off x="5164059" y="0"/>
            <a:ext cx="3979941" cy="685800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ct val="20000"/>
              </a:spcBef>
              <a:buSzPct val="60000"/>
            </a:pPr>
            <a:r>
              <a:rPr lang="it-IT" sz="2800" dirty="0">
                <a:solidFill>
                  <a:schemeClr val="bg1"/>
                </a:solidFill>
              </a:rPr>
              <a:t>PUNTI</a:t>
            </a:r>
          </a:p>
          <a:p>
            <a:pPr algn="ctr" eaLnBrk="1" hangingPunct="1">
              <a:spcBef>
                <a:spcPct val="20000"/>
              </a:spcBef>
              <a:buSzPct val="60000"/>
            </a:pPr>
            <a:r>
              <a:rPr lang="it-IT" sz="2800" dirty="0">
                <a:solidFill>
                  <a:schemeClr val="bg1"/>
                </a:solidFill>
              </a:rPr>
              <a:t>DI ATTERRAGGIO</a:t>
            </a:r>
          </a:p>
          <a:p>
            <a:pPr algn="ctr" eaLnBrk="1" hangingPunct="1">
              <a:spcBef>
                <a:spcPct val="20000"/>
              </a:spcBef>
              <a:buSzPct val="60000"/>
            </a:pPr>
            <a:r>
              <a:rPr lang="it-IT" sz="2800" dirty="0">
                <a:solidFill>
                  <a:schemeClr val="bg1"/>
                </a:solidFill>
              </a:rPr>
              <a:t>ALTERNATIVI</a:t>
            </a: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endParaRPr lang="en-GB" sz="2800" dirty="0">
              <a:solidFill>
                <a:schemeClr val="bg1"/>
              </a:solidFill>
            </a:endParaRPr>
          </a:p>
          <a:p>
            <a:pPr marL="457200" marR="0" indent="-4572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r>
              <a:rPr lang="it-IT" sz="2800" dirty="0" smtClean="0">
                <a:solidFill>
                  <a:schemeClr val="bg1"/>
                </a:solidFill>
              </a:rPr>
              <a:t>Il traffico non è stato bloccato</a:t>
            </a:r>
          </a:p>
          <a:p>
            <a:pPr marL="457200" marR="0" indent="-4572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r>
              <a:rPr lang="it-IT" sz="2800" dirty="0" smtClean="0">
                <a:solidFill>
                  <a:schemeClr val="bg1"/>
                </a:solidFill>
              </a:rPr>
              <a:t>Cespugli e guardrail possono essere problematici per il trasferimento del paziente</a:t>
            </a: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8" name="Simbolo &quot;Non consentito&quot; 7"/>
          <p:cNvSpPr/>
          <p:nvPr/>
        </p:nvSpPr>
        <p:spPr>
          <a:xfrm>
            <a:off x="3206672" y="2115556"/>
            <a:ext cx="312420" cy="213995"/>
          </a:xfrm>
          <a:prstGeom prst="noSmoking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9" name="Simbolo &quot;Non consentito&quot; 8"/>
          <p:cNvSpPr/>
          <p:nvPr/>
        </p:nvSpPr>
        <p:spPr>
          <a:xfrm>
            <a:off x="1667193" y="3534023"/>
            <a:ext cx="312420" cy="213995"/>
          </a:xfrm>
          <a:prstGeom prst="noSmoking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0" name="Simbolo &quot;Non consentito&quot; 9"/>
          <p:cNvSpPr/>
          <p:nvPr/>
        </p:nvSpPr>
        <p:spPr>
          <a:xfrm>
            <a:off x="3635896" y="2996952"/>
            <a:ext cx="312420" cy="213995"/>
          </a:xfrm>
          <a:prstGeom prst="noSmoking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1" name="Simbolo &quot;Non consentito&quot; 10"/>
          <p:cNvSpPr/>
          <p:nvPr/>
        </p:nvSpPr>
        <p:spPr>
          <a:xfrm>
            <a:off x="3948316" y="5085184"/>
            <a:ext cx="312420" cy="213995"/>
          </a:xfrm>
          <a:prstGeom prst="noSmoking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6" name="Rettangolo 15"/>
          <p:cNvSpPr/>
          <p:nvPr/>
        </p:nvSpPr>
        <p:spPr bwMode="auto">
          <a:xfrm>
            <a:off x="5164059" y="0"/>
            <a:ext cx="3979941" cy="685800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it-IT" sz="2800" dirty="0" smtClean="0">
                <a:solidFill>
                  <a:schemeClr val="bg1"/>
                </a:solidFill>
              </a:rPr>
              <a:t>PUNTI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it-IT" sz="2800" dirty="0" smtClean="0">
                <a:solidFill>
                  <a:schemeClr val="bg1"/>
                </a:solidFill>
              </a:rPr>
              <a:t>DI ATTERRAGGIO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it-IT" sz="2800" dirty="0" smtClean="0">
                <a:solidFill>
                  <a:schemeClr val="bg1"/>
                </a:solidFill>
              </a:rPr>
              <a:t>ALTERNATIVI</a:t>
            </a: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endParaRPr lang="it-IT" sz="2800" dirty="0" smtClean="0">
              <a:solidFill>
                <a:schemeClr val="bg1"/>
              </a:solidFill>
            </a:endParaRPr>
          </a:p>
          <a:p>
            <a:pPr marL="457200" marR="0" indent="-4572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r>
              <a:rPr lang="it-IT" sz="2800" dirty="0" smtClean="0">
                <a:solidFill>
                  <a:schemeClr val="bg1"/>
                </a:solidFill>
              </a:rPr>
              <a:t>In pendenza</a:t>
            </a:r>
          </a:p>
          <a:p>
            <a:pPr marL="457200" marR="0" indent="-4572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r>
              <a:rPr lang="it-IT" sz="2800" dirty="0" smtClean="0">
                <a:solidFill>
                  <a:schemeClr val="bg1"/>
                </a:solidFill>
              </a:rPr>
              <a:t>Alberi e cespugli</a:t>
            </a:r>
          </a:p>
          <a:p>
            <a:pPr marL="457200" marR="0" indent="-4572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r>
              <a:rPr lang="it-IT" sz="2800" dirty="0" smtClean="0">
                <a:solidFill>
                  <a:schemeClr val="bg1"/>
                </a:solidFill>
              </a:rPr>
              <a:t>Ostacoli</a:t>
            </a:r>
          </a:p>
          <a:p>
            <a:pPr marL="457200" marR="0" indent="-4572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r>
              <a:rPr lang="it-IT" sz="2800" dirty="0" smtClean="0">
                <a:solidFill>
                  <a:schemeClr val="bg1"/>
                </a:solidFill>
              </a:rPr>
              <a:t>Traffico</a:t>
            </a: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001962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3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8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1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1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8" grpId="2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6" grpId="2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81</a:t>
            </a:fld>
            <a:endParaRPr lang="en-GB" altLang="en-US"/>
          </a:p>
        </p:txBody>
      </p:sp>
      <p:pic>
        <p:nvPicPr>
          <p:cNvPr id="5122" name="Picture 2" descr="Immagine 0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8885" y="4762"/>
            <a:ext cx="9152885" cy="688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tangolo 6"/>
          <p:cNvSpPr/>
          <p:nvPr/>
        </p:nvSpPr>
        <p:spPr bwMode="auto">
          <a:xfrm>
            <a:off x="3779912" y="4528852"/>
            <a:ext cx="5364088" cy="844364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it-IT" sz="2400" dirty="0" smtClean="0">
                <a:solidFill>
                  <a:schemeClr val="bg1"/>
                </a:solidFill>
              </a:rPr>
              <a:t>AVEVI VISTO TUTTI QUESTI PERICOLI?</a:t>
            </a:r>
            <a:endParaRPr lang="it-IT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45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544" y="4174"/>
            <a:ext cx="10293432" cy="6858000"/>
          </a:xfrm>
        </p:spPr>
      </p:pic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82</a:t>
            </a:fld>
            <a:endParaRPr lang="en-GB" altLang="en-US"/>
          </a:p>
        </p:txBody>
      </p:sp>
      <p:sp>
        <p:nvSpPr>
          <p:cNvPr id="7" name="Rettangolo 6"/>
          <p:cNvSpPr/>
          <p:nvPr/>
        </p:nvSpPr>
        <p:spPr bwMode="auto">
          <a:xfrm>
            <a:off x="2843808" y="188640"/>
            <a:ext cx="5976664" cy="2988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6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LA</a:t>
            </a:r>
            <a:endParaRPr kumimoji="0" lang="it-IT" sz="6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  <a:p>
            <a:pPr algn="ctr" eaLnBrk="1" hangingPunct="1">
              <a:spcBef>
                <a:spcPts val="0"/>
              </a:spcBef>
              <a:buSzPct val="60000"/>
            </a:pPr>
            <a:r>
              <a:rPr lang="it-IT" sz="6000" dirty="0" smtClean="0">
                <a:solidFill>
                  <a:schemeClr val="bg1"/>
                </a:solidFill>
              </a:rPr>
              <a:t>CHECKLIST</a:t>
            </a:r>
          </a:p>
          <a:p>
            <a:pPr algn="ctr" eaLnBrk="1" hangingPunct="1">
              <a:spcBef>
                <a:spcPts val="0"/>
              </a:spcBef>
              <a:buSzPct val="60000"/>
            </a:pPr>
            <a:r>
              <a:rPr kumimoji="0" lang="it-IT" sz="6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R.O.M.A</a:t>
            </a:r>
            <a:r>
              <a:rPr kumimoji="0" lang="it-IT" sz="6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</a:rPr>
              <a:t>.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endParaRPr kumimoji="0" lang="it-IT" sz="6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482807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R.O.M.A. CHECKLIST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83</a:t>
            </a:fld>
            <a:endParaRPr lang="en-GB" altLang="en-US"/>
          </a:p>
        </p:txBody>
      </p:sp>
      <p:pic>
        <p:nvPicPr>
          <p:cNvPr id="6" name="Immagine 5" descr="C:\Users\Stefano\AppData\Local\Microsoft\Windows\INetCacheContent.Word\Helipad hospital asphalt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1718" y="1662648"/>
            <a:ext cx="1107594" cy="1107594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3600000" lon="0" rev="0"/>
            </a:camera>
            <a:lightRig rig="threePt" dir="t"/>
          </a:scene3d>
        </p:spPr>
      </p:pic>
      <p:pic>
        <p:nvPicPr>
          <p:cNvPr id="7" name="Immagine 6" descr="C:\Users\Stefano\AppData\Local\Microsoft\Windows\INetCacheContent.Word\car-accident-collision-hi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44381" y="4630407"/>
            <a:ext cx="1461363" cy="1421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magine 7" descr="C:\Users\Stefano\AppData\Local\Microsoft\Windows\INetCacheContent.Word\robot-hi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73631" y="4825768"/>
            <a:ext cx="694313" cy="11472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Immagine 9" descr="C:\Users\Stefano\AppData\Local\Microsoft\Windows\INetCacheContent.Word\1194984658879665053people_juliane_krug_03c.svg.hi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57320" y="1549524"/>
            <a:ext cx="677781" cy="1008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Immagine 17" descr="C:\Users\Stefano\AppData\Local\Microsoft\Windows\INetCacheContent.Word\medical-helicopter-clipart-aac547e68645524a55778b432d55bdc9.png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07504" y="1136649"/>
            <a:ext cx="1520875" cy="152087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Freccia bidirezionale orizzontale 22"/>
          <p:cNvSpPr/>
          <p:nvPr/>
        </p:nvSpPr>
        <p:spPr bwMode="auto">
          <a:xfrm rot="18837412">
            <a:off x="3506217" y="3606311"/>
            <a:ext cx="2767651" cy="540000"/>
          </a:xfrm>
          <a:prstGeom prst="leftRightArrow">
            <a:avLst/>
          </a:prstGeom>
          <a:solidFill>
            <a:srgbClr val="C4125E"/>
          </a:solidFill>
          <a:ln w="19050">
            <a:solidFill>
              <a:schemeClr val="tx1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7"/>
              </a:buBlip>
              <a:tabLst/>
            </a:pPr>
            <a:endParaRPr kumimoji="0" lang="it-IT" sz="3200" b="0" i="0" u="none" strike="noStrike" cap="none" normalizeH="0" baseline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  <p:sp>
        <p:nvSpPr>
          <p:cNvPr id="24" name="Freccia a sinistra 23"/>
          <p:cNvSpPr/>
          <p:nvPr/>
        </p:nvSpPr>
        <p:spPr bwMode="auto">
          <a:xfrm>
            <a:off x="1815537" y="1907379"/>
            <a:ext cx="3980600" cy="540000"/>
          </a:xfrm>
          <a:prstGeom prst="leftArrow">
            <a:avLst/>
          </a:prstGeom>
          <a:solidFill>
            <a:srgbClr val="4F5A3C"/>
          </a:solidFill>
          <a:ln w="19050">
            <a:solidFill>
              <a:schemeClr val="tx1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7"/>
              </a:buBlip>
              <a:tabLst/>
            </a:pPr>
            <a:endParaRPr kumimoji="0" lang="it-IT" sz="3200" b="0" i="0" u="none" strike="noStrike" cap="none" normalizeH="0" baseline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  <p:pic>
        <p:nvPicPr>
          <p:cNvPr id="25" name="Immagine 24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1325" y="496683"/>
            <a:ext cx="1373176" cy="2061247"/>
          </a:xfrm>
          <a:prstGeom prst="rect">
            <a:avLst/>
          </a:prstGeom>
          <a:ln w="1905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</p:pic>
      <p:pic>
        <p:nvPicPr>
          <p:cNvPr id="26" name="Immagine 25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2960" y="4636552"/>
            <a:ext cx="1373176" cy="2061247"/>
          </a:xfrm>
          <a:prstGeom prst="rect">
            <a:avLst/>
          </a:prstGeom>
          <a:ln w="1905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</p:pic>
      <p:sp>
        <p:nvSpPr>
          <p:cNvPr id="27" name="Rettangolo 26"/>
          <p:cNvSpPr/>
          <p:nvPr/>
        </p:nvSpPr>
        <p:spPr bwMode="auto">
          <a:xfrm>
            <a:off x="5940152" y="2852936"/>
            <a:ext cx="3078724" cy="3844863"/>
          </a:xfrm>
          <a:prstGeom prst="rect">
            <a:avLst/>
          </a:prstGeom>
          <a:solidFill>
            <a:srgbClr val="C4125E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Sala Operativa e personale sul posto scambiano informazioni</a:t>
            </a:r>
            <a:endParaRPr kumimoji="0" lang="it-IT" sz="2400" b="0" i="0" u="none" strike="noStrike" cap="none" normalizeH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endParaRPr lang="it-IT" sz="2400" baseline="0" dirty="0" smtClean="0">
              <a:solidFill>
                <a:schemeClr val="bg1"/>
              </a:solidFill>
            </a:endParaRP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24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Il personale sul posto verifica e prepara la zona di atterraggio</a:t>
            </a:r>
            <a:endParaRPr kumimoji="0" lang="it-IT" sz="2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cxnSp>
        <p:nvCxnSpPr>
          <p:cNvPr id="29" name="Connettore curvo 28"/>
          <p:cNvCxnSpPr>
            <a:endCxn id="7" idx="0"/>
          </p:cNvCxnSpPr>
          <p:nvPr/>
        </p:nvCxnSpPr>
        <p:spPr>
          <a:xfrm rot="16200000" flipH="1">
            <a:off x="1272632" y="2927975"/>
            <a:ext cx="2067863" cy="1337000"/>
          </a:xfrm>
          <a:prstGeom prst="curvedConnector3">
            <a:avLst>
              <a:gd name="adj1" fmla="val 50000"/>
            </a:avLst>
          </a:prstGeom>
          <a:ln w="152400">
            <a:solidFill>
              <a:srgbClr val="38639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ttangolo 32"/>
          <p:cNvSpPr/>
          <p:nvPr/>
        </p:nvSpPr>
        <p:spPr bwMode="auto">
          <a:xfrm>
            <a:off x="2121439" y="1010134"/>
            <a:ext cx="3674698" cy="885657"/>
          </a:xfrm>
          <a:prstGeom prst="rect">
            <a:avLst/>
          </a:prstGeom>
          <a:solidFill>
            <a:srgbClr val="4F5A3C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La </a:t>
            </a:r>
            <a:r>
              <a:rPr lang="it-IT" sz="2400" dirty="0" smtClean="0">
                <a:solidFill>
                  <a:schemeClr val="bg1"/>
                </a:solidFill>
              </a:rPr>
              <a:t>Sala Operativa trasmette le informazioni al pilota</a:t>
            </a:r>
            <a:endParaRPr kumimoji="0" lang="it-IT" sz="2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34" name="Rettangolo 33"/>
          <p:cNvSpPr/>
          <p:nvPr/>
        </p:nvSpPr>
        <p:spPr bwMode="auto">
          <a:xfrm>
            <a:off x="156219" y="3667654"/>
            <a:ext cx="1965220" cy="2785682"/>
          </a:xfrm>
          <a:prstGeom prst="rect">
            <a:avLst/>
          </a:prstGeom>
          <a:solidFill>
            <a:srgbClr val="38639F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L’elicottero arriva in zona più velocemente e più in sicurezza</a:t>
            </a:r>
            <a:endParaRPr kumimoji="0" lang="it-IT" sz="2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36" name="Rettangolo 35"/>
          <p:cNvSpPr/>
          <p:nvPr/>
        </p:nvSpPr>
        <p:spPr bwMode="auto">
          <a:xfrm rot="18245759">
            <a:off x="4065538" y="5346197"/>
            <a:ext cx="2077372" cy="59795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en-GB" sz="3600" b="1" i="0" u="none" strike="noStrike" cap="none" normalizeH="0" baseline="0" dirty="0">
                <a:ln>
                  <a:noFill/>
                </a:ln>
                <a:solidFill>
                  <a:srgbClr val="9A0E4A"/>
                </a:solidFill>
                <a:effectLst/>
              </a:rPr>
              <a:t>R.O.M.A.</a:t>
            </a:r>
          </a:p>
        </p:txBody>
      </p:sp>
      <p:sp>
        <p:nvSpPr>
          <p:cNvPr id="37" name="Rettangolo 36"/>
          <p:cNvSpPr/>
          <p:nvPr/>
        </p:nvSpPr>
        <p:spPr bwMode="auto">
          <a:xfrm rot="18245759">
            <a:off x="6955454" y="1153984"/>
            <a:ext cx="2077372" cy="59795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en-GB" sz="3600" b="1" i="0" u="none" strike="noStrike" cap="none" normalizeH="0" baseline="0" dirty="0">
                <a:ln>
                  <a:noFill/>
                </a:ln>
                <a:solidFill>
                  <a:srgbClr val="9A0E4A"/>
                </a:solidFill>
                <a:effectLst/>
              </a:rPr>
              <a:t>R.O.M.A.</a:t>
            </a:r>
          </a:p>
        </p:txBody>
      </p:sp>
    </p:spTree>
    <p:extLst>
      <p:ext uri="{BB962C8B-B14F-4D97-AF65-F5344CB8AC3E}">
        <p14:creationId xmlns:p14="http://schemas.microsoft.com/office/powerpoint/2010/main" val="407810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50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18" presetClass="entr" presetSubtype="3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000"/>
                            </p:stCondLst>
                            <p:childTnLst>
                              <p:par>
                                <p:cTn id="36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500"/>
                            </p:stCondLst>
                            <p:childTnLst>
                              <p:par>
                                <p:cTn id="40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50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6000"/>
                            </p:stCondLst>
                            <p:childTnLst>
                              <p:par>
                                <p:cTn id="48" presetID="18" presetClass="entr" presetSubtype="1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8500"/>
                            </p:stCondLst>
                            <p:childTnLst>
                              <p:par>
                                <p:cTn id="52" presetID="18" presetClass="entr" presetSubtype="3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4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8" presetClass="entr" presetSubtype="1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8" presetClass="entr" presetSubtype="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18" presetClass="entr" presetSubtype="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1" animBg="1"/>
      <p:bldP spid="24" grpId="0" animBg="1"/>
      <p:bldP spid="27" grpId="0" animBg="1"/>
      <p:bldP spid="33" grpId="0" animBg="1"/>
      <p:bldP spid="34" grpId="0" animBg="1"/>
      <p:bldP spid="36" grpId="0"/>
      <p:bldP spid="36" grpId="1"/>
      <p:bldP spid="36" grpId="2"/>
      <p:bldP spid="37" grpId="1"/>
      <p:bldP spid="37" grpId="2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dirty="0" smtClean="0"/>
              <a:t>RICHIESTA INTERVENTO ELICOTTERO – VADEMECUM</a:t>
            </a:r>
            <a:endParaRPr lang="en-GB" altLang="en-US" dirty="0"/>
          </a:p>
        </p:txBody>
      </p:sp>
      <p:sp>
        <p:nvSpPr>
          <p:cNvPr id="7" name="Rettangolo 6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40A32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</a:pPr>
            <a:endParaRPr kumimoji="0" lang="it-IT" sz="3200" b="0" i="0" u="none" strike="noStrike" cap="none" normalizeH="0" baseline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07504" y="139655"/>
            <a:ext cx="4464496" cy="6584062"/>
          </a:xfrm>
        </p:spPr>
        <p:txBody>
          <a:bodyPr/>
          <a:lstStyle/>
          <a:p>
            <a:pPr marL="0" indent="0">
              <a:buNone/>
            </a:pPr>
            <a:r>
              <a:rPr lang="it-IT" b="1" dirty="0" smtClean="0">
                <a:solidFill>
                  <a:srgbClr val="FF0000"/>
                </a:solidFill>
              </a:rPr>
              <a:t>R. – RICHIESTA </a:t>
            </a:r>
          </a:p>
          <a:p>
            <a:pPr marL="400050" lvl="1" indent="0">
              <a:buNone/>
              <a:tabLst>
                <a:tab pos="627063" algn="l"/>
              </a:tabLst>
            </a:pPr>
            <a:r>
              <a:rPr lang="it-IT" dirty="0" smtClean="0">
                <a:solidFill>
                  <a:schemeClr val="bg1"/>
                </a:solidFill>
              </a:rPr>
              <a:t>Passare tutte le informazioni importanti</a:t>
            </a:r>
          </a:p>
          <a:p>
            <a:pPr marL="0" indent="0">
              <a:buNone/>
              <a:tabLst>
                <a:tab pos="627063" algn="l"/>
              </a:tabLst>
            </a:pPr>
            <a:r>
              <a:rPr lang="it-IT" b="1" dirty="0" smtClean="0">
                <a:solidFill>
                  <a:srgbClr val="FF0000"/>
                </a:solidFill>
              </a:rPr>
              <a:t>O. – Ostacoli</a:t>
            </a:r>
          </a:p>
          <a:p>
            <a:pPr marL="400050" lvl="1" indent="0">
              <a:buNone/>
              <a:tabLst>
                <a:tab pos="627063" algn="l"/>
              </a:tabLst>
            </a:pPr>
            <a:r>
              <a:rPr lang="it-IT" dirty="0" smtClean="0">
                <a:solidFill>
                  <a:schemeClr val="bg1"/>
                </a:solidFill>
              </a:rPr>
              <a:t>Verificare e riportare gli ostacoli potenzialmente pericolosi</a:t>
            </a:r>
          </a:p>
          <a:p>
            <a:pPr marL="0" indent="0">
              <a:buNone/>
              <a:tabLst>
                <a:tab pos="627063" algn="l"/>
              </a:tabLst>
            </a:pPr>
            <a:r>
              <a:rPr lang="it-IT" b="1" dirty="0" smtClean="0">
                <a:solidFill>
                  <a:srgbClr val="FF0000"/>
                </a:solidFill>
              </a:rPr>
              <a:t>M. – Meteo</a:t>
            </a:r>
            <a:endParaRPr lang="it-IT" dirty="0" smtClean="0"/>
          </a:p>
          <a:p>
            <a:pPr marL="400050" lvl="1" indent="0">
              <a:buNone/>
              <a:tabLst>
                <a:tab pos="627063" algn="l"/>
              </a:tabLst>
            </a:pPr>
            <a:r>
              <a:rPr lang="it-IT" dirty="0" smtClean="0">
                <a:solidFill>
                  <a:schemeClr val="bg1"/>
                </a:solidFill>
              </a:rPr>
              <a:t>Riportare le condizioni meteorologiche in zona</a:t>
            </a:r>
          </a:p>
          <a:p>
            <a:pPr marL="0" indent="0">
              <a:buNone/>
              <a:tabLst>
                <a:tab pos="627063" algn="l"/>
              </a:tabLst>
            </a:pPr>
            <a:r>
              <a:rPr lang="it-IT" b="1" dirty="0" smtClean="0">
                <a:solidFill>
                  <a:srgbClr val="FF0000"/>
                </a:solidFill>
              </a:rPr>
              <a:t>A. – Area - preparazione</a:t>
            </a:r>
          </a:p>
          <a:p>
            <a:pPr marL="400050" lvl="1" indent="0">
              <a:buNone/>
              <a:tabLst>
                <a:tab pos="627063" algn="l"/>
              </a:tabLst>
            </a:pPr>
            <a:r>
              <a:rPr lang="it-IT" dirty="0" smtClean="0">
                <a:solidFill>
                  <a:schemeClr val="bg1"/>
                </a:solidFill>
              </a:rPr>
              <a:t>Preparare l’area e verificarne la sicurezza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84</a:t>
            </a:fld>
            <a:endParaRPr lang="en-GB" alt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39656"/>
            <a:ext cx="4474815" cy="656798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  <p:extLst>
      <p:ext uri="{BB962C8B-B14F-4D97-AF65-F5344CB8AC3E}">
        <p14:creationId xmlns:p14="http://schemas.microsoft.com/office/powerpoint/2010/main" val="18793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Title 1"/>
          <p:cNvSpPr>
            <a:spLocks noGrp="1"/>
          </p:cNvSpPr>
          <p:nvPr>
            <p:ph type="ctrTitle"/>
          </p:nvPr>
        </p:nvSpPr>
        <p:spPr>
          <a:xfrm>
            <a:off x="395288" y="1052513"/>
            <a:ext cx="8066087" cy="2016125"/>
          </a:xfrm>
        </p:spPr>
        <p:txBody>
          <a:bodyPr/>
          <a:lstStyle/>
          <a:p>
            <a:r>
              <a:rPr lang="en-GB" altLang="en-US"/>
              <a:t/>
            </a:r>
            <a:br>
              <a:rPr lang="en-GB" altLang="en-US"/>
            </a:br>
            <a:r>
              <a:rPr lang="en-GB" altLang="en-US" sz="2800"/>
              <a:t>https://easa.europa.eu/essi/ehest/</a:t>
            </a:r>
            <a:br>
              <a:rPr lang="en-GB" altLang="en-US" sz="2800"/>
            </a:br>
            <a:r>
              <a:rPr lang="en-GB" altLang="en-US" sz="2800"/>
              <a:t/>
            </a:r>
            <a:br>
              <a:rPr lang="en-GB" altLang="en-US" sz="2800"/>
            </a:br>
            <a:r>
              <a:rPr lang="en-GB" altLang="en-US" sz="2800"/>
              <a:t>ehest@easa.europa.eu</a:t>
            </a:r>
            <a:r>
              <a:rPr lang="en-GB" altLang="en-US"/>
              <a:t/>
            </a:r>
            <a:br>
              <a:rPr lang="en-GB" altLang="en-US"/>
            </a:br>
            <a:endParaRPr lang="en-GB" altLang="en-US"/>
          </a:p>
        </p:txBody>
      </p:sp>
      <p:pic>
        <p:nvPicPr>
          <p:cNvPr id="44036" name="Picture 1057" descr="EHES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688" y="144463"/>
            <a:ext cx="2530475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043608"/>
            <a:ext cx="9144000" cy="9360000"/>
          </a:xfrm>
          <a:prstGeom prst="rect">
            <a:avLst/>
          </a:prstGeom>
        </p:spPr>
      </p:pic>
      <p:sp>
        <p:nvSpPr>
          <p:cNvPr id="8" name="Rettangolo 7"/>
          <p:cNvSpPr/>
          <p:nvPr/>
        </p:nvSpPr>
        <p:spPr bwMode="auto">
          <a:xfrm>
            <a:off x="0" y="4869160"/>
            <a:ext cx="3563888" cy="844364"/>
          </a:xfrm>
          <a:prstGeom prst="rect">
            <a:avLst/>
          </a:prstGeom>
          <a:solidFill>
            <a:srgbClr val="866829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it-IT" sz="4000" dirty="0" smtClean="0">
                <a:solidFill>
                  <a:schemeClr val="bg1"/>
                </a:solidFill>
              </a:rPr>
              <a:t>DOMANDE?</a:t>
            </a:r>
            <a:endParaRPr lang="it-IT" sz="4000" dirty="0">
              <a:solidFill>
                <a:schemeClr val="bg1"/>
              </a:solidFill>
            </a:endParaRPr>
          </a:p>
        </p:txBody>
      </p:sp>
      <p:pic>
        <p:nvPicPr>
          <p:cNvPr id="9" name="Picture 1057" descr="EHEST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2360" y="6192910"/>
            <a:ext cx="1234803" cy="548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/>
          <p:cNvSpPr/>
          <p:nvPr/>
        </p:nvSpPr>
        <p:spPr bwMode="auto">
          <a:xfrm>
            <a:off x="0" y="-27384"/>
            <a:ext cx="9144000" cy="692388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</a:pPr>
            <a:endParaRPr kumimoji="0" lang="it-IT" sz="3200" b="0" i="0" u="none" strike="noStrike" cap="none" normalizeH="0" baseline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/>
              <a:t>R</a:t>
            </a:r>
            <a:r>
              <a:rPr lang="it-IT" dirty="0"/>
              <a:t>.</a:t>
            </a:r>
            <a:r>
              <a:rPr lang="it-IT" sz="2000" dirty="0"/>
              <a:t>O</a:t>
            </a:r>
            <a:r>
              <a:rPr lang="it-IT" dirty="0"/>
              <a:t>.</a:t>
            </a:r>
            <a:r>
              <a:rPr lang="it-IT" sz="2000" dirty="0"/>
              <a:t>M</a:t>
            </a:r>
            <a:r>
              <a:rPr lang="it-IT" dirty="0"/>
              <a:t>.</a:t>
            </a:r>
            <a:r>
              <a:rPr lang="it-IT" sz="2000" dirty="0"/>
              <a:t>A</a:t>
            </a:r>
            <a:r>
              <a:rPr lang="it-IT" dirty="0"/>
              <a:t>. - REQUEST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RICHIESTA INTERVENTO ELICOTTERO – VADEMECUM</a:t>
            </a:r>
            <a:endParaRPr lang="en-GB" alt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9</a:t>
            </a:fld>
            <a:endParaRPr lang="en-GB" altLang="en-US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292" y="822698"/>
            <a:ext cx="9153291" cy="5702646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 bwMode="auto">
          <a:xfrm>
            <a:off x="2411760" y="1124744"/>
            <a:ext cx="1512168" cy="648072"/>
          </a:xfrm>
          <a:prstGeom prst="roundRect">
            <a:avLst>
              <a:gd name="adj" fmla="val 35890"/>
            </a:avLst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ct val="20000"/>
              </a:spcBef>
              <a:buSzPct val="60000"/>
            </a:pPr>
            <a:r>
              <a:rPr lang="it-IT" sz="2400" dirty="0">
                <a:latin typeface="Comic Sans MS" panose="030F0702030302020204" pitchFamily="66" charset="0"/>
              </a:rPr>
              <a:t>BARCA</a:t>
            </a:r>
            <a:r>
              <a:rPr lang="it-IT" sz="2400" dirty="0" smtClean="0">
                <a:latin typeface="Comic Sans MS" panose="030F0702030302020204" pitchFamily="66" charset="0"/>
              </a:rPr>
              <a:t>!</a:t>
            </a:r>
            <a:endParaRPr lang="it-IT" dirty="0">
              <a:latin typeface="Comic Sans MS" panose="030F0702030302020204" pitchFamily="66" charset="0"/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6516216" y="1129348"/>
            <a:ext cx="1584176" cy="715476"/>
          </a:xfrm>
          <a:prstGeom prst="roundRect">
            <a:avLst>
              <a:gd name="adj" fmla="val 35890"/>
            </a:avLst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ct val="20000"/>
              </a:spcBef>
              <a:buSzPct val="60000"/>
            </a:pPr>
            <a:r>
              <a:rPr lang="it-IT" sz="2400" dirty="0" smtClean="0">
                <a:latin typeface="Comic Sans MS" panose="030F0702030302020204" pitchFamily="66" charset="0"/>
              </a:rPr>
              <a:t>TERRA!</a:t>
            </a:r>
            <a:endParaRPr lang="it-IT" dirty="0">
              <a:latin typeface="Comic Sans MS" panose="030F0702030302020204" pitchFamily="66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2123728" y="5516587"/>
            <a:ext cx="5040560" cy="86474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it-IT" sz="3600" b="1" i="0" u="none" strike="noStrike" cap="none" normalizeH="0" baseline="0" dirty="0" smtClean="0">
                <a:ln>
                  <a:noFill/>
                </a:ln>
                <a:solidFill>
                  <a:srgbClr val="055685"/>
                </a:solidFill>
                <a:effectLst/>
                <a:latin typeface="Comic Sans MS" panose="030F0702030302020204" pitchFamily="66" charset="0"/>
              </a:rPr>
              <a:t>PROSPETTIVA…</a:t>
            </a:r>
            <a:endParaRPr kumimoji="0" lang="it-IT" sz="3600" b="1" i="0" u="none" strike="noStrike" cap="none" normalizeH="0" baseline="0" dirty="0" smtClean="0">
              <a:ln>
                <a:noFill/>
              </a:ln>
              <a:solidFill>
                <a:srgbClr val="055685"/>
              </a:solidFill>
              <a:effectLst/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4575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Pct val="60000"/>
          <a:buFontTx/>
          <a:buBlip>
            <a:blip xmlns:r="http://schemas.openxmlformats.org/officeDocument/2006/relationships" r:embed="rId1"/>
          </a:buBlip>
          <a:tabLst/>
          <a:defRPr kumimoji="0" lang="en-GB" altLang="en-US" sz="3200" b="0" i="0" u="none" strike="noStrike" cap="none" normalizeH="0" baseline="0" smtClean="0">
            <a:ln>
              <a:noFill/>
            </a:ln>
            <a:solidFill>
              <a:srgbClr val="055685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Pct val="60000"/>
          <a:buFontTx/>
          <a:buBlip>
            <a:blip xmlns:r="http://schemas.openxmlformats.org/officeDocument/2006/relationships" r:embed="rId1"/>
          </a:buBlip>
          <a:tabLst/>
          <a:defRPr kumimoji="0" lang="en-GB" altLang="en-US" sz="3200" b="0" i="0" u="none" strike="noStrike" cap="none" normalizeH="0" baseline="0" smtClean="0">
            <a:ln>
              <a:noFill/>
            </a:ln>
            <a:solidFill>
              <a:srgbClr val="055685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Helicopter mission request vade mecum - 1.ppt [modalità compatibilità]" id="{157886CF-F511-4F9E-B219-ACA491FB34B2}" vid="{91B467D2-0A83-4119-B194-2F8C72F58497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28441</TotalTime>
  <Words>2138</Words>
  <Application>Microsoft Office PowerPoint</Application>
  <PresentationFormat>On-screen Show (4:3)</PresentationFormat>
  <Paragraphs>558</Paragraphs>
  <Slides>85</Slides>
  <Notes>4</Notes>
  <HiddenSlides>2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85</vt:i4>
      </vt:variant>
    </vt:vector>
  </HeadingPairs>
  <TitlesOfParts>
    <vt:vector size="95" baseType="lpstr">
      <vt:lpstr>Adobe Caslon Pro Bold</vt:lpstr>
      <vt:lpstr>Adobe Devanagari</vt:lpstr>
      <vt:lpstr>Arial</vt:lpstr>
      <vt:lpstr>Arial Rounded MT Bold</vt:lpstr>
      <vt:lpstr>Calibri</vt:lpstr>
      <vt:lpstr>Chiller</vt:lpstr>
      <vt:lpstr>Comic Sans MS</vt:lpstr>
      <vt:lpstr>Times New Roman</vt:lpstr>
      <vt:lpstr>Verdana</vt:lpstr>
      <vt:lpstr>Default Design</vt:lpstr>
      <vt:lpstr>PowerPoint Presentation</vt:lpstr>
      <vt:lpstr>NOTE PER GLI ISTRUTTORI</vt:lpstr>
      <vt:lpstr>DISCLAIMER</vt:lpstr>
      <vt:lpstr>PowerPoint Presentation</vt:lpstr>
      <vt:lpstr>PowerPoint Presentation</vt:lpstr>
      <vt:lpstr>SCENARIO TIPICO</vt:lpstr>
      <vt:lpstr>SCENARIO TIPICO</vt:lpstr>
      <vt:lpstr>PowerPoint Presentation</vt:lpstr>
      <vt:lpstr>R.O.M.A. - REQUEST</vt:lpstr>
      <vt:lpstr>RICHIESTA DELLA MISSIONE</vt:lpstr>
      <vt:lpstr>PowerPoint Presentation</vt:lpstr>
      <vt:lpstr>PowerPoint Presentation</vt:lpstr>
      <vt:lpstr>PowerPoint Presentation</vt:lpstr>
      <vt:lpstr>PowerPoint Presentation</vt:lpstr>
      <vt:lpstr>R.O.M.A. - REQUEST</vt:lpstr>
      <vt:lpstr>IDENTIFICAZIONE DELL’AREA</vt:lpstr>
      <vt:lpstr>IDENTIFICAZIONE DELL’AREA</vt:lpstr>
      <vt:lpstr>IDENTIFICAZIONE DELL’AREA</vt:lpstr>
      <vt:lpstr>R.O.M.A. - REQUEST</vt:lpstr>
      <vt:lpstr>R.O.M.A. - REQUEST</vt:lpstr>
      <vt:lpstr>IDENTIFICAZIONE DELL’AREA</vt:lpstr>
      <vt:lpstr>PowerPoint Presentation</vt:lpstr>
      <vt:lpstr>PowerPoint Presentation</vt:lpstr>
      <vt:lpstr>IDENTIFICAZIONE DELL’AREA</vt:lpstr>
      <vt:lpstr>R.O.M.A. - REQUEST</vt:lpstr>
      <vt:lpstr>IDENTIFICAZIONE DELL’AREA</vt:lpstr>
      <vt:lpstr>R.O.M.A. - REQUEST</vt:lpstr>
      <vt:lpstr>PowerPoint Presentation</vt:lpstr>
      <vt:lpstr>IDENTIFICAZIONE DELL’AREA</vt:lpstr>
      <vt:lpstr>R.O.M.A. – METEOROLOGICAL CONDITIONS</vt:lpstr>
      <vt:lpstr>R.O.M.A. – METEOROLOGICAL CONDITIONS</vt:lpstr>
      <vt:lpstr>R.O.M.A. – METEOROLOGICAL CONDITIONS</vt:lpstr>
      <vt:lpstr>IDENTIFICAZIONE DELL’AREA</vt:lpstr>
      <vt:lpstr>R.O.M.A. – METEOROLOGICAL CONDITIONS</vt:lpstr>
      <vt:lpstr>R.O.M.A. – METEOROLOGICAL CONDITIONS</vt:lpstr>
      <vt:lpstr>R.O.M.A. – METEOROLOGICAL CONDITIONS</vt:lpstr>
      <vt:lpstr>IDENTIFICAZIONE DELL’AREA</vt:lpstr>
      <vt:lpstr>R.O.M.A. – METEOROLOGICAL CONDITIONS</vt:lpstr>
      <vt:lpstr>IDENTIFICAZIONE DELL’AREA</vt:lpstr>
      <vt:lpstr>R.O.M.A. - REQUEST</vt:lpstr>
      <vt:lpstr>IDENTIFICAZIONE DELL’AREA</vt:lpstr>
      <vt:lpstr>R.O.M.A. - REQUEST</vt:lpstr>
      <vt:lpstr>PowerPoint Presentation</vt:lpstr>
      <vt:lpstr>PREPARARE L’AREA DI ATTERRAGGIO</vt:lpstr>
      <vt:lpstr>R.O.M.A. - OBSTACLES</vt:lpstr>
      <vt:lpstr>R.O.M.A. - OBSTACLES</vt:lpstr>
      <vt:lpstr>PREPARARE L’AREA DI ATTERRAGGIO</vt:lpstr>
      <vt:lpstr>R.O.M.A. - OBSTACLES</vt:lpstr>
      <vt:lpstr>PowerPoint Presentation</vt:lpstr>
      <vt:lpstr>ARRIVO DELL’ELICOTTERO</vt:lpstr>
      <vt:lpstr>R.O.M.A. - REQUEST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ARRIVO DELL’ELICOTTERO</vt:lpstr>
      <vt:lpstr>PowerPoint Presentation</vt:lpstr>
      <vt:lpstr>R.O.M.A. - OBSTACLES</vt:lpstr>
      <vt:lpstr>PowerPoint Presentation</vt:lpstr>
      <vt:lpstr>PowerPoint Presentation</vt:lpstr>
      <vt:lpstr>PowerPoint Presentation</vt:lpstr>
      <vt:lpstr>PowerPoint Presentation</vt:lpstr>
      <vt:lpstr>OPERAZIONI AL SUOLO</vt:lpstr>
      <vt:lpstr>OPERAZIONI AL SUOLO</vt:lpstr>
      <vt:lpstr>OPERAZIONI AL SUOLO</vt:lpstr>
      <vt:lpstr>PowerPoint Presentation</vt:lpstr>
      <vt:lpstr>PowerPoint Presentation</vt:lpstr>
      <vt:lpstr>PowerPoint Presentation</vt:lpstr>
      <vt:lpstr>PowerPoint Presentation</vt:lpstr>
      <vt:lpstr>OPERAZIONI AL SUOLO</vt:lpstr>
      <vt:lpstr>OPERAZIONI AL SUOLO</vt:lpstr>
      <vt:lpstr>PowerPoint Presentation</vt:lpstr>
      <vt:lpstr>OPERAZIONI AL SUOLO</vt:lpstr>
      <vt:lpstr>PowerPoint Presentation</vt:lpstr>
      <vt:lpstr>COSA VEDONO I PILOTI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R.O.M.A. CHECKLIST</vt:lpstr>
      <vt:lpstr>PowerPoint Presentation</vt:lpstr>
      <vt:lpstr> https://easa.europa.eu/essi/ehest/  ehest@easa.europa.eu </vt:lpstr>
    </vt:vector>
  </TitlesOfParts>
  <Company>EASA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coxjani</dc:creator>
  <cp:lastModifiedBy>Utente Windows</cp:lastModifiedBy>
  <cp:revision>402</cp:revision>
  <cp:lastPrinted>2015-10-05T07:54:04Z</cp:lastPrinted>
  <dcterms:created xsi:type="dcterms:W3CDTF">2010-09-14T11:53:54Z</dcterms:created>
  <dcterms:modified xsi:type="dcterms:W3CDTF">2017-10-27T06:07:15Z</dcterms:modified>
</cp:coreProperties>
</file>