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62" r:id="rId2"/>
    <p:sldId id="360" r:id="rId3"/>
    <p:sldId id="500" r:id="rId4"/>
    <p:sldId id="301" r:id="rId5"/>
    <p:sldId id="438" r:id="rId6"/>
    <p:sldId id="361" r:id="rId7"/>
    <p:sldId id="364" r:id="rId8"/>
    <p:sldId id="444" r:id="rId9"/>
    <p:sldId id="363" r:id="rId10"/>
    <p:sldId id="373" r:id="rId11"/>
    <p:sldId id="365" r:id="rId12"/>
    <p:sldId id="366" r:id="rId13"/>
    <p:sldId id="367" r:id="rId14"/>
    <p:sldId id="497" r:id="rId15"/>
    <p:sldId id="370" r:id="rId16"/>
    <p:sldId id="371" r:id="rId17"/>
    <p:sldId id="382" r:id="rId18"/>
    <p:sldId id="383" r:id="rId19"/>
    <p:sldId id="362" r:id="rId20"/>
    <p:sldId id="375" r:id="rId21"/>
    <p:sldId id="376" r:id="rId22"/>
    <p:sldId id="440" r:id="rId23"/>
    <p:sldId id="442" r:id="rId24"/>
    <p:sldId id="374" r:id="rId25"/>
    <p:sldId id="372" r:id="rId26"/>
    <p:sldId id="447" r:id="rId27"/>
    <p:sldId id="448" r:id="rId28"/>
    <p:sldId id="449" r:id="rId29"/>
    <p:sldId id="453" r:id="rId30"/>
    <p:sldId id="454" r:id="rId31"/>
    <p:sldId id="455" r:id="rId32"/>
    <p:sldId id="456" r:id="rId33"/>
    <p:sldId id="457" r:id="rId34"/>
    <p:sldId id="458" r:id="rId35"/>
    <p:sldId id="459" r:id="rId36"/>
    <p:sldId id="460" r:id="rId37"/>
    <p:sldId id="461" r:id="rId38"/>
    <p:sldId id="462" r:id="rId39"/>
    <p:sldId id="464" r:id="rId40"/>
    <p:sldId id="465" r:id="rId41"/>
    <p:sldId id="463" r:id="rId42"/>
    <p:sldId id="468" r:id="rId43"/>
    <p:sldId id="443" r:id="rId44"/>
    <p:sldId id="380" r:id="rId45"/>
    <p:sldId id="469" r:id="rId46"/>
    <p:sldId id="467" r:id="rId47"/>
    <p:sldId id="466" r:id="rId48"/>
    <p:sldId id="470" r:id="rId49"/>
    <p:sldId id="446" r:id="rId50"/>
    <p:sldId id="445" r:id="rId51"/>
    <p:sldId id="439" r:id="rId52"/>
    <p:sldId id="471" r:id="rId53"/>
    <p:sldId id="501" r:id="rId54"/>
    <p:sldId id="472" r:id="rId55"/>
    <p:sldId id="473" r:id="rId56"/>
    <p:sldId id="474" r:id="rId57"/>
    <p:sldId id="475" r:id="rId58"/>
    <p:sldId id="394" r:id="rId59"/>
    <p:sldId id="476" r:id="rId60"/>
    <p:sldId id="395" r:id="rId61"/>
    <p:sldId id="481" r:id="rId62"/>
    <p:sldId id="478" r:id="rId63"/>
    <p:sldId id="479" r:id="rId64"/>
    <p:sldId id="480" r:id="rId65"/>
    <p:sldId id="400" r:id="rId66"/>
    <p:sldId id="499" r:id="rId67"/>
    <p:sldId id="498" r:id="rId68"/>
    <p:sldId id="482" r:id="rId69"/>
    <p:sldId id="483" r:id="rId70"/>
    <p:sldId id="487" r:id="rId71"/>
    <p:sldId id="488" r:id="rId72"/>
    <p:sldId id="477" r:id="rId73"/>
    <p:sldId id="489" r:id="rId74"/>
    <p:sldId id="492" r:id="rId75"/>
    <p:sldId id="490" r:id="rId76"/>
    <p:sldId id="491" r:id="rId77"/>
    <p:sldId id="493" r:id="rId78"/>
    <p:sldId id="484" r:id="rId79"/>
    <p:sldId id="485" r:id="rId80"/>
    <p:sldId id="486" r:id="rId81"/>
    <p:sldId id="494" r:id="rId82"/>
    <p:sldId id="495" r:id="rId83"/>
    <p:sldId id="401" r:id="rId84"/>
    <p:sldId id="411" r:id="rId85"/>
    <p:sldId id="496" r:id="rId86"/>
    <p:sldId id="293" r:id="rId87"/>
  </p:sldIdLst>
  <p:sldSz cx="9144000" cy="6858000" type="screen4x3"/>
  <p:notesSz cx="6805613" cy="99441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125E"/>
    <a:srgbClr val="EF5497"/>
    <a:srgbClr val="866829"/>
    <a:srgbClr val="AC964B"/>
    <a:srgbClr val="938173"/>
    <a:srgbClr val="40A329"/>
    <a:srgbClr val="FF7979"/>
    <a:srgbClr val="1E467F"/>
    <a:srgbClr val="38639F"/>
    <a:srgbClr val="9A0E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1" autoAdjust="0"/>
    <p:restoredTop sz="97513" autoAdjust="0"/>
  </p:normalViewPr>
  <p:slideViewPr>
    <p:cSldViewPr>
      <p:cViewPr varScale="1">
        <p:scale>
          <a:sx n="77" d="100"/>
          <a:sy n="77" d="100"/>
        </p:scale>
        <p:origin x="96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notesViewPr>
    <p:cSldViewPr>
      <p:cViewPr>
        <p:scale>
          <a:sx n="75" d="100"/>
          <a:sy n="75" d="100"/>
        </p:scale>
        <p:origin x="-2418" y="936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EE7476-6D8A-4FA4-A3DC-D8FB1330D684}" type="doc">
      <dgm:prSet loTypeId="urn:microsoft.com/office/officeart/2008/layout/VerticalCircle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F5C67DF-9586-4360-B5AF-3BF8C156CB07}">
      <dgm:prSet phldrT="[Text]" custT="1"/>
      <dgm:spPr/>
      <dgm:t>
        <a:bodyPr/>
        <a:lstStyle/>
        <a:p>
          <a:r>
            <a:rPr lang="it-IT" sz="4800" b="1" dirty="0">
              <a:solidFill>
                <a:srgbClr val="FF0000"/>
              </a:solidFill>
            </a:rPr>
            <a:t>MISSION REQUEST</a:t>
          </a:r>
        </a:p>
      </dgm:t>
    </dgm:pt>
    <dgm:pt modelId="{0C691A34-ECA6-4E7C-918F-B9387236DA34}" type="parTrans" cxnId="{9F3B3E25-DFFB-433C-8C43-A682F893239C}">
      <dgm:prSet/>
      <dgm:spPr/>
      <dgm:t>
        <a:bodyPr/>
        <a:lstStyle/>
        <a:p>
          <a:endParaRPr lang="it-IT"/>
        </a:p>
      </dgm:t>
    </dgm:pt>
    <dgm:pt modelId="{24848757-AE1A-43A1-B9F6-68BDA611B84D}" type="sibTrans" cxnId="{9F3B3E25-DFFB-433C-8C43-A682F893239C}">
      <dgm:prSet/>
      <dgm:spPr/>
      <dgm:t>
        <a:bodyPr/>
        <a:lstStyle/>
        <a:p>
          <a:endParaRPr lang="it-IT"/>
        </a:p>
      </dgm:t>
    </dgm:pt>
    <dgm:pt modelId="{908D8349-4CF2-43EA-8D94-E8832C38E455}">
      <dgm:prSet phldrT="[Text]"/>
      <dgm:spPr/>
      <dgm:t>
        <a:bodyPr/>
        <a:lstStyle/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Typical scenario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Request a mission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Identifying the area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Prepare the landing area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Receiving the helicopter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Helicopter on ground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What pilots see</a:t>
          </a:r>
        </a:p>
        <a:p>
          <a:r>
            <a:rPr kumimoji="0" lang="en-GB" b="0" i="0" u="none" strike="noStrike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The R.O.M.A. checklist</a:t>
          </a:r>
          <a:endParaRPr kumimoji="0" lang="en-GB" b="0" i="0" u="none" strike="noStrike" cap="none" normalizeH="0" baseline="0" noProof="0" dirty="0">
            <a:ln/>
            <a:effectLst/>
            <a:latin typeface="Calibri" pitchFamily="34" charset="0"/>
          </a:endParaRPr>
        </a:p>
      </dgm:t>
    </dgm:pt>
    <dgm:pt modelId="{D466F81E-A1BB-4A09-A4A6-1BFEAD464A97}" type="sibTrans" cxnId="{06703FC5-DE84-45C1-9C78-B4357DBA1F8B}">
      <dgm:prSet/>
      <dgm:spPr/>
      <dgm:t>
        <a:bodyPr/>
        <a:lstStyle/>
        <a:p>
          <a:endParaRPr lang="it-IT"/>
        </a:p>
      </dgm:t>
    </dgm:pt>
    <dgm:pt modelId="{4A5A8877-960B-4762-8F01-40DAE880D4FC}" type="parTrans" cxnId="{06703FC5-DE84-45C1-9C78-B4357DBA1F8B}">
      <dgm:prSet/>
      <dgm:spPr/>
      <dgm:t>
        <a:bodyPr/>
        <a:lstStyle/>
        <a:p>
          <a:endParaRPr lang="it-IT"/>
        </a:p>
      </dgm:t>
    </dgm:pt>
    <dgm:pt modelId="{DEA500DA-FDB2-4CE7-8763-287F1AFD67B8}" type="pres">
      <dgm:prSet presAssocID="{0DEE7476-6D8A-4FA4-A3DC-D8FB1330D684}" presName="Name0" presStyleCnt="0">
        <dgm:presLayoutVars>
          <dgm:dir/>
        </dgm:presLayoutVars>
      </dgm:prSet>
      <dgm:spPr/>
    </dgm:pt>
    <dgm:pt modelId="{D38EF9E1-CC18-4698-AA58-172B0A28B4FE}" type="pres">
      <dgm:prSet presAssocID="{AF5C67DF-9586-4360-B5AF-3BF8C156CB07}" presName="withChildren" presStyleCnt="0"/>
      <dgm:spPr/>
    </dgm:pt>
    <dgm:pt modelId="{42040A07-F016-44BF-9E16-B1C87C34A761}" type="pres">
      <dgm:prSet presAssocID="{AF5C67DF-9586-4360-B5AF-3BF8C156CB07}" presName="bigCircle" presStyleLbl="vennNode1" presStyleIdx="0" presStyleCnt="2" custLinFactNeighborX="2281" custLinFactNeighborY="-7879"/>
      <dgm:spPr/>
    </dgm:pt>
    <dgm:pt modelId="{087461B1-27AC-453E-BC70-8F63F5DFFFC6}" type="pres">
      <dgm:prSet presAssocID="{AF5C67DF-9586-4360-B5AF-3BF8C156CB07}" presName="medCircle" presStyleLbl="vennNode1" presStyleIdx="1" presStyleCnt="2"/>
      <dgm:spPr/>
    </dgm:pt>
    <dgm:pt modelId="{73DF5538-9D8E-486D-AD94-731A98420C8D}" type="pres">
      <dgm:prSet presAssocID="{AF5C67DF-9586-4360-B5AF-3BF8C156CB07}" presName="txLvl1" presStyleLbl="revTx" presStyleIdx="0" presStyleCnt="2" custLinFactNeighborX="-7033"/>
      <dgm:spPr/>
    </dgm:pt>
    <dgm:pt modelId="{743BDD77-64C5-4DD4-B9C4-3612DD2C8EB8}" type="pres">
      <dgm:prSet presAssocID="{AF5C67DF-9586-4360-B5AF-3BF8C156CB07}" presName="lin" presStyleCnt="0"/>
      <dgm:spPr/>
    </dgm:pt>
    <dgm:pt modelId="{5DDEAC57-7ED7-47F2-9DA2-5508BA7CEE00}" type="pres">
      <dgm:prSet presAssocID="{908D8349-4CF2-43EA-8D94-E8832C38E455}" presName="txLvl2" presStyleLbl="revTx" presStyleIdx="1" presStyleCnt="2" custLinFactNeighborX="5066" custLinFactNeighborY="1446"/>
      <dgm:spPr/>
    </dgm:pt>
  </dgm:ptLst>
  <dgm:cxnLst>
    <dgm:cxn modelId="{06703FC5-DE84-45C1-9C78-B4357DBA1F8B}" srcId="{AF5C67DF-9586-4360-B5AF-3BF8C156CB07}" destId="{908D8349-4CF2-43EA-8D94-E8832C38E455}" srcOrd="0" destOrd="0" parTransId="{4A5A8877-960B-4762-8F01-40DAE880D4FC}" sibTransId="{D466F81E-A1BB-4A09-A4A6-1BFEAD464A97}"/>
    <dgm:cxn modelId="{9F3B3E25-DFFB-433C-8C43-A682F893239C}" srcId="{0DEE7476-6D8A-4FA4-A3DC-D8FB1330D684}" destId="{AF5C67DF-9586-4360-B5AF-3BF8C156CB07}" srcOrd="0" destOrd="0" parTransId="{0C691A34-ECA6-4E7C-918F-B9387236DA34}" sibTransId="{24848757-AE1A-43A1-B9F6-68BDA611B84D}"/>
    <dgm:cxn modelId="{81B389E4-3495-4E54-901F-95868DBD5DD2}" type="presOf" srcId="{AF5C67DF-9586-4360-B5AF-3BF8C156CB07}" destId="{73DF5538-9D8E-486D-AD94-731A98420C8D}" srcOrd="0" destOrd="0" presId="urn:microsoft.com/office/officeart/2008/layout/VerticalCircleList"/>
    <dgm:cxn modelId="{9F071066-2492-44F2-938D-0C301342BACE}" type="presOf" srcId="{0DEE7476-6D8A-4FA4-A3DC-D8FB1330D684}" destId="{DEA500DA-FDB2-4CE7-8763-287F1AFD67B8}" srcOrd="0" destOrd="0" presId="urn:microsoft.com/office/officeart/2008/layout/VerticalCircleList"/>
    <dgm:cxn modelId="{BE54548A-F859-46F3-A2FE-9B729B1F0C73}" type="presOf" srcId="{908D8349-4CF2-43EA-8D94-E8832C38E455}" destId="{5DDEAC57-7ED7-47F2-9DA2-5508BA7CEE00}" srcOrd="0" destOrd="0" presId="urn:microsoft.com/office/officeart/2008/layout/VerticalCircleList"/>
    <dgm:cxn modelId="{488184DD-1547-42A8-8985-1F29B04B841D}" type="presParOf" srcId="{DEA500DA-FDB2-4CE7-8763-287F1AFD67B8}" destId="{D38EF9E1-CC18-4698-AA58-172B0A28B4FE}" srcOrd="0" destOrd="0" presId="urn:microsoft.com/office/officeart/2008/layout/VerticalCircleList"/>
    <dgm:cxn modelId="{3E4CA781-B111-45C0-AF4E-E740B0F8A70F}" type="presParOf" srcId="{D38EF9E1-CC18-4698-AA58-172B0A28B4FE}" destId="{42040A07-F016-44BF-9E16-B1C87C34A761}" srcOrd="0" destOrd="0" presId="urn:microsoft.com/office/officeart/2008/layout/VerticalCircleList"/>
    <dgm:cxn modelId="{CBD404C9-108B-4B73-B62D-FA46D50B744A}" type="presParOf" srcId="{D38EF9E1-CC18-4698-AA58-172B0A28B4FE}" destId="{087461B1-27AC-453E-BC70-8F63F5DFFFC6}" srcOrd="1" destOrd="0" presId="urn:microsoft.com/office/officeart/2008/layout/VerticalCircleList"/>
    <dgm:cxn modelId="{3111BBCF-692F-4A8C-B1E1-FC4B56F38C63}" type="presParOf" srcId="{D38EF9E1-CC18-4698-AA58-172B0A28B4FE}" destId="{73DF5538-9D8E-486D-AD94-731A98420C8D}" srcOrd="2" destOrd="0" presId="urn:microsoft.com/office/officeart/2008/layout/VerticalCircleList"/>
    <dgm:cxn modelId="{C0F95E4F-7795-47CB-88B1-7D7D73E4D62B}" type="presParOf" srcId="{D38EF9E1-CC18-4698-AA58-172B0A28B4FE}" destId="{743BDD77-64C5-4DD4-B9C4-3612DD2C8EB8}" srcOrd="3" destOrd="0" presId="urn:microsoft.com/office/officeart/2008/layout/VerticalCircleList"/>
    <dgm:cxn modelId="{23996DD5-FD95-475F-AD08-6D47CAB051A2}" type="presParOf" srcId="{743BDD77-64C5-4DD4-B9C4-3612DD2C8EB8}" destId="{5DDEAC57-7ED7-47F2-9DA2-5508BA7CEE00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040A07-F016-44BF-9E16-B1C87C34A761}">
      <dsp:nvSpPr>
        <dsp:cNvPr id="0" name=""/>
        <dsp:cNvSpPr/>
      </dsp:nvSpPr>
      <dsp:spPr>
        <a:xfrm>
          <a:off x="1566025" y="0"/>
          <a:ext cx="5097593" cy="509759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87461B1-27AC-453E-BC70-8F63F5DFFFC6}">
      <dsp:nvSpPr>
        <dsp:cNvPr id="0" name=""/>
        <dsp:cNvSpPr/>
      </dsp:nvSpPr>
      <dsp:spPr>
        <a:xfrm>
          <a:off x="1690889" y="216414"/>
          <a:ext cx="917566" cy="91756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3DF5538-9D8E-486D-AD94-731A98420C8D}">
      <dsp:nvSpPr>
        <dsp:cNvPr id="0" name=""/>
        <dsp:cNvSpPr/>
      </dsp:nvSpPr>
      <dsp:spPr>
        <a:xfrm>
          <a:off x="1804494" y="216414"/>
          <a:ext cx="4907990" cy="91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0" bIns="6096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800" b="1" kern="1200" dirty="0">
              <a:solidFill>
                <a:srgbClr val="FF0000"/>
              </a:solidFill>
            </a:rPr>
            <a:t>MISSION REQUEST</a:t>
          </a:r>
        </a:p>
      </dsp:txBody>
      <dsp:txXfrm>
        <a:off x="1804494" y="216414"/>
        <a:ext cx="4907990" cy="917566"/>
      </dsp:txXfrm>
    </dsp:sp>
    <dsp:sp modelId="{5DDEAC57-7ED7-47F2-9DA2-5508BA7CEE00}">
      <dsp:nvSpPr>
        <dsp:cNvPr id="0" name=""/>
        <dsp:cNvSpPr/>
      </dsp:nvSpPr>
      <dsp:spPr>
        <a:xfrm>
          <a:off x="2398312" y="1184032"/>
          <a:ext cx="4907990" cy="3461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Typical scenario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Request a mission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Identifying the area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Prepare the landing area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Receiving the helicopter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Helicopter on ground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What pilots see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GB" sz="2200" b="0" i="0" u="none" strike="noStrike" kern="1200" cap="none" normalizeH="0" baseline="0" noProof="0" dirty="0">
              <a:ln/>
              <a:solidFill>
                <a:schemeClr val="tx1"/>
              </a:solidFill>
              <a:effectLst/>
              <a:latin typeface="Calibri" pitchFamily="34" charset="0"/>
            </a:rPr>
            <a:t>The R.O.M.A. checklist</a:t>
          </a:r>
          <a:endParaRPr kumimoji="0" lang="en-GB" sz="2200" b="0" i="0" u="none" strike="noStrike" kern="1200" cap="none" normalizeH="0" baseline="0" noProof="0" dirty="0">
            <a:ln/>
            <a:effectLst/>
            <a:latin typeface="Calibri" pitchFamily="34" charset="0"/>
          </a:endParaRPr>
        </a:p>
      </dsp:txBody>
      <dsp:txXfrm>
        <a:off x="2398312" y="1184032"/>
        <a:ext cx="4907990" cy="3461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>
              <a:defRPr sz="1200"/>
            </a:lvl1pPr>
          </a:lstStyle>
          <a:p>
            <a:pPr>
              <a:defRPr/>
            </a:pPr>
            <a:fld id="{EF9387B9-C967-4FD6-A3B0-F91083D4B94B}" type="datetimeFigureOut">
              <a:rPr lang="it-IT"/>
              <a:pPr>
                <a:defRPr/>
              </a:pPr>
              <a:t>02/10/2016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>
              <a:defRPr sz="1200"/>
            </a:lvl1pPr>
          </a:lstStyle>
          <a:p>
            <a:pPr>
              <a:defRPr/>
            </a:pPr>
            <a:fld id="{5A8575D4-C509-4762-BE36-0A23A90C345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3DB775A-D0F7-4146-9599-8CD19C11252A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http://www.easa.europa.eu/ehest/</a:t>
            </a:r>
          </a:p>
          <a:p>
            <a:r>
              <a:rPr lang="en-GB" altLang="en-US">
                <a:latin typeface="Arial" panose="020B0604020202020204" pitchFamily="34" charset="0"/>
              </a:rPr>
              <a:t>www.ehest.org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EHEST co-Chairs</a:t>
            </a:r>
          </a:p>
          <a:p>
            <a:r>
              <a:rPr lang="en-US" altLang="en-US">
                <a:latin typeface="Arial" panose="020B0604020202020204" pitchFamily="34" charset="0"/>
              </a:rPr>
              <a:t>Gilles.Bruniaux@airbus.com</a:t>
            </a:r>
          </a:p>
          <a:p>
            <a:r>
              <a:rPr lang="en-US" altLang="en-US">
                <a:latin typeface="Arial" panose="020B0604020202020204" pitchFamily="34" charset="0"/>
              </a:rPr>
              <a:t>John.Vincemt@easa.europa.eu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john.Black@bristowgroup.com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EHEST Secretariat</a:t>
            </a:r>
          </a:p>
          <a:p>
            <a:r>
              <a:rPr lang="en-US" altLang="en-US">
                <a:latin typeface="Arial" panose="020B0604020202020204" pitchFamily="34" charset="0"/>
              </a:rPr>
              <a:t>Michel.Masson@easa.europa.eu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Jeremie.Teahan@easa.europa.eu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8716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0551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67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7070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2313" indent="-2762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12838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58925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05013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622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194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766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338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7A7F21-0994-4022-81E1-95B1C632BA87}" type="slidenum">
              <a:rPr lang="en-US" altLang="en-US" sz="1300" smtClean="0"/>
              <a:pPr>
                <a:spcBef>
                  <a:spcPct val="0"/>
                </a:spcBef>
              </a:pPr>
              <a:t>86</a:t>
            </a:fld>
            <a:endParaRPr lang="en-US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628775"/>
            <a:ext cx="6842125" cy="2016125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nl-BE" altLang="en-US" noProof="0"/>
              <a:t>Title presentation</a:t>
            </a:r>
            <a:endParaRPr lang="en-GB" altLang="en-US" noProof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50925" y="3716338"/>
            <a:ext cx="6400800" cy="1752600"/>
          </a:xfrm>
        </p:spPr>
        <p:txBody>
          <a:bodyPr tIns="46800"/>
          <a:lstStyle>
            <a:lvl1pPr marL="0" indent="0">
              <a:lnSpc>
                <a:spcPct val="70000"/>
              </a:lnSpc>
              <a:buFontTx/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altLang="en-US" noProof="0"/>
              <a:t>Name</a:t>
            </a:r>
          </a:p>
          <a:p>
            <a:pPr lvl="0"/>
            <a:r>
              <a:rPr lang="pt-BR" altLang="en-US" noProof="0"/>
              <a:t>Title</a:t>
            </a:r>
          </a:p>
          <a:p>
            <a:pPr lvl="0"/>
            <a:r>
              <a:rPr lang="pt-BR" altLang="en-US" noProof="0"/>
              <a:t>Date</a:t>
            </a:r>
            <a:endParaRPr lang="en-GB" altLang="en-US" noProof="0"/>
          </a:p>
        </p:txBody>
      </p:sp>
    </p:spTree>
    <p:extLst>
      <p:ext uri="{BB962C8B-B14F-4D97-AF65-F5344CB8AC3E}">
        <p14:creationId xmlns:p14="http://schemas.microsoft.com/office/powerpoint/2010/main" val="1811837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59AA7-A596-449C-8999-4C3414530BB2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9AF05-BBF5-4AB1-A9DE-7CC156C31FBF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579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3238" y="1124744"/>
            <a:ext cx="2132012" cy="52570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4744"/>
            <a:ext cx="6243638" cy="52570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4EBAD-C5F4-492B-8656-289CA01308C6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EC296-77C7-4129-B99C-645052881BFC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775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68760"/>
            <a:ext cx="8528050" cy="5112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FD6F-E5E2-491B-9854-078AB7EAD975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D7D09-C7E1-43EF-9EFA-D2406C6FA7DD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428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A1B31-6793-4FBD-AF04-A4CB2F6E65AF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26D35-3544-4ADE-9C85-A3E1E19930CA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872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B23AC-5F29-4174-87AA-2F5BA3B6213A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CB066-F38D-4A29-92F1-A71F14B2DE45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318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79525"/>
            <a:ext cx="4176713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6313" y="1279525"/>
            <a:ext cx="4178300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453BD-9404-4D54-878B-FC930C078612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B5CA-F0F6-40FA-B123-A3FED4FBB2AF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5554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208912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0848"/>
            <a:ext cx="4040188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0848"/>
            <a:ext cx="4041775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73063-F0C5-4492-997D-8369DCBB0919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033D7-1D5D-42A0-84C6-CDC8BD0329DA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565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E89C5-7171-4DF0-803C-DEE830EDD138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2BA84-16C8-4F9A-AAA2-CF193C5B65E2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7960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8A6F6-002A-4990-AB9F-7FA8DB86C91F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27BEB-7A8B-4824-ABF3-B5075A35CB8B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0078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5616624" cy="648072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73182-3326-42B6-B8A7-42BA08850189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73365-9CD6-4C14-BF98-1FA565B0245F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198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74309-FDFF-4C2A-BF21-F090E1E074BE}" type="datetime1">
              <a:rPr lang="en-GB" altLang="en-US" smtClean="0"/>
              <a:t>02/10/2016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F709F-8ECC-46EE-B6B9-4AD0A241B482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405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-27384"/>
            <a:ext cx="81581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presentation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9525"/>
            <a:ext cx="8507413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First level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  <a:p>
            <a:pPr lvl="4"/>
            <a:endParaRPr lang="en-GB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" y="6524625"/>
            <a:ext cx="187166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FCC24E0-4F7C-4BAF-8653-8C0F024F9515}" type="datetime1">
              <a:rPr lang="en-GB" altLang="en-US" smtClean="0"/>
              <a:t>02/10/2016</a:t>
            </a:fld>
            <a:endParaRPr lang="en-GB" alt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79613" y="6524625"/>
            <a:ext cx="518467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  <a:endParaRPr lang="en-GB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313" y="6524625"/>
            <a:ext cx="64705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77DAFEA-D22E-4547-BED7-20E05E11C3B0}" type="slidenum">
              <a:rPr lang="en-GB" altLang="en-US"/>
              <a:pPr>
                <a:defRPr/>
              </a:pPr>
              <a:t>‹N›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  <p:sldLayoutId id="2147484008" r:id="rId12"/>
  </p:sldLayoutIdLst>
  <p:hf hd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sz="3200">
          <a:solidFill>
            <a:srgbClr val="055685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rgbClr val="055685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7"/>
        </a:buBlip>
        <a:defRPr sz="2400">
          <a:solidFill>
            <a:srgbClr val="055685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8"/>
        </a:buBlip>
        <a:defRPr sz="2000">
          <a:solidFill>
            <a:srgbClr val="055685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image" Target="../media/image56.png"/><Relationship Id="rId7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5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jpeg"/><Relationship Id="rId4" Type="http://schemas.openxmlformats.org/officeDocument/2006/relationships/image" Target="../media/image9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/>
              <a:t>Helicopter Mission Request Vade Mecum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45536" cy="7885484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 bwMode="auto">
          <a:xfrm>
            <a:off x="0" y="620688"/>
            <a:ext cx="5580112" cy="2232248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dobe Caslon Pro Bold" panose="0205070206050A020403" pitchFamily="18" charset="0"/>
                <a:cs typeface="Adobe Devanagari" panose="02040503050201020203" pitchFamily="18" charset="0"/>
              </a:rPr>
              <a:t>HELICOPTER</a:t>
            </a:r>
            <a:endParaRPr lang="it-IT" sz="4000" dirty="0">
              <a:solidFill>
                <a:schemeClr val="bg1"/>
              </a:solidFill>
              <a:latin typeface="Adobe Caslon Pro Bold" panose="0205070206050A020403" pitchFamily="18" charset="0"/>
              <a:cs typeface="Adobe Devanagari" panose="02040503050201020203" pitchFamily="18" charset="0"/>
            </a:endParaRPr>
          </a:p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Adobe Caslon Pro Bold" panose="0205070206050A020403" pitchFamily="18" charset="0"/>
                <a:cs typeface="Adobe Devanagari" panose="02040503050201020203" pitchFamily="18" charset="0"/>
              </a:rPr>
              <a:t>MISSION REQUEST</a:t>
            </a:r>
          </a:p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Adobe Caslon Pro Bold" panose="0205070206050A020403" pitchFamily="18" charset="0"/>
                <a:cs typeface="Adobe Devanagari" panose="02040503050201020203" pitchFamily="18" charset="0"/>
              </a:rPr>
              <a:t>VADE MECUM</a:t>
            </a:r>
            <a:endParaRPr kumimoji="0" lang="it-IT" sz="4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dobe Caslon Pro Bold" panose="0205070206050A020403" pitchFamily="18" charset="0"/>
              <a:cs typeface="Adobe Devanagari" panose="02040503050201020203" pitchFamily="18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MISSION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DIFFERENT PERSPECTIVES</a:t>
            </a:r>
            <a:endParaRPr lang="it-IT" b="1" dirty="0"/>
          </a:p>
          <a:p>
            <a:r>
              <a:rPr lang="en-GB" dirty="0"/>
              <a:t>Things seen from the ground and from the air can differ significantly</a:t>
            </a:r>
          </a:p>
          <a:p>
            <a:r>
              <a:rPr lang="en-GB" dirty="0"/>
              <a:t>Example: car accident…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7627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P1000537 (FILEminimizer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3723" cy="685800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0" y="4839474"/>
            <a:ext cx="7068204" cy="1569660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C000"/>
                </a:solidFill>
              </a:rPr>
              <a:t>On-site personnel perspective:</a:t>
            </a:r>
          </a:p>
          <a:p>
            <a:pPr lvl="1" algn="r"/>
            <a:r>
              <a:rPr lang="en-GB" dirty="0">
                <a:solidFill>
                  <a:schemeClr val="bg1"/>
                </a:solidFill>
              </a:rPr>
              <a:t>«The helicopter can see us from miles.</a:t>
            </a:r>
          </a:p>
          <a:p>
            <a:pPr lvl="1" algn="r"/>
            <a:r>
              <a:rPr lang="en-GB" dirty="0">
                <a:solidFill>
                  <a:schemeClr val="bg1"/>
                </a:solidFill>
              </a:rPr>
              <a:t>They can’t miss!»</a:t>
            </a:r>
          </a:p>
        </p:txBody>
      </p:sp>
    </p:spTree>
    <p:extLst>
      <p:ext uri="{BB962C8B-B14F-4D97-AF65-F5344CB8AC3E}">
        <p14:creationId xmlns:p14="http://schemas.microsoft.com/office/powerpoint/2010/main" val="406791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58" y="-36467"/>
            <a:ext cx="7753109" cy="6891563"/>
          </a:xfrm>
          <a:prstGeom prst="rect">
            <a:avLst/>
          </a:prstGeom>
        </p:spPr>
      </p:pic>
      <p:sp>
        <p:nvSpPr>
          <p:cNvPr id="7" name="Casella di testo 11"/>
          <p:cNvSpPr txBox="1"/>
          <p:nvPr/>
        </p:nvSpPr>
        <p:spPr>
          <a:xfrm rot="4321221">
            <a:off x="4683847" y="4038235"/>
            <a:ext cx="3172679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2400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uphill road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asella di testo 14"/>
          <p:cNvSpPr txBox="1"/>
          <p:nvPr/>
        </p:nvSpPr>
        <p:spPr>
          <a:xfrm rot="3087555">
            <a:off x="1289314" y="4348665"/>
            <a:ext cx="4237747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20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Old secondary downhill road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2331563" y="937422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5112152" y="5812997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11" name="Immagine 10" descr="C:\Users\Stefano\AppData\Local\Microsoft\Windows\INetCacheContent.Word\mi-17_silhouette_top_v2-2400px 1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728408">
            <a:off x="6451374" y="7193132"/>
            <a:ext cx="954055" cy="794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613" y="2818926"/>
            <a:ext cx="1401987" cy="277529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6928402" y="-3448"/>
            <a:ext cx="2215597" cy="6986528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C000"/>
                </a:solidFill>
              </a:rPr>
              <a:t>The</a:t>
            </a:r>
          </a:p>
          <a:p>
            <a:r>
              <a:rPr lang="en-GB" sz="2800" dirty="0">
                <a:solidFill>
                  <a:srgbClr val="FFC000"/>
                </a:solidFill>
              </a:rPr>
              <a:t>pilot</a:t>
            </a:r>
          </a:p>
          <a:p>
            <a:r>
              <a:rPr lang="en-GB" sz="2800" dirty="0">
                <a:solidFill>
                  <a:srgbClr val="FFC000"/>
                </a:solidFill>
              </a:rPr>
              <a:t>overflies</a:t>
            </a:r>
          </a:p>
          <a:p>
            <a:r>
              <a:rPr lang="en-GB" sz="2800" dirty="0">
                <a:solidFill>
                  <a:srgbClr val="FFC000"/>
                </a:solidFill>
              </a:rPr>
              <a:t>the</a:t>
            </a:r>
          </a:p>
          <a:p>
            <a:r>
              <a:rPr lang="en-GB" sz="2800" dirty="0">
                <a:solidFill>
                  <a:srgbClr val="FFC000"/>
                </a:solidFill>
              </a:rPr>
              <a:t>main</a:t>
            </a:r>
          </a:p>
          <a:p>
            <a:r>
              <a:rPr lang="en-GB" sz="2800" dirty="0">
                <a:solidFill>
                  <a:srgbClr val="FFC000"/>
                </a:solidFill>
              </a:rPr>
              <a:t>road</a:t>
            </a:r>
          </a:p>
          <a:p>
            <a:r>
              <a:rPr lang="en-GB" sz="2800" dirty="0">
                <a:solidFill>
                  <a:srgbClr val="FFC000"/>
                </a:solidFill>
              </a:rPr>
              <a:t>from</a:t>
            </a:r>
          </a:p>
          <a:p>
            <a:r>
              <a:rPr lang="en-GB" sz="2800" dirty="0" err="1">
                <a:solidFill>
                  <a:srgbClr val="FFC000"/>
                </a:solidFill>
              </a:rPr>
              <a:t>Paternò</a:t>
            </a:r>
            <a:endParaRPr lang="en-GB" sz="2800" dirty="0">
              <a:solidFill>
                <a:srgbClr val="FFC000"/>
              </a:solidFill>
            </a:endParaRPr>
          </a:p>
          <a:p>
            <a:r>
              <a:rPr lang="en-GB" sz="2800" dirty="0">
                <a:solidFill>
                  <a:srgbClr val="FFC000"/>
                </a:solidFill>
              </a:rPr>
              <a:t>to</a:t>
            </a:r>
          </a:p>
          <a:p>
            <a:r>
              <a:rPr lang="en-GB" sz="2800" dirty="0" err="1">
                <a:solidFill>
                  <a:srgbClr val="FFC000"/>
                </a:solidFill>
              </a:rPr>
              <a:t>Adrano</a:t>
            </a:r>
            <a:endParaRPr lang="en-GB" sz="2800" dirty="0">
              <a:solidFill>
                <a:srgbClr val="FFC000"/>
              </a:solidFill>
            </a:endParaRPr>
          </a:p>
          <a:p>
            <a:endParaRPr lang="en-GB" sz="1400" dirty="0">
              <a:solidFill>
                <a:srgbClr val="FFC000"/>
              </a:solidFill>
            </a:endParaRPr>
          </a:p>
          <a:p>
            <a:pPr algn="ctr"/>
            <a:r>
              <a:rPr lang="en-GB" sz="2800" dirty="0">
                <a:solidFill>
                  <a:srgbClr val="FFC000"/>
                </a:solidFill>
              </a:rPr>
              <a:t>-</a:t>
            </a:r>
          </a:p>
          <a:p>
            <a:endParaRPr lang="en-GB" sz="1400" dirty="0">
              <a:solidFill>
                <a:srgbClr val="FFC000"/>
              </a:solidFill>
            </a:endParaRPr>
          </a:p>
          <a:p>
            <a:r>
              <a:rPr lang="en-GB" sz="2800" dirty="0">
                <a:solidFill>
                  <a:srgbClr val="FFC000"/>
                </a:solidFill>
              </a:rPr>
              <a:t>Information</a:t>
            </a:r>
          </a:p>
          <a:p>
            <a:r>
              <a:rPr lang="en-GB" sz="2800" dirty="0">
                <a:solidFill>
                  <a:srgbClr val="FFC000"/>
                </a:solidFill>
              </a:rPr>
              <a:t>was not</a:t>
            </a:r>
          </a:p>
          <a:p>
            <a:r>
              <a:rPr lang="en-GB" sz="2800" dirty="0">
                <a:solidFill>
                  <a:srgbClr val="FFC000"/>
                </a:solidFill>
              </a:rPr>
              <a:t>accurate</a:t>
            </a:r>
          </a:p>
          <a:p>
            <a:r>
              <a:rPr lang="en-GB" sz="2800" dirty="0">
                <a:solidFill>
                  <a:srgbClr val="FFC000"/>
                </a:solidFill>
              </a:rPr>
              <a:t>enough</a:t>
            </a:r>
          </a:p>
        </p:txBody>
      </p:sp>
    </p:spTree>
    <p:extLst>
      <p:ext uri="{BB962C8B-B14F-4D97-AF65-F5344CB8AC3E}">
        <p14:creationId xmlns:p14="http://schemas.microsoft.com/office/powerpoint/2010/main" val="427583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0" fill="hold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0" fill="hold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0" fill="hold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0" fill="hold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0" fill="hold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0" fill="hold"/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0" fill="hold"/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0" fill="hold"/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0" fill="hold"/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0" fill="hold"/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0" fill="hold"/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-2.96296E-6 L -0.21788 -0.74328 " pathEditMode="relative" rAng="0" ptsTypes="AA">
                                      <p:cBhvr>
                                        <p:cTn id="66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3" y="-3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  <p:pic>
        <p:nvPicPr>
          <p:cNvPr id="71682" name="Picture 2" descr="Bronte -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3"/>
            <a:ext cx="9661721" cy="5944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 di testo 39"/>
          <p:cNvSpPr txBox="1"/>
          <p:nvPr/>
        </p:nvSpPr>
        <p:spPr>
          <a:xfrm rot="21196927">
            <a:off x="-996938" y="989591"/>
            <a:ext cx="5286372" cy="6621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20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Old secondary downhill road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4536236" y="1302484"/>
            <a:ext cx="1836028" cy="647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 b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ADRANO</a:t>
            </a:r>
            <a:endParaRPr lang="it-IT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asella di testo 38"/>
          <p:cNvSpPr txBox="1"/>
          <p:nvPr/>
        </p:nvSpPr>
        <p:spPr>
          <a:xfrm rot="19155371">
            <a:off x="5621100" y="3675761"/>
            <a:ext cx="3957995" cy="66217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2400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uphill road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105" y="1699434"/>
            <a:ext cx="1748742" cy="346136"/>
          </a:xfrm>
          <a:prstGeom prst="rect">
            <a:avLst/>
          </a:prstGeom>
          <a:scene3d>
            <a:camera prst="orthographicFront">
              <a:rot lat="0" lon="3600000" rev="20400000"/>
            </a:camera>
            <a:lightRig rig="threePt" dir="t"/>
          </a:scene3d>
        </p:spPr>
      </p:pic>
      <p:sp>
        <p:nvSpPr>
          <p:cNvPr id="17" name="CasellaDiTesto 16"/>
          <p:cNvSpPr txBox="1"/>
          <p:nvPr/>
        </p:nvSpPr>
        <p:spPr>
          <a:xfrm>
            <a:off x="-34632" y="5326837"/>
            <a:ext cx="9178631" cy="1569660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srgbClr val="FFC000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	Pilot perspective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71683" name="Picture 3" descr="mi-17_silhouette_top_v2-2400px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30073">
            <a:off x="3783014" y="4730966"/>
            <a:ext cx="2445529" cy="203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939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AREA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3612467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1"/>
            <a:ext cx="9180512" cy="6885385"/>
          </a:xfrm>
        </p:spPr>
      </p:pic>
      <p:sp>
        <p:nvSpPr>
          <p:cNvPr id="7" name="Rettangolo 6"/>
          <p:cNvSpPr/>
          <p:nvPr/>
        </p:nvSpPr>
        <p:spPr bwMode="auto">
          <a:xfrm>
            <a:off x="4067944" y="4784811"/>
            <a:ext cx="482453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REPORT</a:t>
            </a:r>
          </a:p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YOUR POSITION</a:t>
            </a:r>
          </a:p>
        </p:txBody>
      </p:sp>
      <p:sp>
        <p:nvSpPr>
          <p:cNvPr id="8" name="Rettangolo 7"/>
          <p:cNvSpPr/>
          <p:nvPr/>
        </p:nvSpPr>
        <p:spPr bwMode="auto">
          <a:xfrm>
            <a:off x="1907704" y="936399"/>
            <a:ext cx="1296144" cy="68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We are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1600" dirty="0">
                <a:solidFill>
                  <a:schemeClr val="bg1"/>
                </a:solidFill>
              </a:rPr>
              <a:t>here!</a:t>
            </a:r>
            <a:endParaRPr kumimoji="0" lang="en-GB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0" name="Connettore 2 9"/>
          <p:cNvCxnSpPr/>
          <p:nvPr/>
        </p:nvCxnSpPr>
        <p:spPr bwMode="auto">
          <a:xfrm>
            <a:off x="2555776" y="1700808"/>
            <a:ext cx="0" cy="2952328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84643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IDENTIFY AND REPORT THE PLACE BY:</a:t>
            </a:r>
          </a:p>
          <a:p>
            <a:pPr lvl="1"/>
            <a:r>
              <a:rPr lang="en-GB" dirty="0"/>
              <a:t>Geographical coordinates</a:t>
            </a:r>
          </a:p>
          <a:p>
            <a:pPr lvl="1"/>
            <a:r>
              <a:rPr lang="en-GB" dirty="0"/>
              <a:t>Social media (Google maps, </a:t>
            </a:r>
            <a:r>
              <a:rPr lang="en-GB" dirty="0" err="1"/>
              <a:t>Whatsapp</a:t>
            </a:r>
            <a:r>
              <a:rPr lang="en-GB" dirty="0"/>
              <a:t>, etc.)</a:t>
            </a:r>
          </a:p>
          <a:p>
            <a:pPr lvl="1"/>
            <a:r>
              <a:rPr lang="en-GB" dirty="0"/>
              <a:t>City, town</a:t>
            </a:r>
          </a:p>
          <a:p>
            <a:pPr lvl="1"/>
            <a:r>
              <a:rPr lang="en-GB" dirty="0"/>
              <a:t>Road/highway number and distance</a:t>
            </a:r>
          </a:p>
          <a:p>
            <a:pPr lvl="1"/>
            <a:r>
              <a:rPr lang="en-GB" dirty="0"/>
              <a:t>River, bridge, overpasses</a:t>
            </a:r>
          </a:p>
          <a:p>
            <a:pPr lvl="1"/>
            <a:r>
              <a:rPr lang="en-GB" dirty="0"/>
              <a:t>Power lines</a:t>
            </a:r>
          </a:p>
          <a:p>
            <a:pPr lvl="1"/>
            <a:r>
              <a:rPr lang="en-GB" dirty="0"/>
              <a:t>Horizontal, vertical landmarks 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4487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GEOGRAPHICAL COORDINATES</a:t>
            </a:r>
          </a:p>
          <a:p>
            <a:pPr lvl="1"/>
            <a:r>
              <a:rPr lang="en-GB" dirty="0"/>
              <a:t>It’s the most precise and easiest way for pilots</a:t>
            </a:r>
          </a:p>
          <a:p>
            <a:pPr lvl="1"/>
            <a:r>
              <a:rPr lang="en-GB" dirty="0"/>
              <a:t>Available in most smartphones (get acquainted!)</a:t>
            </a:r>
          </a:p>
          <a:p>
            <a:pPr lvl="1"/>
            <a:r>
              <a:rPr lang="en-GB" dirty="0"/>
              <a:t>KNOW HOW TO READ THEM!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9514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GEOGRAPHICAL COORDINATES</a:t>
            </a:r>
          </a:p>
          <a:p>
            <a:pPr lvl="1"/>
            <a:r>
              <a:rPr lang="en-GB" dirty="0"/>
              <a:t>There could be 3 ways to display the coordinates:</a:t>
            </a:r>
          </a:p>
          <a:p>
            <a:pPr marL="985838" lvl="1" indent="0">
              <a:buNone/>
            </a:pPr>
            <a:r>
              <a:rPr lang="pt-BR" b="1" dirty="0"/>
              <a:t>Degrees, minutes, seconds:</a:t>
            </a:r>
            <a:r>
              <a:rPr lang="pt-BR" dirty="0"/>
              <a:t>	37</a:t>
            </a:r>
            <a:r>
              <a:rPr lang="pt-BR" sz="4800" dirty="0">
                <a:solidFill>
                  <a:srgbClr val="FF0000"/>
                </a:solidFill>
              </a:rPr>
              <a:t>°</a:t>
            </a:r>
            <a:r>
              <a:rPr lang="pt-BR" dirty="0"/>
              <a:t> 37</a:t>
            </a:r>
            <a:r>
              <a:rPr lang="pt-BR" sz="4800" dirty="0">
                <a:solidFill>
                  <a:srgbClr val="FF0000"/>
                </a:solidFill>
              </a:rPr>
              <a:t>'</a:t>
            </a:r>
            <a:r>
              <a:rPr lang="pt-BR" dirty="0"/>
              <a:t> 47.20</a:t>
            </a:r>
            <a:r>
              <a:rPr lang="pt-BR" sz="4800" dirty="0">
                <a:solidFill>
                  <a:srgbClr val="FF0000"/>
                </a:solidFill>
              </a:rPr>
              <a:t>"</a:t>
            </a:r>
            <a:r>
              <a:rPr lang="pt-BR" dirty="0"/>
              <a:t> N</a:t>
            </a:r>
          </a:p>
          <a:p>
            <a:pPr marL="985838" lvl="1" indent="0">
              <a:buNone/>
            </a:pPr>
            <a:r>
              <a:rPr lang="pt-BR" b="1" dirty="0"/>
              <a:t>Degrees, decimal minutes:</a:t>
            </a:r>
            <a:r>
              <a:rPr lang="pt-BR" dirty="0"/>
              <a:t>	37</a:t>
            </a:r>
            <a:r>
              <a:rPr lang="pt-BR" sz="4800" dirty="0">
                <a:solidFill>
                  <a:srgbClr val="FF0000"/>
                </a:solidFill>
              </a:rPr>
              <a:t>°</a:t>
            </a:r>
            <a:r>
              <a:rPr lang="pt-BR" dirty="0"/>
              <a:t> 37</a:t>
            </a:r>
            <a:r>
              <a:rPr lang="pt-BR" sz="4800" dirty="0">
                <a:solidFill>
                  <a:srgbClr val="FF0000"/>
                </a:solidFill>
              </a:rPr>
              <a:t>.</a:t>
            </a:r>
            <a:r>
              <a:rPr lang="pt-BR" dirty="0"/>
              <a:t>787</a:t>
            </a:r>
            <a:r>
              <a:rPr lang="pt-BR" sz="4800" dirty="0">
                <a:solidFill>
                  <a:srgbClr val="FF0000"/>
                </a:solidFill>
              </a:rPr>
              <a:t>'</a:t>
            </a:r>
            <a:r>
              <a:rPr lang="pt-BR" dirty="0"/>
              <a:t> N</a:t>
            </a:r>
          </a:p>
          <a:p>
            <a:pPr marL="985838" lvl="1" indent="0">
              <a:buNone/>
            </a:pPr>
            <a:r>
              <a:rPr lang="pt-BR" b="1" dirty="0"/>
              <a:t>Decimal degrees:</a:t>
            </a:r>
            <a:r>
              <a:rPr lang="pt-BR" dirty="0"/>
              <a:t>			37</a:t>
            </a:r>
            <a:r>
              <a:rPr lang="pt-BR" sz="4800" dirty="0">
                <a:solidFill>
                  <a:srgbClr val="FF0000"/>
                </a:solidFill>
              </a:rPr>
              <a:t>.</a:t>
            </a:r>
            <a:r>
              <a:rPr lang="pt-BR" dirty="0"/>
              <a:t>629778</a:t>
            </a:r>
            <a:r>
              <a:rPr lang="pt-BR" sz="4800" dirty="0">
                <a:solidFill>
                  <a:srgbClr val="FF0000"/>
                </a:solidFill>
              </a:rPr>
              <a:t>°</a:t>
            </a:r>
            <a:r>
              <a:rPr lang="pt-BR" dirty="0"/>
              <a:t> N</a:t>
            </a:r>
            <a:endParaRPr lang="en-GB" dirty="0"/>
          </a:p>
          <a:p>
            <a:pPr lvl="1"/>
            <a:r>
              <a:rPr lang="en-GB" u="sng" dirty="0"/>
              <a:t>It is important to read each single symbol                  (° degrees, ‘ minutes, “ seconds) and dots/commas in the exact order </a:t>
            </a:r>
          </a:p>
          <a:p>
            <a:pPr marL="985838" lvl="1" indent="0">
              <a:buNone/>
            </a:pPr>
            <a:endParaRPr lang="pt-BR" sz="1800" dirty="0"/>
          </a:p>
          <a:p>
            <a:pPr marL="457200" lvl="1" indent="0">
              <a:buNone/>
            </a:pPr>
            <a:r>
              <a:rPr lang="pt-BR" sz="1800" dirty="0"/>
              <a:t>	</a:t>
            </a:r>
          </a:p>
          <a:p>
            <a:pPr marL="457200" lvl="1" indent="0">
              <a:buNone/>
            </a:pPr>
            <a:r>
              <a:rPr lang="pt-BR" sz="1800" dirty="0"/>
              <a:t>	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3705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14152" cy="6858000"/>
          </a:xfrm>
          <a:prstGeom prst="rect">
            <a:avLst/>
          </a:prstGeom>
        </p:spPr>
      </p:pic>
      <p:sp>
        <p:nvSpPr>
          <p:cNvPr id="7" name="Casella di testo 46"/>
          <p:cNvSpPr txBox="1"/>
          <p:nvPr/>
        </p:nvSpPr>
        <p:spPr>
          <a:xfrm>
            <a:off x="4668524" y="764778"/>
            <a:ext cx="3240360" cy="3711372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u="sng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THESE COORDINATES INDICATE THE SAME PLACE: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b="1" dirty="0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Degrees, minutes, seconds: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37° 37' 47.20" N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14° 49' 54.86"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Degrees, decimal minutes: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37° 37.787' N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14° 49.914'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Decimal degrees: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37.629778° N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14.831906°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reccia curva 7"/>
          <p:cNvSpPr/>
          <p:nvPr/>
        </p:nvSpPr>
        <p:spPr bwMode="auto">
          <a:xfrm rot="16200000" flipH="1">
            <a:off x="2435773" y="1364783"/>
            <a:ext cx="1728194" cy="2400243"/>
          </a:xfrm>
          <a:prstGeom prst="bentArrow">
            <a:avLst/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325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NOTES TO INSTRUCTORS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presentation is intended for on-site emergency personnel (police, firefighters, ambulance, etc.) requesting or expecting a helicopter in the area</a:t>
            </a:r>
          </a:p>
          <a:p>
            <a:r>
              <a:rPr lang="en-GB" dirty="0"/>
              <a:t>Review and change the presentation in order to fit your training needs</a:t>
            </a:r>
          </a:p>
          <a:p>
            <a:r>
              <a:rPr lang="en-GB" dirty="0"/>
              <a:t>Please refer to the EHEST «Helicopter Mission Request Vade Mecum» document for explanations 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  <a:endParaRPr lang="en-GB" alt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5991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202" y="-27384"/>
            <a:ext cx="8158162" cy="792162"/>
          </a:xfrm>
        </p:spPr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1170727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428427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8886" y="-27384"/>
            <a:ext cx="9952886" cy="6885384"/>
          </a:xfrm>
          <a:prstGeom prst="rect">
            <a:avLst/>
          </a:prstGeom>
        </p:spPr>
      </p:pic>
      <p:sp>
        <p:nvSpPr>
          <p:cNvPr id="7" name="Fumetto: rettangolo 6"/>
          <p:cNvSpPr/>
          <p:nvPr/>
        </p:nvSpPr>
        <p:spPr>
          <a:xfrm rot="10800000">
            <a:off x="5527586" y="3293971"/>
            <a:ext cx="3455096" cy="3387613"/>
          </a:xfrm>
          <a:prstGeom prst="wedgeRectCallout">
            <a:avLst>
              <a:gd name="adj1" fmla="val 31713"/>
              <a:gd name="adj2" fmla="val 81811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Immagin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99" y="3446931"/>
            <a:ext cx="3171670" cy="308169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cxnSp>
        <p:nvCxnSpPr>
          <p:cNvPr id="9" name="Connettore diritto 8"/>
          <p:cNvCxnSpPr/>
          <p:nvPr/>
        </p:nvCxnSpPr>
        <p:spPr>
          <a:xfrm flipH="1">
            <a:off x="1605350" y="1916832"/>
            <a:ext cx="4364160" cy="40146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/>
          <p:cNvCxnSpPr/>
          <p:nvPr/>
        </p:nvCxnSpPr>
        <p:spPr>
          <a:xfrm flipH="1">
            <a:off x="6322156" y="3995432"/>
            <a:ext cx="1854208" cy="19360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 di testo 53"/>
          <p:cNvSpPr txBox="1"/>
          <p:nvPr/>
        </p:nvSpPr>
        <p:spPr>
          <a:xfrm rot="18910440">
            <a:off x="2612792" y="3044891"/>
            <a:ext cx="2269033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Km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asella di testo 54"/>
          <p:cNvSpPr txBox="1"/>
          <p:nvPr/>
        </p:nvSpPr>
        <p:spPr>
          <a:xfrm rot="18721812">
            <a:off x="5944703" y="4102991"/>
            <a:ext cx="2269034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Km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asella di testo 48"/>
          <p:cNvSpPr txBox="1"/>
          <p:nvPr/>
        </p:nvSpPr>
        <p:spPr>
          <a:xfrm>
            <a:off x="146655" y="116632"/>
            <a:ext cx="4497353" cy="2812806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Accident site: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37° 37' 47.20" N	14° 49' 54.86" 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b="1" dirty="0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u="sng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THESE COORDINATES HAVE THE SAME FIGURES, BUT INDICATE WRONG PLACES: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dirty="0">
              <a:solidFill>
                <a:srgbClr val="FF0000"/>
              </a:solidFill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Wrong coordinates 1: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37° 37.4720’ N	14° 49.5486’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Wrong coordinates 2: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37.374720° N	14.495486°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167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 bwMode="auto">
          <a:xfrm>
            <a:off x="0" y="836712"/>
            <a:ext cx="7308304" cy="1326752"/>
          </a:xfrm>
          <a:prstGeom prst="rect">
            <a:avLst/>
          </a:prstGeom>
          <a:solidFill>
            <a:srgbClr val="FDFDFD"/>
          </a:solidFill>
          <a:ln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3200" b="0" i="0" u="none" strike="noStrike" cap="none" normalizeH="0" baseline="0" dirty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130" y="2950447"/>
            <a:ext cx="2844316" cy="2844316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33" y="2780928"/>
            <a:ext cx="4320480" cy="31833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ttangolo 10"/>
          <p:cNvSpPr/>
          <p:nvPr/>
        </p:nvSpPr>
        <p:spPr bwMode="auto">
          <a:xfrm>
            <a:off x="0" y="1001169"/>
            <a:ext cx="7164288" cy="997839"/>
          </a:xfrm>
          <a:prstGeom prst="rect">
            <a:avLst/>
          </a:prstGeom>
          <a:solidFill>
            <a:srgbClr val="35B62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Learn the social opportunities…</a:t>
            </a:r>
          </a:p>
        </p:txBody>
      </p:sp>
      <p:sp>
        <p:nvSpPr>
          <p:cNvPr id="9" name="Freccia in giù 8"/>
          <p:cNvSpPr/>
          <p:nvPr/>
        </p:nvSpPr>
        <p:spPr bwMode="auto">
          <a:xfrm rot="2230461">
            <a:off x="4670106" y="1768535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0" name="Freccia in giù 9"/>
          <p:cNvSpPr/>
          <p:nvPr/>
        </p:nvSpPr>
        <p:spPr bwMode="auto">
          <a:xfrm rot="8440794">
            <a:off x="3405337" y="5362357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287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63180" y="-27384"/>
            <a:ext cx="8158162" cy="792162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989345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247045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>
          <a:xfrm>
            <a:off x="-533068" y="1279525"/>
            <a:ext cx="8507413" cy="5102225"/>
          </a:xfrm>
        </p:spPr>
        <p:txBody>
          <a:bodyPr/>
          <a:lstStyle/>
          <a:p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065" y="1"/>
            <a:ext cx="10168012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044624" y="255895"/>
            <a:ext cx="6535076" cy="880755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Some</a:t>
            </a:r>
            <a:r>
              <a:rPr kumimoji="0" lang="en-GB" sz="3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possible references</a:t>
            </a: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…</a:t>
            </a:r>
          </a:p>
        </p:txBody>
      </p:sp>
      <p:sp>
        <p:nvSpPr>
          <p:cNvPr id="10" name="Rettangolo 9"/>
          <p:cNvSpPr/>
          <p:nvPr/>
        </p:nvSpPr>
        <p:spPr bwMode="auto">
          <a:xfrm>
            <a:off x="197356" y="1988840"/>
            <a:ext cx="120580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City park</a:t>
            </a:r>
          </a:p>
        </p:txBody>
      </p:sp>
      <p:cxnSp>
        <p:nvCxnSpPr>
          <p:cNvPr id="12" name="Connettore 2 11"/>
          <p:cNvCxnSpPr>
            <a:stCxn id="10" idx="2"/>
          </p:cNvCxnSpPr>
          <p:nvPr/>
        </p:nvCxnSpPr>
        <p:spPr bwMode="auto">
          <a:xfrm>
            <a:off x="800258" y="2509555"/>
            <a:ext cx="1269306" cy="91944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ttangolo 13"/>
          <p:cNvSpPr/>
          <p:nvPr/>
        </p:nvSpPr>
        <p:spPr bwMode="auto">
          <a:xfrm>
            <a:off x="3482811" y="1403818"/>
            <a:ext cx="168492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River tributary</a:t>
            </a:r>
          </a:p>
        </p:txBody>
      </p:sp>
      <p:cxnSp>
        <p:nvCxnSpPr>
          <p:cNvPr id="15" name="Connettore 2 14"/>
          <p:cNvCxnSpPr>
            <a:stCxn id="14" idx="2"/>
          </p:cNvCxnSpPr>
          <p:nvPr/>
        </p:nvCxnSpPr>
        <p:spPr bwMode="auto">
          <a:xfrm>
            <a:off x="4325273" y="1924533"/>
            <a:ext cx="371865" cy="179249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ttangolo 18"/>
          <p:cNvSpPr/>
          <p:nvPr/>
        </p:nvSpPr>
        <p:spPr bwMode="auto">
          <a:xfrm>
            <a:off x="1860360" y="1429365"/>
            <a:ext cx="120580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Bridge</a:t>
            </a:r>
          </a:p>
        </p:txBody>
      </p:sp>
      <p:cxnSp>
        <p:nvCxnSpPr>
          <p:cNvPr id="20" name="Connettore 2 19"/>
          <p:cNvCxnSpPr>
            <a:stCxn id="19" idx="2"/>
          </p:cNvCxnSpPr>
          <p:nvPr/>
        </p:nvCxnSpPr>
        <p:spPr bwMode="auto">
          <a:xfrm>
            <a:off x="2463262" y="1950080"/>
            <a:ext cx="1095252" cy="1118880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Rettangolo 21"/>
          <p:cNvSpPr/>
          <p:nvPr/>
        </p:nvSpPr>
        <p:spPr bwMode="auto">
          <a:xfrm>
            <a:off x="5677324" y="432554"/>
            <a:ext cx="1226441" cy="775499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N, E, S, W of the c</a:t>
            </a: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ity</a:t>
            </a:r>
          </a:p>
        </p:txBody>
      </p:sp>
      <p:cxnSp>
        <p:nvCxnSpPr>
          <p:cNvPr id="23" name="Connettore 2 22"/>
          <p:cNvCxnSpPr>
            <a:stCxn id="22" idx="2"/>
          </p:cNvCxnSpPr>
          <p:nvPr/>
        </p:nvCxnSpPr>
        <p:spPr bwMode="auto">
          <a:xfrm flipH="1">
            <a:off x="5294096" y="1208053"/>
            <a:ext cx="996449" cy="112508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ttangolo 23"/>
          <p:cNvSpPr/>
          <p:nvPr/>
        </p:nvSpPr>
        <p:spPr bwMode="auto">
          <a:xfrm>
            <a:off x="6066516" y="4844587"/>
            <a:ext cx="212114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Road along the river left side bank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5" name="Connettore 2 24"/>
          <p:cNvCxnSpPr>
            <a:stCxn id="24" idx="1"/>
          </p:cNvCxnSpPr>
          <p:nvPr/>
        </p:nvCxnSpPr>
        <p:spPr bwMode="auto">
          <a:xfrm flipH="1" flipV="1">
            <a:off x="4554348" y="4844586"/>
            <a:ext cx="1512168" cy="382193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ttangolo 28"/>
          <p:cNvSpPr/>
          <p:nvPr/>
        </p:nvSpPr>
        <p:spPr bwMode="auto">
          <a:xfrm>
            <a:off x="2526020" y="5861035"/>
            <a:ext cx="3018788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High voltage power line</a:t>
            </a:r>
          </a:p>
        </p:txBody>
      </p:sp>
      <p:cxnSp>
        <p:nvCxnSpPr>
          <p:cNvPr id="30" name="Connettore 2 29"/>
          <p:cNvCxnSpPr>
            <a:stCxn id="29" idx="1"/>
          </p:cNvCxnSpPr>
          <p:nvPr/>
        </p:nvCxnSpPr>
        <p:spPr bwMode="auto">
          <a:xfrm flipH="1" flipV="1">
            <a:off x="1205468" y="5487518"/>
            <a:ext cx="1320552" cy="633875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Rettangolo 45"/>
          <p:cNvSpPr/>
          <p:nvPr/>
        </p:nvSpPr>
        <p:spPr bwMode="auto">
          <a:xfrm>
            <a:off x="6697277" y="1565841"/>
            <a:ext cx="2337170" cy="144016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Village (name)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south of city (name), along the left bank of the river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47" name="Connettore 2 46"/>
          <p:cNvCxnSpPr>
            <a:stCxn id="46" idx="2"/>
          </p:cNvCxnSpPr>
          <p:nvPr/>
        </p:nvCxnSpPr>
        <p:spPr bwMode="auto">
          <a:xfrm flipH="1">
            <a:off x="6354548" y="3006001"/>
            <a:ext cx="1511314" cy="801063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20296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8524" y="-747463"/>
            <a:ext cx="10142524" cy="760689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-36512" y="2477972"/>
            <a:ext cx="2639181" cy="1945647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Some</a:t>
            </a:r>
            <a:r>
              <a:rPr kumimoji="0" lang="en-GB" sz="3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possible references</a:t>
            </a: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…</a:t>
            </a:r>
          </a:p>
        </p:txBody>
      </p:sp>
      <p:sp>
        <p:nvSpPr>
          <p:cNvPr id="8" name="Rettangolo 7"/>
          <p:cNvSpPr/>
          <p:nvPr/>
        </p:nvSpPr>
        <p:spPr bwMode="auto">
          <a:xfrm>
            <a:off x="5868144" y="5661248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Three stores red house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9" name="Connettore 2 8"/>
          <p:cNvCxnSpPr>
            <a:stCxn id="8" idx="0"/>
          </p:cNvCxnSpPr>
          <p:nvPr/>
        </p:nvCxnSpPr>
        <p:spPr bwMode="auto">
          <a:xfrm flipH="1" flipV="1">
            <a:off x="6876256" y="4869160"/>
            <a:ext cx="324036" cy="792088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Rettangolo 12"/>
          <p:cNvSpPr/>
          <p:nvPr/>
        </p:nvSpPr>
        <p:spPr bwMode="auto">
          <a:xfrm>
            <a:off x="2483768" y="4869160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Sport’s field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4" name="Connettore 2 13"/>
          <p:cNvCxnSpPr>
            <a:stCxn id="13" idx="0"/>
          </p:cNvCxnSpPr>
          <p:nvPr/>
        </p:nvCxnSpPr>
        <p:spPr bwMode="auto">
          <a:xfrm flipH="1" flipV="1">
            <a:off x="3707904" y="4075641"/>
            <a:ext cx="108012" cy="79351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ttangolo 15"/>
          <p:cNvSpPr/>
          <p:nvPr/>
        </p:nvSpPr>
        <p:spPr bwMode="auto">
          <a:xfrm>
            <a:off x="7092280" y="1806833"/>
            <a:ext cx="1892970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House under construction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7" name="Connettore 2 16"/>
          <p:cNvCxnSpPr>
            <a:stCxn id="16" idx="2"/>
          </p:cNvCxnSpPr>
          <p:nvPr/>
        </p:nvCxnSpPr>
        <p:spPr bwMode="auto">
          <a:xfrm flipH="1">
            <a:off x="7740352" y="2571216"/>
            <a:ext cx="298413" cy="78577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ttangolo 20"/>
          <p:cNvSpPr/>
          <p:nvPr/>
        </p:nvSpPr>
        <p:spPr bwMode="auto">
          <a:xfrm>
            <a:off x="251520" y="1302755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N-S power line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2" name="Connettore 2 21"/>
          <p:cNvCxnSpPr>
            <a:stCxn id="21" idx="0"/>
          </p:cNvCxnSpPr>
          <p:nvPr/>
        </p:nvCxnSpPr>
        <p:spPr bwMode="auto">
          <a:xfrm flipH="1" flipV="1">
            <a:off x="1259632" y="825721"/>
            <a:ext cx="324036" cy="477034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ttangolo 22"/>
          <p:cNvSpPr/>
          <p:nvPr/>
        </p:nvSpPr>
        <p:spPr bwMode="auto">
          <a:xfrm>
            <a:off x="3851429" y="1424641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000" dirty="0">
                <a:solidFill>
                  <a:schemeClr val="bg1"/>
                </a:solidFill>
              </a:rPr>
              <a:t>E-W power line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4" name="Connettore 2 23"/>
          <p:cNvCxnSpPr>
            <a:stCxn id="23" idx="0"/>
          </p:cNvCxnSpPr>
          <p:nvPr/>
        </p:nvCxnSpPr>
        <p:spPr bwMode="auto">
          <a:xfrm flipV="1">
            <a:off x="5183577" y="476672"/>
            <a:ext cx="540551" cy="94796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97139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NEARBY ALTERNATE LANDING AREAS</a:t>
            </a:r>
          </a:p>
          <a:p>
            <a:pPr lvl="1"/>
            <a:r>
              <a:rPr lang="en-GB" dirty="0"/>
              <a:t>Hospital landing site, civilian heliports, military training sites, big flat fields, sport fields, empty car parking areas, etc.</a:t>
            </a:r>
          </a:p>
          <a:p>
            <a:pPr lvl="1"/>
            <a:r>
              <a:rPr lang="en-GB" dirty="0"/>
              <a:t>Guardian should be contacted for area availability</a:t>
            </a:r>
          </a:p>
          <a:p>
            <a:pPr lvl="1"/>
            <a:r>
              <a:rPr lang="en-GB" dirty="0"/>
              <a:t>Sandy, light soil area should be watered</a:t>
            </a:r>
          </a:p>
          <a:p>
            <a:pPr lvl="1"/>
            <a:r>
              <a:rPr lang="en-GB" dirty="0"/>
              <a:t>Fresh snow should be stepped</a:t>
            </a:r>
          </a:p>
          <a:p>
            <a:pPr lvl="1"/>
            <a:r>
              <a:rPr lang="en-GB" dirty="0"/>
              <a:t>Lights should be switched on well before</a:t>
            </a:r>
          </a:p>
          <a:p>
            <a:pPr lvl="1"/>
            <a:r>
              <a:rPr lang="en-GB" dirty="0"/>
              <a:t>Suitability: entrance width, connecting roads, etc.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99014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  <p:pic>
        <p:nvPicPr>
          <p:cNvPr id="73730" name="Picture 2" descr="Immagine 0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80581"/>
            <a:ext cx="9252519" cy="697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221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FFFF"/>
                </a:solidFill>
              </a:rPr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PILOTS NEED TO KNOW:</a:t>
            </a:r>
          </a:p>
          <a:p>
            <a:endParaRPr lang="en-GB" dirty="0"/>
          </a:p>
          <a:p>
            <a:r>
              <a:rPr lang="en-GB" dirty="0"/>
              <a:t>Visibility</a:t>
            </a:r>
          </a:p>
          <a:p>
            <a:r>
              <a:rPr lang="en-GB" dirty="0"/>
              <a:t>Clouds (height and coverage)</a:t>
            </a:r>
          </a:p>
          <a:p>
            <a:r>
              <a:rPr lang="en-GB" dirty="0"/>
              <a:t>Strong wind</a:t>
            </a:r>
          </a:p>
          <a:p>
            <a:r>
              <a:rPr lang="en-GB" dirty="0"/>
              <a:t>Meteorological phenomena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0902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  <p:pic>
        <p:nvPicPr>
          <p:cNvPr id="75778" name="Picture 2" descr="Immagine 0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1" y="4763"/>
            <a:ext cx="9228602" cy="695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-28600" y="5211910"/>
            <a:ext cx="7768952" cy="881386"/>
          </a:xfrm>
          <a:prstGeom prst="rect">
            <a:avLst/>
          </a:prstGeom>
          <a:solidFill>
            <a:srgbClr val="719CB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Local clouds &amp; visibility can be not so obvious…</a:t>
            </a:r>
          </a:p>
        </p:txBody>
      </p:sp>
    </p:spTree>
    <p:extLst>
      <p:ext uri="{BB962C8B-B14F-4D97-AF65-F5344CB8AC3E}">
        <p14:creationId xmlns:p14="http://schemas.microsoft.com/office/powerpoint/2010/main" val="1263733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180511" cy="688538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2328322" y="260648"/>
            <a:ext cx="6840758" cy="881386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en-GB" sz="2800" dirty="0">
                <a:solidFill>
                  <a:schemeClr val="bg1"/>
                </a:solidFill>
              </a:rPr>
              <a:t>ESTIMATE AND REPORT THE LOCAL VISIBILITY</a:t>
            </a:r>
          </a:p>
        </p:txBody>
      </p:sp>
      <p:sp>
        <p:nvSpPr>
          <p:cNvPr id="8" name="Rettangolo 7"/>
          <p:cNvSpPr/>
          <p:nvPr/>
        </p:nvSpPr>
        <p:spPr bwMode="auto">
          <a:xfrm>
            <a:off x="5364088" y="4221088"/>
            <a:ext cx="3816424" cy="2159521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bg1"/>
                </a:solidFill>
                <a:latin typeface="Calibri"/>
              </a:rPr>
              <a:t>Below 1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bg1"/>
                </a:solidFill>
                <a:latin typeface="Calibri"/>
              </a:rPr>
              <a:t>Between 1 and 3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bg1"/>
                </a:solidFill>
                <a:latin typeface="Calibri"/>
              </a:rPr>
              <a:t>Around 5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bg1"/>
                </a:solidFill>
                <a:latin typeface="Calibri"/>
              </a:rPr>
              <a:t>10 or more km</a:t>
            </a:r>
          </a:p>
        </p:txBody>
      </p:sp>
    </p:spTree>
    <p:extLst>
      <p:ext uri="{BB962C8B-B14F-4D97-AF65-F5344CB8AC3E}">
        <p14:creationId xmlns:p14="http://schemas.microsoft.com/office/powerpoint/2010/main" val="6801822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ESTIMATE AND REPORT THE HEIGHT OF THE CLOUDS</a:t>
            </a:r>
            <a:endParaRPr lang="en-US" dirty="0"/>
          </a:p>
          <a:p>
            <a:pPr lvl="1"/>
            <a:r>
              <a:rPr lang="en-US" dirty="0"/>
              <a:t>The clouds are just above the houses, trees, constructions</a:t>
            </a:r>
          </a:p>
          <a:p>
            <a:pPr lvl="1"/>
            <a:r>
              <a:rPr lang="en-US" dirty="0"/>
              <a:t>I can definitely see the clouds moving above my head</a:t>
            </a:r>
          </a:p>
          <a:p>
            <a:pPr lvl="1"/>
            <a:r>
              <a:rPr lang="en-US" dirty="0"/>
              <a:t>I can see the clouds below/touching/just above the mountain/hill peaks</a:t>
            </a:r>
          </a:p>
          <a:p>
            <a:pPr lvl="1"/>
            <a:r>
              <a:rPr lang="en-US" dirty="0"/>
              <a:t>The clouds are well above the area/mountains</a:t>
            </a:r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6085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DISCLAIMER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/>
              <a:t>The trainer and the training organisation shall verify the included information and change them accordingly in order to comply with national and local rules and Regulations.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03978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19472"/>
            <a:ext cx="9144001" cy="685800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 can see clouds just above the light pole…</a:t>
            </a:r>
          </a:p>
        </p:txBody>
      </p:sp>
    </p:spTree>
    <p:extLst>
      <p:ext uri="{BB962C8B-B14F-4D97-AF65-F5344CB8AC3E}">
        <p14:creationId xmlns:p14="http://schemas.microsoft.com/office/powerpoint/2010/main" val="2983577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-747464"/>
            <a:ext cx="9144000" cy="607614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 can see clouds just below the mountain peaks…</a:t>
            </a:r>
          </a:p>
        </p:txBody>
      </p:sp>
    </p:spTree>
    <p:extLst>
      <p:ext uri="{BB962C8B-B14F-4D97-AF65-F5344CB8AC3E}">
        <p14:creationId xmlns:p14="http://schemas.microsoft.com/office/powerpoint/2010/main" val="478337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993"/>
            <a:ext cx="9144000" cy="6097905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 can see clouds above mountain peaks…</a:t>
            </a:r>
          </a:p>
        </p:txBody>
      </p:sp>
    </p:spTree>
    <p:extLst>
      <p:ext uri="{BB962C8B-B14F-4D97-AF65-F5344CB8AC3E}">
        <p14:creationId xmlns:p14="http://schemas.microsoft.com/office/powerpoint/2010/main" val="3989965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ESTIMATE AND REPORT THE CLOUD COVERAGE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I cannot see the sky</a:t>
            </a:r>
          </a:p>
          <a:p>
            <a:pPr lvl="1"/>
            <a:r>
              <a:rPr lang="en-US" dirty="0"/>
              <a:t>I can barely see the sky</a:t>
            </a:r>
          </a:p>
          <a:p>
            <a:pPr lvl="1"/>
            <a:r>
              <a:rPr lang="en-US" dirty="0"/>
              <a:t>There are several holes where I can see the sky</a:t>
            </a:r>
          </a:p>
          <a:p>
            <a:pPr lvl="1"/>
            <a:r>
              <a:rPr lang="en-US" dirty="0"/>
              <a:t>The sky can be seen quite well</a:t>
            </a:r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8050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56592" cy="609329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 cannot see the sky…</a:t>
            </a:r>
          </a:p>
        </p:txBody>
      </p:sp>
    </p:spTree>
    <p:extLst>
      <p:ext uri="{BB962C8B-B14F-4D97-AF65-F5344CB8AC3E}">
        <p14:creationId xmlns:p14="http://schemas.microsoft.com/office/powerpoint/2010/main" val="28466193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348567" cy="518457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 can barely see the sky…</a:t>
            </a:r>
          </a:p>
        </p:txBody>
      </p:sp>
    </p:spTree>
    <p:extLst>
      <p:ext uri="{BB962C8B-B14F-4D97-AF65-F5344CB8AC3E}">
        <p14:creationId xmlns:p14="http://schemas.microsoft.com/office/powerpoint/2010/main" val="17693214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3795823"/>
            <a:ext cx="9144000" cy="306217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567"/>
            <a:ext cx="12461265" cy="2494687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2471121"/>
            <a:ext cx="9144000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 can see most of the sky…</a:t>
            </a:r>
          </a:p>
        </p:txBody>
      </p:sp>
    </p:spTree>
    <p:extLst>
      <p:ext uri="{BB962C8B-B14F-4D97-AF65-F5344CB8AC3E}">
        <p14:creationId xmlns:p14="http://schemas.microsoft.com/office/powerpoint/2010/main" val="34853916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REPORT ANY METEOROLOGICAL PHENOMENA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Rain, shower rain, hail, snow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Tornado, waterspout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Lightning</a:t>
            </a:r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2783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3131840" y="5128486"/>
            <a:ext cx="6151066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Report any meteorological phenomena</a:t>
            </a:r>
          </a:p>
          <a:p>
            <a:r>
              <a:rPr lang="en-US" sz="2400" dirty="0">
                <a:solidFill>
                  <a:schemeClr val="bg1"/>
                </a:solidFill>
              </a:rPr>
              <a:t>you can see in the vicinity</a:t>
            </a:r>
          </a:p>
        </p:txBody>
      </p:sp>
    </p:spTree>
    <p:extLst>
      <p:ext uri="{BB962C8B-B14F-4D97-AF65-F5344CB8AC3E}">
        <p14:creationId xmlns:p14="http://schemas.microsoft.com/office/powerpoint/2010/main" val="5455428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en-GB" sz="6000" dirty="0"/>
              <a:t>REPORT IF YOU OBSERVE</a:t>
            </a:r>
          </a:p>
          <a:p>
            <a:pPr marL="0" indent="0" algn="ctr">
              <a:buNone/>
            </a:pPr>
            <a:r>
              <a:rPr lang="en-GB" sz="6000" dirty="0"/>
              <a:t>STRONG OR GUSTING WIND</a:t>
            </a:r>
          </a:p>
          <a:p>
            <a:endParaRPr lang="en-US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8091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Blip>
                <a:blip r:embed="rId2"/>
              </a:buBlip>
              <a:defRPr/>
            </a:pPr>
            <a:endParaRPr lang="it-IT" altLang="it-IT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0191423"/>
              </p:ext>
            </p:extLst>
          </p:nvPr>
        </p:nvGraphicFramePr>
        <p:xfrm>
          <a:off x="2195736" y="1484630"/>
          <a:ext cx="8507413" cy="5102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  <a:endParaRPr lang="en-GB" altLang="en-US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80000"/>
              <a:buBlip>
                <a:blip r:embed="rId8"/>
              </a:buBlip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80000"/>
              <a:buBlip>
                <a:blip r:embed="rId9"/>
              </a:buBlip>
              <a:defRPr sz="28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Blip>
                <a:blip r:embed="rId10"/>
              </a:buBlip>
              <a:defRPr sz="24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80000"/>
              <a:buBlip>
                <a:blip r:embed="rId11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B3F4CCF-3378-4CE5-9614-47767BF573DE}" type="slidenum">
              <a:rPr lang="en-GB" altLang="en-US" sz="14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GB" altLang="en-US" sz="140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-612775" y="757238"/>
            <a:ext cx="4897438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spcBef>
                <a:spcPct val="20000"/>
              </a:spcBef>
              <a:buSzPct val="60000"/>
              <a:defRPr/>
            </a:pPr>
            <a:r>
              <a:rPr lang="it-IT" altLang="it-IT" sz="3600" kern="0" dirty="0">
                <a:solidFill>
                  <a:srgbClr val="000000"/>
                </a:solidFill>
                <a:latin typeface="Calibri"/>
                <a:ea typeface="+mj-ea"/>
                <a:cs typeface="+mj-cs"/>
              </a:rPr>
              <a:t>	</a:t>
            </a:r>
            <a:r>
              <a:rPr lang="en-GB" altLang="it-IT" sz="3600" kern="0" dirty="0">
                <a:solidFill>
                  <a:schemeClr val="bg1"/>
                </a:solidFill>
                <a:latin typeface="Calibri"/>
                <a:ea typeface="+mj-ea"/>
                <a:cs typeface="+mj-cs"/>
              </a:rPr>
              <a:t>Today’s topics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Arc 10"/>
          <p:cNvSpPr/>
          <p:nvPr/>
        </p:nvSpPr>
        <p:spPr bwMode="auto">
          <a:xfrm rot="10800000">
            <a:off x="755650" y="-892175"/>
            <a:ext cx="5580063" cy="5149850"/>
          </a:xfrm>
          <a:prstGeom prst="arc">
            <a:avLst/>
          </a:prstGeom>
          <a:noFill/>
          <a:ln w="50800" cap="flat" cmpd="sng" algn="ctr">
            <a:solidFill>
              <a:srgbClr val="333399"/>
            </a:solidFill>
            <a:prstDash val="lgDash"/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SzPct val="60000"/>
              <a:buFontTx/>
              <a:buBlip>
                <a:blip r:embed="rId2"/>
              </a:buBlip>
              <a:defRPr/>
            </a:pPr>
            <a:endParaRPr lang="it-IT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397" y="-2394"/>
            <a:ext cx="13283109" cy="7463842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933056"/>
            <a:ext cx="3958489" cy="243065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8" name="Rettangolo 7"/>
          <p:cNvSpPr/>
          <p:nvPr/>
        </p:nvSpPr>
        <p:spPr bwMode="auto">
          <a:xfrm>
            <a:off x="827088" y="165860"/>
            <a:ext cx="2808312" cy="2903099"/>
          </a:xfrm>
          <a:prstGeom prst="rect">
            <a:avLst/>
          </a:prstGeom>
          <a:solidFill>
            <a:srgbClr val="A99E8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en-US" sz="2400" dirty="0">
                <a:solidFill>
                  <a:schemeClr val="bg1"/>
                </a:solidFill>
              </a:rPr>
              <a:t>A gust of wind can push the helicopter away from the landing site</a:t>
            </a:r>
          </a:p>
          <a:p>
            <a:pPr algn="r" eaLnBrk="1" hangingPunct="1">
              <a:spcBef>
                <a:spcPts val="0"/>
              </a:spcBef>
              <a:buSzPct val="60000"/>
            </a:pPr>
            <a:endParaRPr lang="en-US" sz="2400" dirty="0">
              <a:solidFill>
                <a:schemeClr val="bg1"/>
              </a:solidFill>
            </a:endParaRP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(Treasure Island – Fiji 23 Dec 2015)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859490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IDENTIFICATION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REPORT LANDING SITE CONDITIONS &amp; OBSTACLES</a:t>
            </a:r>
          </a:p>
          <a:p>
            <a:pPr lvl="1"/>
            <a:r>
              <a:rPr lang="en-GB" dirty="0"/>
              <a:t>Power lines and major obstacles</a:t>
            </a:r>
          </a:p>
          <a:p>
            <a:pPr lvl="1"/>
            <a:r>
              <a:rPr lang="en-GB" dirty="0"/>
              <a:t>Any dangerous condition (fires, flammable substances, etc.)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0782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5508104" y="-27384"/>
            <a:ext cx="3635896" cy="4288333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Power lines</a:t>
            </a:r>
            <a:r>
              <a:rPr lang="en-GB" sz="3600" dirty="0">
                <a:solidFill>
                  <a:srgbClr val="FFFFFF"/>
                </a:solidFill>
              </a:rPr>
              <a:t> can be </a:t>
            </a:r>
            <a:r>
              <a:rPr lang="en-GB" sz="6600" dirty="0">
                <a:solidFill>
                  <a:srgbClr val="FF0000"/>
                </a:solidFill>
                <a:latin typeface="Chiller" panose="04020404031007020602" pitchFamily="82" charset="0"/>
              </a:rPr>
              <a:t>invisible!...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4762" y="4260949"/>
            <a:ext cx="9139238" cy="2635548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…report them!</a:t>
            </a:r>
            <a:endParaRPr kumimoji="0" lang="en-GB" sz="6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hiller" panose="04020404031007020602" pitchFamily="82" charset="0"/>
            </a:endParaRPr>
          </a:p>
        </p:txBody>
      </p:sp>
      <p:pic>
        <p:nvPicPr>
          <p:cNvPr id="74754" name="Picture 2" descr="IMG_059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5733315" cy="4288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IMG_0599 copi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810" y="2356259"/>
            <a:ext cx="5733315" cy="42999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4675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4800" dirty="0">
                <a:solidFill>
                  <a:schemeClr val="bg1"/>
                </a:solidFill>
              </a:rPr>
              <a:t>PREPARE THE LANDING AREA</a:t>
            </a:r>
          </a:p>
        </p:txBody>
      </p:sp>
    </p:spTree>
    <p:extLst>
      <p:ext uri="{BB962C8B-B14F-4D97-AF65-F5344CB8AC3E}">
        <p14:creationId xmlns:p14="http://schemas.microsoft.com/office/powerpoint/2010/main" val="11885836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PREPARATION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WHEN PREPARING THE SITE, PAY ATTENTION TO ALL POTENTIAL OBSTACLES</a:t>
            </a:r>
          </a:p>
          <a:p>
            <a:pPr lvl="1"/>
            <a:r>
              <a:rPr lang="en-US" dirty="0"/>
              <a:t>A flat, obstacle free, 25 x 25 meters’ open area </a:t>
            </a:r>
            <a:r>
              <a:rPr lang="en-GB" dirty="0"/>
              <a:t>needed (sometimes 50 x 50 meters)</a:t>
            </a:r>
          </a:p>
          <a:p>
            <a:pPr lvl="1"/>
            <a:r>
              <a:rPr lang="en-GB" dirty="0"/>
              <a:t>Power lines</a:t>
            </a:r>
          </a:p>
          <a:p>
            <a:pPr lvl="1"/>
            <a:r>
              <a:rPr lang="en-GB" dirty="0"/>
              <a:t>No lose objects</a:t>
            </a:r>
          </a:p>
          <a:p>
            <a:pPr lvl="1"/>
            <a:r>
              <a:rPr lang="en-GB" dirty="0"/>
              <a:t>Protruding objects &lt; 50 cm</a:t>
            </a:r>
          </a:p>
          <a:p>
            <a:pPr lvl="1"/>
            <a:r>
              <a:rPr lang="en-GB" dirty="0"/>
              <a:t>Persons</a:t>
            </a:r>
          </a:p>
          <a:p>
            <a:pPr lvl="1"/>
            <a:r>
              <a:rPr lang="en-GB" dirty="0"/>
              <a:t>Properties</a:t>
            </a:r>
          </a:p>
          <a:p>
            <a:pPr lvl="1"/>
            <a:endParaRPr lang="it-IT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29624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8" y="1612366"/>
            <a:ext cx="9247994" cy="525658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-18972" y="-27384"/>
            <a:ext cx="9264107" cy="162880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PERSONNEL…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keep them away: rotor downwash can rise dangerous objects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4884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  <p:sp>
        <p:nvSpPr>
          <p:cNvPr id="8" name="Rettangolo 7"/>
          <p:cNvSpPr/>
          <p:nvPr/>
        </p:nvSpPr>
        <p:spPr bwMode="auto">
          <a:xfrm>
            <a:off x="5564188" y="-17475"/>
            <a:ext cx="3579813" cy="261268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STOP THE TRAFFIC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in both directions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-36511" y="4205288"/>
            <a:ext cx="3888432" cy="2691209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Keep vehicles</a:t>
            </a:r>
            <a:r>
              <a:rPr kumimoji="0" lang="en-GB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and motorbikes at least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100 m away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76804" name="Picture 4" descr="Immagine 0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51920" y="2595204"/>
            <a:ext cx="5708342" cy="430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/>
          <p:cNvSpPr/>
          <p:nvPr/>
        </p:nvSpPr>
        <p:spPr bwMode="auto">
          <a:xfrm>
            <a:off x="3877580" y="4509120"/>
            <a:ext cx="936104" cy="122413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512" y="4176"/>
            <a:ext cx="5601482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376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AREA PREPARATION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47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91114"/>
            <a:ext cx="9440592" cy="457263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 bwMode="auto">
          <a:xfrm>
            <a:off x="2411760" y="1412776"/>
            <a:ext cx="3888432" cy="1581459"/>
          </a:xfrm>
          <a:prstGeom prst="rect">
            <a:avLst/>
          </a:prstGeom>
          <a:solidFill>
            <a:srgbClr val="255C9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Tents or tarpaulins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can easily fly away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6031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  <p:pic>
        <p:nvPicPr>
          <p:cNvPr id="77826" name="Picture 2" descr="Immagine 0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2840"/>
            <a:ext cx="9144000" cy="690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5094386"/>
            <a:ext cx="3763016" cy="1544737"/>
          </a:xfrm>
          <a:prstGeom prst="rect">
            <a:avLst/>
          </a:prstGeom>
          <a:solidFill>
            <a:srgbClr val="302D1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Ward off pets, cattle, wild animals and birds</a:t>
            </a:r>
          </a:p>
        </p:txBody>
      </p:sp>
    </p:spTree>
    <p:extLst>
      <p:ext uri="{BB962C8B-B14F-4D97-AF65-F5344CB8AC3E}">
        <p14:creationId xmlns:p14="http://schemas.microsoft.com/office/powerpoint/2010/main" val="3382233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49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4800" dirty="0">
                <a:solidFill>
                  <a:schemeClr val="bg1"/>
                </a:solidFill>
              </a:rPr>
              <a:t>RECEIVING THE HELICOPTER</a:t>
            </a:r>
          </a:p>
        </p:txBody>
      </p:sp>
    </p:spTree>
    <p:extLst>
      <p:ext uri="{BB962C8B-B14F-4D97-AF65-F5344CB8AC3E}">
        <p14:creationId xmlns:p14="http://schemas.microsoft.com/office/powerpoint/2010/main" val="985201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TYPICAL</a:t>
            </a:r>
            <a:r>
              <a:rPr kumimoji="0" lang="it-IT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SCENARIO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8319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RECEIVING THE HELICOPTER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it-IT" sz="4800" dirty="0"/>
              <a:t>MAKE YOURSELF VISIBLE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97512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85838" lvl="1" indent="0">
              <a:buNone/>
            </a:pPr>
            <a:endParaRPr lang="pt-BR" sz="1800" dirty="0"/>
          </a:p>
          <a:p>
            <a:pPr marL="457200" lvl="1" indent="0">
              <a:buNone/>
            </a:pPr>
            <a:r>
              <a:rPr lang="pt-BR" sz="1800" dirty="0"/>
              <a:t>	</a:t>
            </a:r>
          </a:p>
          <a:p>
            <a:pPr marL="457200" lvl="1" indent="0">
              <a:buNone/>
            </a:pPr>
            <a:r>
              <a:rPr lang="pt-BR" sz="1800" dirty="0"/>
              <a:t>	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51</a:t>
            </a:fld>
            <a:endParaRPr lang="en-GB" altLang="en-US"/>
          </a:p>
        </p:txBody>
      </p:sp>
      <p:pic>
        <p:nvPicPr>
          <p:cNvPr id="78850" name="Picture 2" descr="P1080884 -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2"/>
            <a:ext cx="9180512" cy="68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tangolo 7"/>
          <p:cNvSpPr/>
          <p:nvPr/>
        </p:nvSpPr>
        <p:spPr bwMode="auto">
          <a:xfrm>
            <a:off x="1835696" y="512713"/>
            <a:ext cx="7308304" cy="1548135"/>
          </a:xfrm>
          <a:prstGeom prst="rect">
            <a:avLst/>
          </a:prstGeom>
          <a:solidFill>
            <a:srgbClr val="394B6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Report any fire in the area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3600" dirty="0">
                <a:solidFill>
                  <a:schemeClr val="bg1"/>
                </a:solidFill>
              </a:rPr>
              <a:t>Smoke can be seen well far away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9" name="Connettore 2 8"/>
          <p:cNvCxnSpPr/>
          <p:nvPr/>
        </p:nvCxnSpPr>
        <p:spPr bwMode="auto">
          <a:xfrm flipV="1">
            <a:off x="827088" y="3636574"/>
            <a:ext cx="3024832" cy="224069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 rot="19385344">
            <a:off x="1482462" y="4167036"/>
            <a:ext cx="1485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</a:rPr>
              <a:t>20 NM</a:t>
            </a:r>
          </a:p>
        </p:txBody>
      </p:sp>
    </p:spTree>
    <p:extLst>
      <p:ext uri="{BB962C8B-B14F-4D97-AF65-F5344CB8AC3E}">
        <p14:creationId xmlns:p14="http://schemas.microsoft.com/office/powerpoint/2010/main" val="126958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1525"/>
            <a:ext cx="9144000" cy="6086475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52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0" y="-27384"/>
            <a:ext cx="9144000" cy="1440160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en-GB" sz="4800" dirty="0">
                <a:solidFill>
                  <a:schemeClr val="bg1"/>
                </a:solidFill>
              </a:rPr>
              <a:t>Use handhold flares (preferable)</a:t>
            </a:r>
          </a:p>
        </p:txBody>
      </p:sp>
    </p:spTree>
    <p:extLst>
      <p:ext uri="{BB962C8B-B14F-4D97-AF65-F5344CB8AC3E}">
        <p14:creationId xmlns:p14="http://schemas.microsoft.com/office/powerpoint/2010/main" val="20093960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53</a:t>
            </a:fld>
            <a:endParaRPr lang="en-GB" altLang="en-US"/>
          </a:p>
        </p:txBody>
      </p:sp>
      <p:pic>
        <p:nvPicPr>
          <p:cNvPr id="1026" name="Picture 2" descr="https://upload.wikimedia.org/wikipedia/commons/thumb/0/06/US_Army_52253_Best_Warrior_At_Night.jpg/1024px-US_Army_52253_Best_Warrior_At_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3515" y="-36412"/>
            <a:ext cx="10384027" cy="689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6084168" y="1052810"/>
            <a:ext cx="3059832" cy="2808164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en-GB" sz="4000" dirty="0">
                <a:solidFill>
                  <a:schemeClr val="bg1"/>
                </a:solidFill>
              </a:rPr>
              <a:t>Projectile pyrotechnics flares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en-GB" sz="4000" dirty="0">
                <a:solidFill>
                  <a:schemeClr val="bg1"/>
                </a:solidFill>
              </a:rPr>
              <a:t>(try to avoid)</a:t>
            </a:r>
          </a:p>
        </p:txBody>
      </p:sp>
    </p:spTree>
    <p:extLst>
      <p:ext uri="{BB962C8B-B14F-4D97-AF65-F5344CB8AC3E}">
        <p14:creationId xmlns:p14="http://schemas.microsoft.com/office/powerpoint/2010/main" val="11503930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54</a:t>
            </a:fld>
            <a:endParaRPr lang="en-GB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26" y="-16434"/>
            <a:ext cx="5155826" cy="687443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818" y="3333942"/>
            <a:ext cx="6426854" cy="3524058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4193818" y="-27384"/>
            <a:ext cx="4950182" cy="3384376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en-GB" sz="2800" dirty="0">
                <a:solidFill>
                  <a:schemeClr val="bg1"/>
                </a:solidFill>
              </a:rPr>
              <a:t>Use the vehicle flashing lights,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en-GB" sz="2800" dirty="0">
                <a:solidFill>
                  <a:schemeClr val="bg1"/>
                </a:solidFill>
              </a:rPr>
              <a:t>but, remember…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endParaRPr lang="en-GB" sz="2800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en-GB" sz="2800" b="1" dirty="0">
                <a:solidFill>
                  <a:schemeClr val="bg1"/>
                </a:solidFill>
              </a:rPr>
              <a:t>vehicles under bridges or high vegetation are difficult to see from the air</a:t>
            </a:r>
          </a:p>
        </p:txBody>
      </p:sp>
      <p:cxnSp>
        <p:nvCxnSpPr>
          <p:cNvPr id="14" name="Connettore diritto 13"/>
          <p:cNvCxnSpPr/>
          <p:nvPr/>
        </p:nvCxnSpPr>
        <p:spPr bwMode="auto">
          <a:xfrm>
            <a:off x="4180170" y="-27384"/>
            <a:ext cx="0" cy="6885384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onnettore diritto 16"/>
          <p:cNvCxnSpPr/>
          <p:nvPr/>
        </p:nvCxnSpPr>
        <p:spPr bwMode="auto">
          <a:xfrm flipH="1">
            <a:off x="4193818" y="3333942"/>
            <a:ext cx="4950182" cy="0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560046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55</a:t>
            </a:fld>
            <a:endParaRPr lang="en-GB" altLang="en-US"/>
          </a:p>
        </p:txBody>
      </p:sp>
      <p:grpSp>
        <p:nvGrpSpPr>
          <p:cNvPr id="6" name="Area di disegno 37"/>
          <p:cNvGrpSpPr/>
          <p:nvPr/>
        </p:nvGrpSpPr>
        <p:grpSpPr>
          <a:xfrm>
            <a:off x="1297534" y="1988178"/>
            <a:ext cx="6826744" cy="4703134"/>
            <a:chOff x="0" y="0"/>
            <a:chExt cx="5419725" cy="3733800"/>
          </a:xfrm>
        </p:grpSpPr>
        <p:sp>
          <p:nvSpPr>
            <p:cNvPr id="7" name="Rettangolo 6"/>
            <p:cNvSpPr/>
            <p:nvPr/>
          </p:nvSpPr>
          <p:spPr>
            <a:xfrm>
              <a:off x="0" y="0"/>
              <a:ext cx="5419725" cy="3733800"/>
            </a:xfrm>
            <a:prstGeom prst="rect">
              <a:avLst/>
            </a:prstGeom>
          </p:spPr>
        </p:sp>
        <p:cxnSp>
          <p:nvCxnSpPr>
            <p:cNvPr id="8" name="Connettore 2 7"/>
            <p:cNvCxnSpPr/>
            <p:nvPr/>
          </p:nvCxnSpPr>
          <p:spPr>
            <a:xfrm flipH="1" flipV="1">
              <a:off x="1400176" y="913347"/>
              <a:ext cx="2677770" cy="1553429"/>
            </a:xfrm>
            <a:prstGeom prst="straightConnector1">
              <a:avLst/>
            </a:prstGeom>
            <a:ln w="76200">
              <a:solidFill>
                <a:srgbClr val="42577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magine 8" descr="C:\Users\Stefano\AppData\Local\Microsoft\Windows\INetCacheContent.Word\car-accident-collision-hi.png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26" y="94275"/>
              <a:ext cx="842010" cy="819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2571" y="1494450"/>
              <a:ext cx="2161905" cy="2161905"/>
            </a:xfrm>
            <a:prstGeom prst="rect">
              <a:avLst/>
            </a:prstGeom>
          </p:spPr>
        </p:pic>
        <p:pic>
          <p:nvPicPr>
            <p:cNvPr id="11" name="Immagine 10" descr="mi-17_silhouette_top_v2-2400px 1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11516" y="2045630"/>
              <a:ext cx="1355725" cy="1129665"/>
            </a:xfrm>
            <a:prstGeom prst="rect">
              <a:avLst/>
            </a:prstGeom>
            <a:noFill/>
          </p:spPr>
        </p:pic>
        <p:pic>
          <p:nvPicPr>
            <p:cNvPr id="12" name="Immagine 11" descr="C:\Users\Stefano\AppData\Local\Microsoft\Windows\INetCacheContent.Word\robot-hi.png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236" y="252390"/>
              <a:ext cx="400050" cy="66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Fumetto: rettangolo con angoli arrotondati 12"/>
            <p:cNvSpPr/>
            <p:nvPr/>
          </p:nvSpPr>
          <p:spPr>
            <a:xfrm>
              <a:off x="2019301" y="94232"/>
              <a:ext cx="3305175" cy="819114"/>
            </a:xfrm>
            <a:prstGeom prst="wedgeRoundRectCallout">
              <a:avLst>
                <a:gd name="adj1" fmla="val -69089"/>
                <a:gd name="adj2" fmla="val -2696"/>
                <a:gd name="adj3" fmla="val 16667"/>
              </a:avLst>
            </a:prstGeom>
            <a:solidFill>
              <a:srgbClr val="42577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“</a:t>
              </a:r>
              <a:r>
                <a:rPr lang="en-GB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We are at your 10 o’clock”</a:t>
              </a:r>
              <a:endParaRPr lang="it-IT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Arco 13"/>
            <p:cNvSpPr/>
            <p:nvPr/>
          </p:nvSpPr>
          <p:spPr>
            <a:xfrm>
              <a:off x="628651" y="1027569"/>
              <a:ext cx="3609975" cy="2315227"/>
            </a:xfrm>
            <a:prstGeom prst="arc">
              <a:avLst>
                <a:gd name="adj1" fmla="val 18612399"/>
                <a:gd name="adj2" fmla="val 0"/>
              </a:avLst>
            </a:prstGeom>
            <a:ln w="38100">
              <a:solidFill>
                <a:srgbClr val="FF0000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</p:grpSp>
      <p:sp>
        <p:nvSpPr>
          <p:cNvPr id="16" name="Rettangolo 15"/>
          <p:cNvSpPr/>
          <p:nvPr/>
        </p:nvSpPr>
        <p:spPr bwMode="auto">
          <a:xfrm>
            <a:off x="0" y="-71632"/>
            <a:ext cx="9144000" cy="1548135"/>
          </a:xfrm>
          <a:prstGeom prst="rect">
            <a:avLst/>
          </a:prstGeom>
          <a:solidFill>
            <a:srgbClr val="42577A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en-GB" sz="3600" dirty="0">
                <a:solidFill>
                  <a:schemeClr val="bg1"/>
                </a:solidFill>
              </a:rPr>
              <a:t>If in contact,	</a:t>
            </a: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lang="en-GB" sz="3600" dirty="0">
                <a:solidFill>
                  <a:schemeClr val="bg1"/>
                </a:solidFill>
              </a:rPr>
              <a:t>use the “clock position”	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8718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56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50054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0" y="5373216"/>
            <a:ext cx="9144000" cy="1484784"/>
          </a:xfrm>
          <a:prstGeom prst="rect">
            <a:avLst/>
          </a:prstGeom>
          <a:solidFill>
            <a:srgbClr val="60897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en-GB" sz="3600" dirty="0">
                <a:solidFill>
                  <a:schemeClr val="bg1"/>
                </a:solidFill>
              </a:rPr>
              <a:t>“LAND HERE…”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8424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57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8832" y="404664"/>
            <a:ext cx="3889632" cy="439378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pic>
        <p:nvPicPr>
          <p:cNvPr id="7" name="Immagine 6" descr="C:\Users\Stefano\AppData\Local\Microsoft\Windows\INetCacheContent.Word\Rescue Sign 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024" y="1398749"/>
            <a:ext cx="3963960" cy="240560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9" name="Rettangolo 8"/>
          <p:cNvSpPr/>
          <p:nvPr/>
        </p:nvSpPr>
        <p:spPr bwMode="auto">
          <a:xfrm>
            <a:off x="0" y="5373217"/>
            <a:ext cx="7164288" cy="1088056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en-GB" sz="3600" dirty="0">
                <a:solidFill>
                  <a:schemeClr val="bg1"/>
                </a:solidFill>
              </a:rPr>
              <a:t>Signal the landing site	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8948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RECEIVING THE HELICOPTER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58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56" y="2699296"/>
            <a:ext cx="7874588" cy="316835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1268760"/>
            <a:ext cx="9144000" cy="11532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Lose material can be dangerous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for the helicopter and for the nearby persons</a:t>
            </a:r>
          </a:p>
        </p:txBody>
      </p:sp>
    </p:spTree>
    <p:extLst>
      <p:ext uri="{BB962C8B-B14F-4D97-AF65-F5344CB8AC3E}">
        <p14:creationId xmlns:p14="http://schemas.microsoft.com/office/powerpoint/2010/main" val="24680798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26225"/>
            <a:ext cx="9372640" cy="5327433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2343" y="4077072"/>
            <a:ext cx="9264107" cy="2794576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PROTECT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YOURSELF</a:t>
            </a:r>
          </a:p>
        </p:txBody>
      </p:sp>
      <p:pic>
        <p:nvPicPr>
          <p:cNvPr id="7" name="Immagin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86" y="4205136"/>
            <a:ext cx="1845915" cy="2455804"/>
          </a:xfrm>
          <a:prstGeom prst="rect">
            <a:avLst/>
          </a:prstGeom>
          <a:ln cap="rnd">
            <a:solidFill>
              <a:srgbClr val="0070C0"/>
            </a:solidFill>
          </a:ln>
        </p:spPr>
      </p:pic>
      <p:pic>
        <p:nvPicPr>
          <p:cNvPr id="8" name="Immagin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7660" y="4235508"/>
            <a:ext cx="1614092" cy="245580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039501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TYPICAL SCENARIO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TYPICAL SCENARIO</a:t>
            </a:r>
          </a:p>
          <a:p>
            <a:r>
              <a:rPr lang="en-GB" dirty="0"/>
              <a:t>Following an event, somebody will trigger the emergency dispatch centre</a:t>
            </a:r>
          </a:p>
          <a:p>
            <a:r>
              <a:rPr lang="en-GB" dirty="0"/>
              <a:t>Information exchanged at this stage is extremely important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91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60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REC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-13576"/>
            <a:ext cx="9143998" cy="37541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36511" y="3740602"/>
            <a:ext cx="3888432" cy="3155895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2800" dirty="0">
                <a:solidFill>
                  <a:schemeClr val="bg1"/>
                </a:solidFill>
              </a:rPr>
              <a:t>If you are giving indications over a snowed surface…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2888940"/>
            <a:ext cx="5292079" cy="396905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29956167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61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36512" y="-27384"/>
            <a:ext cx="4608511" cy="6923881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2800" dirty="0">
                <a:solidFill>
                  <a:schemeClr val="bg1"/>
                </a:solidFill>
              </a:rPr>
              <a:t>…lean down on one knee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2800" dirty="0">
                <a:solidFill>
                  <a:schemeClr val="bg1"/>
                </a:solidFill>
              </a:rPr>
              <a:t>and keep still,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2800" dirty="0">
                <a:solidFill>
                  <a:schemeClr val="bg1"/>
                </a:solidFill>
              </a:rPr>
              <a:t>protecting your eyes.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endParaRPr lang="en-US" sz="2800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en-US" sz="2800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en-US" sz="2800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2800" dirty="0">
                <a:solidFill>
                  <a:schemeClr val="bg1"/>
                </a:solidFill>
              </a:rPr>
              <a:t>You could be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2800" dirty="0">
                <a:solidFill>
                  <a:schemeClr val="bg1"/>
                </a:solidFill>
              </a:rPr>
              <a:t>the only visible reference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2800" dirty="0">
                <a:solidFill>
                  <a:schemeClr val="bg1"/>
                </a:solidFill>
              </a:rPr>
              <a:t>for the landing pilot.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465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62</a:t>
            </a:fld>
            <a:endParaRPr lang="en-GB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65"/>
            <a:ext cx="9144000" cy="6096000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-12343" y="6100964"/>
            <a:ext cx="9156343" cy="770683"/>
          </a:xfrm>
          <a:prstGeom prst="rect">
            <a:avLst/>
          </a:prstGeom>
          <a:solidFill>
            <a:srgbClr val="594C46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MIND YOUR HAT!</a:t>
            </a:r>
          </a:p>
        </p:txBody>
      </p:sp>
    </p:spTree>
    <p:extLst>
      <p:ext uri="{BB962C8B-B14F-4D97-AF65-F5344CB8AC3E}">
        <p14:creationId xmlns:p14="http://schemas.microsoft.com/office/powerpoint/2010/main" val="23812862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63</a:t>
            </a:fld>
            <a:endParaRPr lang="en-GB" altLang="en-US"/>
          </a:p>
        </p:txBody>
      </p:sp>
      <p:pic>
        <p:nvPicPr>
          <p:cNvPr id="1026" name="Picture 2" descr="CIMG32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3"/>
            <a:ext cx="5143301" cy="685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WINCH OPERATIONS</a:t>
            </a:r>
            <a:endParaRPr lang="en-GB" sz="4800" dirty="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lang="en-GB" sz="2000" dirty="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000" dirty="0">
                <a:solidFill>
                  <a:schemeClr val="bg1"/>
                </a:solidFill>
              </a:rPr>
              <a:t>Keep your position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en-GB" sz="2000" dirty="0">
              <a:solidFill>
                <a:schemeClr val="bg1"/>
              </a:solidFill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Do not touch the</a:t>
            </a:r>
            <a:r>
              <a:rPr kumimoji="0" lang="en-GB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hook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en-GB" sz="2000" b="0" i="0" u="none" strike="noStrike" cap="none" normalizeH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000" baseline="0" dirty="0">
                <a:solidFill>
                  <a:schemeClr val="bg1"/>
                </a:solidFill>
              </a:rPr>
              <a:t>Protect</a:t>
            </a:r>
            <a:r>
              <a:rPr lang="en-GB" sz="2000" dirty="0">
                <a:solidFill>
                  <a:schemeClr val="bg1"/>
                </a:solidFill>
              </a:rPr>
              <a:t> yourself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en-GB" sz="2000" dirty="0">
              <a:solidFill>
                <a:schemeClr val="bg1"/>
              </a:solidFill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Hold on a steady structure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000" dirty="0">
                <a:solidFill>
                  <a:schemeClr val="bg1"/>
                </a:solidFill>
              </a:rPr>
              <a:t>Let winched personnel come to you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845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64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HELICOPTER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4800" dirty="0">
                <a:solidFill>
                  <a:schemeClr val="bg1"/>
                </a:solidFill>
              </a:rPr>
              <a:t>ON GROUND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744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HELICOPTER ON GROUND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360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HELICOPTER ON 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18243" y="980729"/>
            <a:ext cx="8507413" cy="540102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it-IT" b="1" u="sng" dirty="0">
                <a:solidFill>
                  <a:srgbClr val="FF0000"/>
                </a:solidFill>
              </a:rPr>
              <a:t>NOTE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dirty="0">
                <a:solidFill>
                  <a:srgbClr val="FF0000"/>
                </a:solidFill>
              </a:rPr>
              <a:t>Even if familiar…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dirty="0">
                <a:solidFill>
                  <a:srgbClr val="FF0000"/>
                </a:solidFill>
              </a:rPr>
              <a:t>…do not consider </a:t>
            </a:r>
            <a:r>
              <a:rPr lang="en-US">
                <a:solidFill>
                  <a:srgbClr val="FF0000"/>
                </a:solidFill>
              </a:rPr>
              <a:t>yourself authorized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>
                <a:solidFill>
                  <a:srgbClr val="FF0000"/>
                </a:solidFill>
              </a:rPr>
              <a:t>to </a:t>
            </a:r>
            <a:r>
              <a:rPr lang="en-US" dirty="0">
                <a:solidFill>
                  <a:srgbClr val="FF0000"/>
                </a:solidFill>
              </a:rPr>
              <a:t>approach and work within the helicopter area,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dirty="0">
                <a:solidFill>
                  <a:srgbClr val="FF0000"/>
                </a:solidFill>
              </a:rPr>
              <a:t>even when the rotor is stopped: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dirty="0">
                <a:solidFill>
                  <a:srgbClr val="FF0000"/>
                </a:solidFill>
              </a:rPr>
              <a:t>ALWAYS EXPECT AND FOLLOW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dirty="0">
                <a:solidFill>
                  <a:srgbClr val="FF0000"/>
                </a:solidFill>
              </a:rPr>
              <a:t>THE CREW DIRECTIVES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9220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HELICOPTER ON GROUND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67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09" y="1279525"/>
            <a:ext cx="8329582" cy="429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23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HELICOPTER ON 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68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974" y="2348880"/>
            <a:ext cx="808278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6628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" y="-17863"/>
            <a:ext cx="5655889" cy="6926982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TAIL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ROTOR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IS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DANGEROUS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5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22" descr="C:\Users\Stefano\AppData\Local\Microsoft\Windows\INetCacheContent.Word\Helipad hospital asphalt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8769" y="3704337"/>
            <a:ext cx="638175" cy="638175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TYPICAL SCENARIO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HELICOPTER INVOLVEMENT</a:t>
            </a:r>
          </a:p>
          <a:p>
            <a:r>
              <a:rPr lang="en-GB" dirty="0"/>
              <a:t>If deemed appropriate, the dispatch centre will request the helicopter intervention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ruppo 10"/>
          <p:cNvGrpSpPr/>
          <p:nvPr/>
        </p:nvGrpSpPr>
        <p:grpSpPr>
          <a:xfrm>
            <a:off x="6554299" y="4961310"/>
            <a:ext cx="542925" cy="542925"/>
            <a:chOff x="0" y="0"/>
            <a:chExt cx="542925" cy="542925"/>
          </a:xfrm>
        </p:grpSpPr>
        <p:sp>
          <p:nvSpPr>
            <p:cNvPr id="12" name="Ovale 11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000" b="1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asella di testo 60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800" b="1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Immagine 13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00000">
            <a:off x="4436079" y="3440112"/>
            <a:ext cx="666750" cy="78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ruppo 14"/>
          <p:cNvGrpSpPr/>
          <p:nvPr/>
        </p:nvGrpSpPr>
        <p:grpSpPr>
          <a:xfrm>
            <a:off x="4497991" y="2963633"/>
            <a:ext cx="542925" cy="542925"/>
            <a:chOff x="0" y="0"/>
            <a:chExt cx="542925" cy="542925"/>
          </a:xfrm>
        </p:grpSpPr>
        <p:sp>
          <p:nvSpPr>
            <p:cNvPr id="16" name="Ovale 15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000" b="1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Casella di testo 27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800" b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3353495"/>
            <a:ext cx="876300" cy="87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Connettore curvo 18"/>
          <p:cNvCxnSpPr/>
          <p:nvPr/>
        </p:nvCxnSpPr>
        <p:spPr>
          <a:xfrm>
            <a:off x="2889877" y="4166145"/>
            <a:ext cx="1095375" cy="1476375"/>
          </a:xfrm>
          <a:prstGeom prst="curvedConnector3">
            <a:avLst>
              <a:gd name="adj1" fmla="val 53306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o 19"/>
          <p:cNvGrpSpPr/>
          <p:nvPr/>
        </p:nvGrpSpPr>
        <p:grpSpPr>
          <a:xfrm>
            <a:off x="2508633" y="4961310"/>
            <a:ext cx="542925" cy="542925"/>
            <a:chOff x="0" y="0"/>
            <a:chExt cx="542925" cy="542925"/>
          </a:xfrm>
        </p:grpSpPr>
        <p:sp>
          <p:nvSpPr>
            <p:cNvPr id="21" name="Ovale 20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000" b="1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Casella di testo 29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800" b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77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70</a:t>
            </a:fld>
            <a:endParaRPr lang="en-GB" altLang="en-US"/>
          </a:p>
        </p:txBody>
      </p:sp>
      <p:pic>
        <p:nvPicPr>
          <p:cNvPr id="6" name="Segnaposto contenuto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20006" y="0"/>
            <a:ext cx="9164006" cy="732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9600" b="1" dirty="0">
                <a:solidFill>
                  <a:srgbClr val="FF0000"/>
                </a:solidFill>
              </a:rPr>
              <a:t>D A N G E R</a:t>
            </a:r>
            <a:endParaRPr kumimoji="0" lang="en-GB" sz="9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0617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71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2358" y="-28135"/>
            <a:ext cx="10287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9600" b="1" dirty="0">
                <a:solidFill>
                  <a:srgbClr val="FF0000"/>
                </a:solidFill>
              </a:rPr>
              <a:t>D A N G E R</a:t>
            </a:r>
            <a:endParaRPr kumimoji="0" lang="en-GB" sz="9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3052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72</a:t>
            </a:fld>
            <a:endParaRPr lang="en-GB" altLang="en-US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901" y="0"/>
            <a:ext cx="10287000" cy="6858000"/>
          </a:xfrm>
          <a:prstGeom prst="rect">
            <a:avLst/>
          </a:prstGeom>
        </p:spPr>
      </p:pic>
      <p:sp>
        <p:nvSpPr>
          <p:cNvPr id="11" name="Segnaposto contenuto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2" name="Rettangolo 11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9600" b="1" dirty="0">
                <a:solidFill>
                  <a:srgbClr val="FF0000"/>
                </a:solidFill>
              </a:rPr>
              <a:t>D A N G E R</a:t>
            </a:r>
            <a:endParaRPr kumimoji="0" lang="en-GB" sz="9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8864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HELICOPTER ON 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73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1020401"/>
            <a:ext cx="5760740" cy="2835676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1342032" y="3830637"/>
            <a:ext cx="6459836" cy="195332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4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APPROACH AND LEAVE THE AIRCRAFT AT THE LOWEST POINT OF THE TERRAIN</a:t>
            </a:r>
            <a:endParaRPr lang="it-IT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12081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HELICOPTER ON 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74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1020401"/>
            <a:ext cx="5760740" cy="2835676"/>
          </a:xfrm>
          <a:prstGeom prst="rect">
            <a:avLst/>
          </a:prstGeom>
        </p:spPr>
      </p:pic>
      <p:pic>
        <p:nvPicPr>
          <p:cNvPr id="8" name="Immagin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1020401"/>
            <a:ext cx="6182196" cy="3171358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35496" y="3861048"/>
            <a:ext cx="9108504" cy="240667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2800" b="1" dirty="0"/>
              <a:t>WHEN LOADING OR UNLOADING THE AIRCRAFT, DO NOT THROW OBJECTS CLOSE TO THE HELICOPTER</a:t>
            </a:r>
          </a:p>
          <a:p>
            <a:pPr algn="ctr"/>
            <a:endParaRPr lang="it-IT" sz="2800" dirty="0"/>
          </a:p>
          <a:p>
            <a:pPr algn="ctr"/>
            <a:r>
              <a:rPr lang="en-GB" sz="2800" b="1" dirty="0"/>
              <a:t>LONG OBJECTS, LIKE SKIS OR BACKBOARDS, MUST BE CARRIED HORIZONTALLY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91468536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75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SNC132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9003"/>
            <a:ext cx="9180512" cy="68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518" y="5229200"/>
            <a:ext cx="8145622" cy="1008112"/>
          </a:xfrm>
          <a:prstGeom prst="rect">
            <a:avLst/>
          </a:prstGeom>
          <a:solidFill>
            <a:srgbClr val="6D78A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Persons not involved should be kept</a:t>
            </a:r>
            <a:r>
              <a:rPr kumimoji="0" lang="en-GB" sz="3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away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56205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HELICOPTER ON 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76</a:t>
            </a:fld>
            <a:endParaRPr lang="en-GB" altLang="en-US"/>
          </a:p>
        </p:txBody>
      </p:sp>
      <p:pic>
        <p:nvPicPr>
          <p:cNvPr id="2050" name="Picture 2" descr="2000px-No_Smoki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285" y="1279524"/>
            <a:ext cx="3949675" cy="39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4572000" y="1279524"/>
            <a:ext cx="4341242" cy="394967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en-US" sz="4800" dirty="0">
                <a:solidFill>
                  <a:schemeClr val="bg1"/>
                </a:solidFill>
              </a:rPr>
              <a:t>Smoking is prohibited at any time in proximity of the helicopter</a:t>
            </a:r>
            <a:endParaRPr kumimoji="0" lang="en-GB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241237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77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WHAT PILOTS SEE</a:t>
            </a:r>
          </a:p>
        </p:txBody>
      </p:sp>
    </p:spTree>
    <p:extLst>
      <p:ext uri="{BB962C8B-B14F-4D97-AF65-F5344CB8AC3E}">
        <p14:creationId xmlns:p14="http://schemas.microsoft.com/office/powerpoint/2010/main" val="41867835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PILOTS SEE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4400" dirty="0"/>
              <a:t>FOLLOWING IS</a:t>
            </a:r>
          </a:p>
          <a:p>
            <a:pPr marL="0" indent="0" algn="ctr">
              <a:buNone/>
            </a:pPr>
            <a:r>
              <a:rPr lang="en-GB" sz="4400" dirty="0"/>
              <a:t>WHAT A PILOT SEE</a:t>
            </a:r>
          </a:p>
          <a:p>
            <a:pPr marL="0" indent="0" algn="ctr">
              <a:buNone/>
            </a:pPr>
            <a:r>
              <a:rPr lang="en-GB" sz="4400" dirty="0"/>
              <a:t>ARRIVING IN AN EMERGENCY SITE</a:t>
            </a:r>
          </a:p>
          <a:p>
            <a:pPr marL="0" indent="0" algn="ctr">
              <a:buNone/>
            </a:pPr>
            <a:r>
              <a:rPr lang="en-GB" sz="4400" dirty="0"/>
              <a:t>AND</a:t>
            </a:r>
          </a:p>
          <a:p>
            <a:pPr marL="0" indent="0" algn="ctr">
              <a:buNone/>
            </a:pPr>
            <a:r>
              <a:rPr lang="en-GB" sz="4400" dirty="0"/>
              <a:t>WHAT HIS CONSIDERATIONS ARE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351194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79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Immagine 0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5"/>
            <a:ext cx="9252520" cy="69718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Connettore diritto 6"/>
          <p:cNvCxnSpPr/>
          <p:nvPr/>
        </p:nvCxnSpPr>
        <p:spPr>
          <a:xfrm flipV="1">
            <a:off x="6268938" y="1556792"/>
            <a:ext cx="2695675" cy="24357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 bwMode="auto">
          <a:xfrm>
            <a:off x="0" y="5589240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POWER LINE: problems for landing and take-off</a:t>
            </a:r>
          </a:p>
        </p:txBody>
      </p:sp>
      <p:sp>
        <p:nvSpPr>
          <p:cNvPr id="10" name="Ovale 9"/>
          <p:cNvSpPr/>
          <p:nvPr/>
        </p:nvSpPr>
        <p:spPr bwMode="auto">
          <a:xfrm>
            <a:off x="1979712" y="3351609"/>
            <a:ext cx="1152128" cy="1152128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971600" y="548680"/>
            <a:ext cx="1584176" cy="1008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Accident</a:t>
            </a:r>
          </a:p>
        </p:txBody>
      </p:sp>
      <p:cxnSp>
        <p:nvCxnSpPr>
          <p:cNvPr id="13" name="Connettore 2 12"/>
          <p:cNvCxnSpPr>
            <a:stCxn id="11" idx="2"/>
          </p:cNvCxnSpPr>
          <p:nvPr/>
        </p:nvCxnSpPr>
        <p:spPr bwMode="auto">
          <a:xfrm>
            <a:off x="1763688" y="1556792"/>
            <a:ext cx="648072" cy="1794817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ttangolo 14"/>
          <p:cNvSpPr/>
          <p:nvPr/>
        </p:nvSpPr>
        <p:spPr bwMode="auto">
          <a:xfrm>
            <a:off x="21559" y="5584647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TYPICAL CAR</a:t>
            </a:r>
            <a:r>
              <a:rPr kumimoji="0" lang="en-GB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ACCIDENT SCENARIO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7" name="Connettore diritto 16"/>
          <p:cNvCxnSpPr/>
          <p:nvPr/>
        </p:nvCxnSpPr>
        <p:spPr>
          <a:xfrm flipV="1">
            <a:off x="683568" y="3722885"/>
            <a:ext cx="3168352" cy="3933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/>
          <p:cNvCxnSpPr/>
          <p:nvPr/>
        </p:nvCxnSpPr>
        <p:spPr>
          <a:xfrm flipV="1">
            <a:off x="1187624" y="3025232"/>
            <a:ext cx="4896544" cy="877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ttangolo 20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LIGHT POLES: problems for landing and take-off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2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5" grpId="0" animBg="1"/>
      <p:bldP spid="15" grpId="1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MISSION REQUEST</a:t>
            </a:r>
          </a:p>
        </p:txBody>
      </p:sp>
    </p:spTree>
    <p:extLst>
      <p:ext uri="{BB962C8B-B14F-4D97-AF65-F5344CB8AC3E}">
        <p14:creationId xmlns:p14="http://schemas.microsoft.com/office/powerpoint/2010/main" val="212900196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80</a:t>
            </a:fld>
            <a:endParaRPr lang="en-GB" altLang="en-US"/>
          </a:p>
        </p:txBody>
      </p:sp>
      <p:pic>
        <p:nvPicPr>
          <p:cNvPr id="3074" name="Picture 2" descr="Immagine 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49" y="4763"/>
            <a:ext cx="9303958" cy="699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e 6"/>
          <p:cNvSpPr/>
          <p:nvPr/>
        </p:nvSpPr>
        <p:spPr>
          <a:xfrm>
            <a:off x="311655" y="2358881"/>
            <a:ext cx="1442382" cy="7133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2660130" y="3188394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3244072" y="288023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2331182" y="225891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11" name="Connettore 2 10"/>
          <p:cNvCxnSpPr/>
          <p:nvPr/>
        </p:nvCxnSpPr>
        <p:spPr>
          <a:xfrm>
            <a:off x="4247216" y="3622873"/>
            <a:ext cx="3256962" cy="38854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o di moltiplicazione 11"/>
          <p:cNvSpPr/>
          <p:nvPr/>
        </p:nvSpPr>
        <p:spPr>
          <a:xfrm rot="543919">
            <a:off x="3536461" y="2892758"/>
            <a:ext cx="853685" cy="389601"/>
          </a:xfrm>
          <a:prstGeom prst="mathMultiply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>
              <a:ln w="38100">
                <a:solidFill>
                  <a:schemeClr val="tx1"/>
                </a:solidFill>
              </a:ln>
            </a:endParaRPr>
          </a:p>
        </p:txBody>
      </p:sp>
      <p:cxnSp>
        <p:nvCxnSpPr>
          <p:cNvPr id="13" name="Connettore diritto 12"/>
          <p:cNvCxnSpPr/>
          <p:nvPr/>
        </p:nvCxnSpPr>
        <p:spPr>
          <a:xfrm flipV="1">
            <a:off x="-36512" y="2019943"/>
            <a:ext cx="9275958" cy="127097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tangolo 22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POWER LINE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Rettangolo 23"/>
          <p:cNvSpPr/>
          <p:nvPr/>
        </p:nvSpPr>
        <p:spPr bwMode="auto">
          <a:xfrm>
            <a:off x="-3229" y="5584647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Most suitable landing place</a:t>
            </a:r>
          </a:p>
        </p:txBody>
      </p:sp>
      <p:sp>
        <p:nvSpPr>
          <p:cNvPr id="26" name="Rettangolo 25"/>
          <p:cNvSpPr/>
          <p:nvPr/>
        </p:nvSpPr>
        <p:spPr bwMode="auto">
          <a:xfrm>
            <a:off x="-3229" y="5306099"/>
            <a:ext cx="9252520" cy="149248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			- front and back doors open free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AMBULANCES:	- free wheeled stretchers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			- free sheets on stretchers</a:t>
            </a:r>
          </a:p>
        </p:txBody>
      </p:sp>
      <p:sp>
        <p:nvSpPr>
          <p:cNvPr id="27" name="Rettangolo 26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PERSONS NOT INVOLVED: walking free, close to landing site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Rettangolo 27"/>
          <p:cNvSpPr/>
          <p:nvPr/>
        </p:nvSpPr>
        <p:spPr bwMode="auto">
          <a:xfrm>
            <a:off x="-3229" y="5584647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TRAFFIC SIGN: close to the landing site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Rettangolo 28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TRAFFIC IN OPPOSITE WAY: not stopped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18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6" presetClass="emph" presetSubtype="0" repeatCount="indefinit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23" grpId="0" animBg="1"/>
      <p:bldP spid="23" grpId="1" animBg="1"/>
      <p:bldP spid="24" grpId="0" animBg="1"/>
      <p:bldP spid="24" grpId="1" animBg="1"/>
      <p:bldP spid="26" grpId="1" animBg="1"/>
      <p:bldP spid="26" grpId="2" animBg="1"/>
      <p:bldP spid="27" grpId="1" animBg="1"/>
      <p:bldP spid="27" grpId="2" animBg="1"/>
      <p:bldP spid="28" grpId="0" animBg="1"/>
      <p:bldP spid="28" grpId="1" animBg="1"/>
      <p:bldP spid="2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81</a:t>
            </a:fld>
            <a:endParaRPr lang="en-GB" altLang="en-US"/>
          </a:p>
        </p:txBody>
      </p:sp>
      <p:sp>
        <p:nvSpPr>
          <p:cNvPr id="17" name="Rettangolo 1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ALTERNATE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LANDING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SITES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4098" name="Picture 2" descr="Immagine 00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5164059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ALTERNATE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LANDING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SITES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en-GB" sz="2800" dirty="0">
              <a:solidFill>
                <a:schemeClr val="bg1"/>
              </a:solidFill>
            </a:endParaRP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800" dirty="0">
                <a:solidFill>
                  <a:schemeClr val="bg1"/>
                </a:solidFill>
              </a:rPr>
              <a:t>Traffic has not been stopped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800" dirty="0">
                <a:solidFill>
                  <a:schemeClr val="bg1"/>
                </a:solidFill>
              </a:rPr>
              <a:t>Bushes and guardrail hamper the patient transfer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Simbolo &quot;Non consentito&quot; 7"/>
          <p:cNvSpPr/>
          <p:nvPr/>
        </p:nvSpPr>
        <p:spPr>
          <a:xfrm>
            <a:off x="3206672" y="2115556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Simbolo &quot;Non consentito&quot; 8"/>
          <p:cNvSpPr/>
          <p:nvPr/>
        </p:nvSpPr>
        <p:spPr>
          <a:xfrm>
            <a:off x="1667193" y="3534023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Simbolo &quot;Non consentito&quot; 9"/>
          <p:cNvSpPr/>
          <p:nvPr/>
        </p:nvSpPr>
        <p:spPr>
          <a:xfrm>
            <a:off x="3635896" y="2996952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1" name="Simbolo &quot;Non consentito&quot; 10"/>
          <p:cNvSpPr/>
          <p:nvPr/>
        </p:nvSpPr>
        <p:spPr>
          <a:xfrm>
            <a:off x="3948316" y="5085184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6" name="Rettangolo 15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ALTERNATE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LANDING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>
                <a:solidFill>
                  <a:schemeClr val="bg1"/>
                </a:solidFill>
              </a:rPr>
              <a:t>SITES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en-GB" sz="2800" dirty="0">
              <a:solidFill>
                <a:schemeClr val="bg1"/>
              </a:solidFill>
            </a:endParaRP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800" dirty="0">
                <a:solidFill>
                  <a:schemeClr val="bg1"/>
                </a:solidFill>
              </a:rPr>
              <a:t>Slopped surface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800" dirty="0">
                <a:solidFill>
                  <a:schemeClr val="bg1"/>
                </a:solidFill>
              </a:rPr>
              <a:t>Trees and bushes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800" dirty="0">
                <a:solidFill>
                  <a:schemeClr val="bg1"/>
                </a:solidFill>
              </a:rPr>
              <a:t>Obstacles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en-GB" sz="2800" dirty="0">
                <a:solidFill>
                  <a:schemeClr val="bg1"/>
                </a:solidFill>
              </a:rPr>
              <a:t>Traffic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196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6" grpId="2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82</a:t>
            </a:fld>
            <a:endParaRPr lang="en-GB" altLang="en-US"/>
          </a:p>
        </p:txBody>
      </p:sp>
      <p:pic>
        <p:nvPicPr>
          <p:cNvPr id="5122" name="Picture 2" descr="Immagine 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885" y="4762"/>
            <a:ext cx="9152885" cy="688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3779912" y="4528852"/>
            <a:ext cx="5364088" cy="84436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400" dirty="0">
                <a:solidFill>
                  <a:schemeClr val="bg1"/>
                </a:solidFill>
              </a:rPr>
              <a:t>DID YOU SPOT ALL THESE ELEMENTS?</a:t>
            </a:r>
          </a:p>
        </p:txBody>
      </p:sp>
    </p:spTree>
    <p:extLst>
      <p:ext uri="{BB962C8B-B14F-4D97-AF65-F5344CB8AC3E}">
        <p14:creationId xmlns:p14="http://schemas.microsoft.com/office/powerpoint/2010/main" val="25384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544" y="4174"/>
            <a:ext cx="10293432" cy="6858000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83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2843808" y="188640"/>
            <a:ext cx="5976664" cy="298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THE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R.O.M.A.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6000" dirty="0">
                <a:solidFill>
                  <a:schemeClr val="bg1"/>
                </a:solidFill>
              </a:rPr>
              <a:t>CHECKLIST</a:t>
            </a:r>
            <a:endParaRPr kumimoji="0" lang="it-IT" sz="6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828073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R.O.M.A. CHECKLIST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84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Helipad hospital asphal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18" y="1662648"/>
            <a:ext cx="1107594" cy="110759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381" y="4630407"/>
            <a:ext cx="1461363" cy="14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3631" y="4825768"/>
            <a:ext cx="694313" cy="114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320" y="1549524"/>
            <a:ext cx="677781" cy="10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136649"/>
            <a:ext cx="1520875" cy="15208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Freccia bidirezionale orizzontale 22"/>
          <p:cNvSpPr/>
          <p:nvPr/>
        </p:nvSpPr>
        <p:spPr bwMode="auto">
          <a:xfrm rot="18837412">
            <a:off x="3506217" y="3606311"/>
            <a:ext cx="2767651" cy="540000"/>
          </a:xfrm>
          <a:prstGeom prst="leftRightArrow">
            <a:avLst/>
          </a:prstGeom>
          <a:solidFill>
            <a:srgbClr val="C4125E"/>
          </a:solidFill>
          <a:ln w="19050"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4" name="Freccia a sinistra 23"/>
          <p:cNvSpPr/>
          <p:nvPr/>
        </p:nvSpPr>
        <p:spPr bwMode="auto">
          <a:xfrm>
            <a:off x="1815537" y="1907379"/>
            <a:ext cx="3980600" cy="540000"/>
          </a:xfrm>
          <a:prstGeom prst="leftArrow">
            <a:avLst/>
          </a:prstGeom>
          <a:solidFill>
            <a:srgbClr val="4F5A3C"/>
          </a:solidFill>
          <a:ln w="19050"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25" name="Immagine 2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325" y="496683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2960" y="4636552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27" name="Rettangolo 26"/>
          <p:cNvSpPr/>
          <p:nvPr/>
        </p:nvSpPr>
        <p:spPr bwMode="auto">
          <a:xfrm>
            <a:off x="5940152" y="2852936"/>
            <a:ext cx="3078724" cy="3844863"/>
          </a:xfrm>
          <a:prstGeom prst="rect">
            <a:avLst/>
          </a:prstGeom>
          <a:solidFill>
            <a:srgbClr val="C4125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Dispatch</a:t>
            </a:r>
            <a:r>
              <a:rPr kumimoji="0" lang="en-GB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</a:rPr>
              <a:t> centre and on-site personnel exchange information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en-GB" sz="2800" baseline="0" dirty="0">
              <a:solidFill>
                <a:schemeClr val="bg1"/>
              </a:solidFill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</a:rPr>
              <a:t>On-site personnel verify and prepare the landing site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29" name="Connettore curvo 28"/>
          <p:cNvCxnSpPr>
            <a:endCxn id="7" idx="0"/>
          </p:cNvCxnSpPr>
          <p:nvPr/>
        </p:nvCxnSpPr>
        <p:spPr>
          <a:xfrm rot="16200000" flipH="1">
            <a:off x="1272632" y="2927975"/>
            <a:ext cx="2067863" cy="1337000"/>
          </a:xfrm>
          <a:prstGeom prst="curvedConnector3">
            <a:avLst>
              <a:gd name="adj1" fmla="val 50000"/>
            </a:avLst>
          </a:prstGeom>
          <a:ln w="152400">
            <a:solidFill>
              <a:srgbClr val="38639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ttangolo 32"/>
          <p:cNvSpPr/>
          <p:nvPr/>
        </p:nvSpPr>
        <p:spPr bwMode="auto">
          <a:xfrm>
            <a:off x="2121439" y="1010134"/>
            <a:ext cx="3674698" cy="885657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Dispatch centre passes information to pilot</a:t>
            </a:r>
          </a:p>
        </p:txBody>
      </p:sp>
      <p:sp>
        <p:nvSpPr>
          <p:cNvPr id="34" name="Rettangolo 33"/>
          <p:cNvSpPr/>
          <p:nvPr/>
        </p:nvSpPr>
        <p:spPr bwMode="auto">
          <a:xfrm>
            <a:off x="156219" y="3667654"/>
            <a:ext cx="1965220" cy="2785682"/>
          </a:xfrm>
          <a:prstGeom prst="rect">
            <a:avLst/>
          </a:prstGeom>
          <a:solidFill>
            <a:srgbClr val="38639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Helicopter flies faster and safer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to the emergency site</a:t>
            </a:r>
          </a:p>
        </p:txBody>
      </p:sp>
      <p:sp>
        <p:nvSpPr>
          <p:cNvPr id="36" name="Rettangolo 35"/>
          <p:cNvSpPr/>
          <p:nvPr/>
        </p:nvSpPr>
        <p:spPr bwMode="auto">
          <a:xfrm rot="18245759">
            <a:off x="4065538" y="5346197"/>
            <a:ext cx="2077372" cy="59795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1" i="0" u="none" strike="noStrike" cap="none" normalizeH="0" baseline="0" dirty="0">
                <a:ln>
                  <a:noFill/>
                </a:ln>
                <a:solidFill>
                  <a:srgbClr val="9A0E4A"/>
                </a:solidFill>
                <a:effectLst/>
              </a:rPr>
              <a:t>R.O.M.A.</a:t>
            </a:r>
          </a:p>
        </p:txBody>
      </p:sp>
      <p:sp>
        <p:nvSpPr>
          <p:cNvPr id="37" name="Rettangolo 36"/>
          <p:cNvSpPr/>
          <p:nvPr/>
        </p:nvSpPr>
        <p:spPr bwMode="auto">
          <a:xfrm rot="18245759">
            <a:off x="6955454" y="1153984"/>
            <a:ext cx="2077372" cy="59795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1" i="0" u="none" strike="noStrike" cap="none" normalizeH="0" baseline="0" dirty="0">
                <a:ln>
                  <a:noFill/>
                </a:ln>
                <a:solidFill>
                  <a:srgbClr val="9A0E4A"/>
                </a:solidFill>
                <a:effectLst/>
              </a:rPr>
              <a:t>R.O.M.A.</a:t>
            </a:r>
          </a:p>
        </p:txBody>
      </p:sp>
    </p:spTree>
    <p:extLst>
      <p:ext uri="{BB962C8B-B14F-4D97-AF65-F5344CB8AC3E}">
        <p14:creationId xmlns:p14="http://schemas.microsoft.com/office/powerpoint/2010/main" val="40781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8" presetClass="entr" presetSubtype="3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50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4" grpId="0" animBg="1"/>
      <p:bldP spid="27" grpId="0" animBg="1"/>
      <p:bldP spid="33" grpId="0" animBg="1"/>
      <p:bldP spid="34" grpId="0" animBg="1"/>
      <p:bldP spid="36" grpId="0"/>
      <p:bldP spid="36" grpId="1"/>
      <p:bldP spid="36" grpId="2"/>
      <p:bldP spid="37" grpId="1"/>
      <p:bldP spid="37" grpId="2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39655"/>
            <a:ext cx="4176464" cy="6584062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R. – Request 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en-GB" dirty="0">
                <a:solidFill>
                  <a:schemeClr val="bg1"/>
                </a:solidFill>
              </a:rPr>
              <a:t>Pass all the important information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en-GB" b="1" dirty="0">
                <a:solidFill>
                  <a:srgbClr val="FF0000"/>
                </a:solidFill>
              </a:rPr>
              <a:t>O. – Obstacles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en-GB" dirty="0">
                <a:solidFill>
                  <a:schemeClr val="bg1"/>
                </a:solidFill>
              </a:rPr>
              <a:t>Verify and report the potentially dangerous obstacles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en-GB" b="1" dirty="0">
                <a:solidFill>
                  <a:srgbClr val="FF0000"/>
                </a:solidFill>
              </a:rPr>
              <a:t>M. – Meteorological</a:t>
            </a:r>
            <a:endParaRPr lang="en-GB" dirty="0"/>
          </a:p>
          <a:p>
            <a:pPr marL="400050" lvl="1" indent="0">
              <a:buNone/>
              <a:tabLst>
                <a:tab pos="627063" algn="l"/>
              </a:tabLst>
            </a:pPr>
            <a:r>
              <a:rPr lang="en-GB" dirty="0">
                <a:solidFill>
                  <a:schemeClr val="bg1"/>
                </a:solidFill>
              </a:rPr>
              <a:t>Report the metrological conditions in the area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en-GB" b="1" dirty="0">
                <a:solidFill>
                  <a:srgbClr val="FF0000"/>
                </a:solidFill>
              </a:rPr>
              <a:t>A. – Area preparation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en-GB" dirty="0">
                <a:solidFill>
                  <a:schemeClr val="bg1"/>
                </a:solidFill>
              </a:rPr>
              <a:t>Prepare the area and verify safety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85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529" y="139655"/>
            <a:ext cx="4381278" cy="6576648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18793515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/>
          <p:cNvSpPr>
            <a:spLocks noGrp="1"/>
          </p:cNvSpPr>
          <p:nvPr>
            <p:ph type="ctrTitle"/>
          </p:nvPr>
        </p:nvSpPr>
        <p:spPr>
          <a:xfrm>
            <a:off x="395288" y="1052513"/>
            <a:ext cx="8066087" cy="2016125"/>
          </a:xfrm>
        </p:spPr>
        <p:txBody>
          <a:bodyPr/>
          <a:lstStyle/>
          <a:p>
            <a:br>
              <a:rPr lang="en-GB" altLang="en-US"/>
            </a:br>
            <a:r>
              <a:rPr lang="en-GB" altLang="en-US" sz="2800"/>
              <a:t>https://easa.europa.eu/essi/ehest/</a:t>
            </a:r>
            <a:br>
              <a:rPr lang="en-GB" altLang="en-US" sz="2800"/>
            </a:br>
            <a:br>
              <a:rPr lang="en-GB" altLang="en-US" sz="2800"/>
            </a:br>
            <a:r>
              <a:rPr lang="en-GB" altLang="en-US" sz="2800"/>
              <a:t>ehest@easa.europa.eu</a:t>
            </a:r>
            <a:br>
              <a:rPr lang="en-GB" altLang="en-US"/>
            </a:br>
            <a:endParaRPr lang="en-GB" altLang="en-US"/>
          </a:p>
        </p:txBody>
      </p:sp>
      <p:pic>
        <p:nvPicPr>
          <p:cNvPr id="44036" name="Picture 1057" descr="EHE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144463"/>
            <a:ext cx="25304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43608"/>
            <a:ext cx="9144000" cy="93600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4869160"/>
            <a:ext cx="3563888" cy="844364"/>
          </a:xfrm>
          <a:prstGeom prst="rect">
            <a:avLst/>
          </a:prstGeom>
          <a:solidFill>
            <a:srgbClr val="8668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4000" dirty="0">
                <a:solidFill>
                  <a:schemeClr val="bg1"/>
                </a:solidFill>
              </a:rPr>
              <a:t>QUESTIONS?</a:t>
            </a:r>
          </a:p>
        </p:txBody>
      </p:sp>
      <p:pic>
        <p:nvPicPr>
          <p:cNvPr id="9" name="Picture 1057" descr="EHES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6192910"/>
            <a:ext cx="1234803" cy="54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292" y="822698"/>
            <a:ext cx="9153291" cy="570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75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elicopter mission request vade mecum - 1.ppt [modalità compatibilità]" id="{157886CF-F511-4F9E-B219-ACA491FB34B2}" vid="{91B467D2-0A83-4119-B194-2F8C72F5849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27400</TotalTime>
  <Words>1988</Words>
  <Application>Microsoft Office PowerPoint</Application>
  <PresentationFormat>Presentazione su schermo (4:3)</PresentationFormat>
  <Paragraphs>568</Paragraphs>
  <Slides>86</Slides>
  <Notes>5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86</vt:i4>
      </vt:variant>
    </vt:vector>
  </HeadingPairs>
  <TitlesOfParts>
    <vt:vector size="94" baseType="lpstr">
      <vt:lpstr>Adobe Caslon Pro Bold</vt:lpstr>
      <vt:lpstr>Adobe Devanagari</vt:lpstr>
      <vt:lpstr>Arial</vt:lpstr>
      <vt:lpstr>Calibri</vt:lpstr>
      <vt:lpstr>Chiller</vt:lpstr>
      <vt:lpstr>Times New Roman</vt:lpstr>
      <vt:lpstr>Verdana</vt:lpstr>
      <vt:lpstr>Default Design</vt:lpstr>
      <vt:lpstr>Presentazione standard di PowerPoint</vt:lpstr>
      <vt:lpstr>NOTES TO INSTRUCTORS</vt:lpstr>
      <vt:lpstr>DISCLAIMER</vt:lpstr>
      <vt:lpstr>Presentazione standard di PowerPoint</vt:lpstr>
      <vt:lpstr>Presentazione standard di PowerPoint</vt:lpstr>
      <vt:lpstr>TYPICAL SCENARIO</vt:lpstr>
      <vt:lpstr>TYPICAL SCENARIO</vt:lpstr>
      <vt:lpstr>Presentazione standard di PowerPoint</vt:lpstr>
      <vt:lpstr>R.O.M.A. - REQUEST</vt:lpstr>
      <vt:lpstr>MISSION REQUEST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R.O.M.A. - REQUEST</vt:lpstr>
      <vt:lpstr>AREA IDENTIFICATION</vt:lpstr>
      <vt:lpstr>AREA IDENTIFICATION</vt:lpstr>
      <vt:lpstr>AREA IDENTIFICATION</vt:lpstr>
      <vt:lpstr>R.O.M.A. - REQUEST</vt:lpstr>
      <vt:lpstr>R.O.M.A. - REQUEST</vt:lpstr>
      <vt:lpstr>AREA IDENTIFICATION</vt:lpstr>
      <vt:lpstr>Presentazione standard di PowerPoint</vt:lpstr>
      <vt:lpstr>Presentazione standard di PowerPoint</vt:lpstr>
      <vt:lpstr>AREA IDENTIFICATION</vt:lpstr>
      <vt:lpstr>R.O.M.A. - REQUEST</vt:lpstr>
      <vt:lpstr>AREA IDENTIFICATION</vt:lpstr>
      <vt:lpstr>R.O.M.A. - REQUEST</vt:lpstr>
      <vt:lpstr>Presentazione standard di PowerPoint</vt:lpstr>
      <vt:lpstr>AREA IDENTIFICATION</vt:lpstr>
      <vt:lpstr>R.O.M.A. – METEOROLOGICAL CONDITIONS</vt:lpstr>
      <vt:lpstr>R.O.M.A. – METEOROLOGICAL CONDITIONS</vt:lpstr>
      <vt:lpstr>R.O.M.A. – METEOROLOGICAL CONDITIONS</vt:lpstr>
      <vt:lpstr>AREA IDENTIFICATION</vt:lpstr>
      <vt:lpstr>R.O.M.A. – METEOROLOGICAL CONDITIONS</vt:lpstr>
      <vt:lpstr>R.O.M.A. – METEOROLOGICAL CONDITIONS</vt:lpstr>
      <vt:lpstr>R.O.M.A. – METEOROLOGICAL CONDITIONS</vt:lpstr>
      <vt:lpstr>AREA IDENTIFICATION</vt:lpstr>
      <vt:lpstr>R.O.M.A. – METEOROLOGICAL CONDITIONS</vt:lpstr>
      <vt:lpstr>AREA IDENTIFICATION</vt:lpstr>
      <vt:lpstr>R.O.M.A. - REQUEST</vt:lpstr>
      <vt:lpstr>AREA IDENTIFICATION</vt:lpstr>
      <vt:lpstr>R.O.M.A. - REQUEST</vt:lpstr>
      <vt:lpstr>Presentazione standard di PowerPoint</vt:lpstr>
      <vt:lpstr>AREA PREPARATION</vt:lpstr>
      <vt:lpstr>R.O.M.A. - OBSTACLES</vt:lpstr>
      <vt:lpstr>R.O.M.A. - OBSTACLES</vt:lpstr>
      <vt:lpstr>AREA PREPARATION</vt:lpstr>
      <vt:lpstr>R.O.M.A. - OBSTACLES</vt:lpstr>
      <vt:lpstr>Presentazione standard di PowerPoint</vt:lpstr>
      <vt:lpstr>RECEIVING THE HELICOPTER</vt:lpstr>
      <vt:lpstr>R.O.M.A. - REQUEST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RECEIVING THE HELICOPTER</vt:lpstr>
      <vt:lpstr>Presentazione standard di PowerPoint</vt:lpstr>
      <vt:lpstr>R.O.M.A. - OBSTACLES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HELICOPTER ON GROUND</vt:lpstr>
      <vt:lpstr>HELICOPTER ON GROUND</vt:lpstr>
      <vt:lpstr>HELICOPTER ON GROUND</vt:lpstr>
      <vt:lpstr>HELICOPTER ON GROUND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HELICOPTER ON GROUND</vt:lpstr>
      <vt:lpstr>HELICOPTER ON GROUND</vt:lpstr>
      <vt:lpstr>Presentazione standard di PowerPoint</vt:lpstr>
      <vt:lpstr>HELICOPTER ON GROUND</vt:lpstr>
      <vt:lpstr>Presentazione standard di PowerPoint</vt:lpstr>
      <vt:lpstr>WHAT PILOTS SEE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R.O.M.A. CHECKLIST</vt:lpstr>
      <vt:lpstr>Presentazione standard di PowerPoint</vt:lpstr>
      <vt:lpstr> https://easa.europa.eu/essi/ehest/  ehest@easa.europa.eu </vt:lpstr>
    </vt:vector>
  </TitlesOfParts>
  <Company>EASA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coxjani</dc:creator>
  <cp:lastModifiedBy>Stefano</cp:lastModifiedBy>
  <cp:revision>362</cp:revision>
  <cp:lastPrinted>2015-10-05T07:54:04Z</cp:lastPrinted>
  <dcterms:created xsi:type="dcterms:W3CDTF">2010-09-14T11:53:54Z</dcterms:created>
  <dcterms:modified xsi:type="dcterms:W3CDTF">2016-10-02T14:44:56Z</dcterms:modified>
</cp:coreProperties>
</file>