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258" r:id="rId4"/>
    <p:sldId id="265" r:id="rId5"/>
    <p:sldId id="297" r:id="rId6"/>
    <p:sldId id="284" r:id="rId7"/>
    <p:sldId id="283" r:id="rId8"/>
    <p:sldId id="273" r:id="rId9"/>
    <p:sldId id="301" r:id="rId10"/>
    <p:sldId id="302" r:id="rId11"/>
    <p:sldId id="288" r:id="rId12"/>
    <p:sldId id="285" r:id="rId13"/>
    <p:sldId id="289" r:id="rId14"/>
    <p:sldId id="292" r:id="rId15"/>
    <p:sldId id="276" r:id="rId16"/>
    <p:sldId id="293" r:id="rId17"/>
    <p:sldId id="290" r:id="rId18"/>
    <p:sldId id="275" r:id="rId19"/>
    <p:sldId id="295" r:id="rId20"/>
    <p:sldId id="299" r:id="rId21"/>
    <p:sldId id="300" r:id="rId22"/>
    <p:sldId id="291" r:id="rId23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FFF66"/>
    <a:srgbClr val="FFF9A7"/>
    <a:srgbClr val="FFF3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637" autoAdjust="0"/>
    <p:restoredTop sz="91262" autoAdjust="0"/>
  </p:normalViewPr>
  <p:slideViewPr>
    <p:cSldViewPr>
      <p:cViewPr varScale="1">
        <p:scale>
          <a:sx n="101" d="100"/>
          <a:sy n="101" d="100"/>
        </p:scale>
        <p:origin x="-2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75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492F46B-C421-4DBE-A7D7-03AA7F4648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6463"/>
            <a:ext cx="54356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3E7DFB6-EE32-4689-9BD4-FB75DCFA61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 smtClean="0"/>
              <a:t>DGINT/2 </a:t>
            </a: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B99F1-EA64-4425-8C6D-A0489F0057EF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16AA10-9612-4C1E-A340-1C1B4E76F77E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F3D864-F7F2-4904-9020-61C27EE34342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AF6B1-82CB-44EC-80B3-6FBA41D9CBE5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8E641C-CC80-4EBA-9CBB-EF80C05FC1D9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0EECD0-F26B-4DE0-A864-B5986CC36FA3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D9C5FC-33F0-479C-876B-245D45DD2C2C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233817-B7AA-4247-A698-06F964F2705B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62C958-5F1C-407D-AF3F-0DACE020876A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B59C98-D99D-46BF-875D-70F737743FED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 smtClean="0"/>
              <a:t>DGINT/2 </a:t>
            </a: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endParaRPr lang="en-GB" dirty="0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4FBD5-B526-40F5-863A-2C9F2D592E34}" type="slidenum">
              <a:rPr lang="en-GB" smtClean="0"/>
              <a:pPr/>
              <a:t>20</a:t>
            </a:fld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endParaRPr lang="en-GB" dirty="0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7E68B3-8CF9-46D1-A45E-DDF4607B694D}" type="slidenum">
              <a:rPr lang="en-GB" smtClean="0"/>
              <a:pPr/>
              <a:t>21</a:t>
            </a:fld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C81D05-BE56-4D65-A62F-51E64E8DF9CE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7D3331-035F-4187-8A84-00342AF38225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E733AE-47F7-4A34-A41D-3ABFF72DDE8A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BF70FD-8339-47DA-A5ED-E4ADEEB7839B}" type="slidenum">
              <a:rPr lang="en-GB" sz="1200">
                <a:latin typeface="Times New Roman" pitchFamily="18" charset="0"/>
              </a:rPr>
              <a:pPr algn="r"/>
              <a:t>5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670B26-3F5C-40CA-8206-FBA8832F0C5D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EB4E74-9EE4-4870-BC33-488833B04E4F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8CA725-1EDB-4A37-90D3-60DD4B3AE4FC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02A12B-28FE-43AC-9C7F-4B542711051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alala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de-DE"/>
              <a:t>Part 21 DOA </a:t>
            </a:r>
            <a:r>
              <a:rPr lang="de-DE" err="1"/>
              <a:t>Implementation</a:t>
            </a:r>
            <a:r>
              <a:rPr lang="de-DE"/>
              <a:t> Workshop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9802E-6D0A-4078-B47C-4F743E9F2E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C5E3B-1197-473C-B708-4A8F04C583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65175"/>
            <a:ext cx="2057400" cy="5348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765175"/>
            <a:ext cx="6019800" cy="5348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6F407-DB10-4871-9802-3B512FF83B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1750"/>
            <a:ext cx="4219575" cy="4762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de-DE"/>
              <a:t>Part 21 DOA </a:t>
            </a:r>
            <a:r>
              <a:rPr lang="de-DE" err="1"/>
              <a:t>Implementation</a:t>
            </a:r>
            <a:r>
              <a:rPr lang="de-DE"/>
              <a:t> Workshop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BCF32-AC8E-45A8-A15D-28A590622E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xfrm>
            <a:off x="468313" y="6381750"/>
            <a:ext cx="1746250" cy="4762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5FA37-5FE0-4128-AE9E-90CFEB7848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120900"/>
            <a:ext cx="3906838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3638" y="2120900"/>
            <a:ext cx="3908425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56C8E-30F5-4F79-B82C-A71FA99417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A33DF-4D0D-40CF-843F-E3D1BF13A2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96FE0-8B4A-4F17-BE2E-8C85DFD67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582A0-A911-40B0-AF0A-DBB3E2822D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70FE4-67EF-4D45-889D-6F73FF51AD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Part 21 DOA Implementation Workshop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51D85-AD81-4EC8-BBD8-1E2669D9F6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5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120900"/>
            <a:ext cx="7967663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774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1238" y="6381750"/>
            <a:ext cx="46085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Part 21 DOA </a:t>
            </a:r>
            <a:r>
              <a:rPr lang="de-DE" err="1"/>
              <a:t>Implementation</a:t>
            </a:r>
            <a:r>
              <a:rPr lang="de-DE"/>
              <a:t> Workshop</a:t>
            </a:r>
            <a:endParaRPr lang="en-GB"/>
          </a:p>
        </p:txBody>
      </p:sp>
      <p:sp>
        <p:nvSpPr>
          <p:cNvPr id="28774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5C5C3122-B0B5-47CC-9B70-4C59AF5230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0" name="Picture 6" descr="lalala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7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GB"/>
              <a:t>03-04.12.2009</a:t>
            </a:r>
          </a:p>
        </p:txBody>
      </p:sp>
      <p:sp>
        <p:nvSpPr>
          <p:cNvPr id="9" name="Line 8"/>
          <p:cNvSpPr>
            <a:spLocks noChangeShapeType="1"/>
          </p:cNvSpPr>
          <p:nvPr userDrawn="1"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44550" y="3092450"/>
            <a:ext cx="7977188" cy="1133475"/>
          </a:xfrm>
        </p:spPr>
        <p:txBody>
          <a:bodyPr/>
          <a:lstStyle/>
          <a:p>
            <a:pPr algn="r"/>
            <a:r>
              <a:rPr lang="de-DE" sz="4800" smtClean="0"/>
              <a:t/>
            </a:r>
            <a:br>
              <a:rPr lang="de-DE" sz="4800" smtClean="0"/>
            </a:br>
            <a:r>
              <a:rPr lang="de-DE" sz="4800" smtClean="0"/>
              <a:t/>
            </a:r>
            <a:br>
              <a:rPr lang="de-DE" sz="4800" smtClean="0"/>
            </a:br>
            <a:r>
              <a:rPr lang="de-DE" sz="4800" smtClean="0">
                <a:solidFill>
                  <a:srgbClr val="0000FF"/>
                </a:solidFill>
              </a:rPr>
              <a:t/>
            </a:r>
            <a:br>
              <a:rPr lang="de-DE" sz="4800" smtClean="0">
                <a:solidFill>
                  <a:srgbClr val="0000FF"/>
                </a:solidFill>
              </a:rPr>
            </a:br>
            <a:endParaRPr lang="en-GB" sz="3600" smtClean="0">
              <a:solidFill>
                <a:schemeClr val="tx1"/>
              </a:solidFill>
            </a:endParaRPr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376363" y="922338"/>
            <a:ext cx="69691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4000">
                <a:solidFill>
                  <a:srgbClr val="0000FF"/>
                </a:solidFill>
                <a:latin typeface="Trebuchet MS" pitchFamily="34" charset="0"/>
              </a:rPr>
              <a:t>Part 21 </a:t>
            </a:r>
          </a:p>
          <a:p>
            <a:pPr algn="ctr"/>
            <a:r>
              <a:rPr lang="en-GB" sz="4000">
                <a:solidFill>
                  <a:srgbClr val="0000FF"/>
                </a:solidFill>
                <a:latin typeface="Trebuchet MS" pitchFamily="34" charset="0"/>
              </a:rPr>
              <a:t>Design Organisation Approval </a:t>
            </a:r>
          </a:p>
          <a:p>
            <a:pPr algn="ctr"/>
            <a:r>
              <a:rPr lang="en-GB" sz="4000">
                <a:solidFill>
                  <a:srgbClr val="0000FF"/>
                </a:solidFill>
                <a:latin typeface="Trebuchet MS" pitchFamily="34" charset="0"/>
              </a:rPr>
              <a:t>(DOA) </a:t>
            </a:r>
          </a:p>
          <a:p>
            <a:pPr algn="ctr"/>
            <a:r>
              <a:rPr lang="en-GB" sz="4000">
                <a:solidFill>
                  <a:srgbClr val="0000FF"/>
                </a:solidFill>
                <a:latin typeface="Trebuchet MS" pitchFamily="34" charset="0"/>
              </a:rPr>
              <a:t>Implementation Workshop</a:t>
            </a:r>
            <a:endParaRPr lang="en-US" sz="400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938338" y="4954588"/>
            <a:ext cx="57388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2400" b="1">
                <a:latin typeface="Trebuchet MS" pitchFamily="34" charset="0"/>
              </a:rPr>
              <a:t>03-04 November 2010 </a:t>
            </a:r>
          </a:p>
          <a:p>
            <a:pPr algn="ctr"/>
            <a:r>
              <a:rPr lang="de-DE" sz="2400" b="1">
                <a:latin typeface="Trebuchet MS" pitchFamily="34" charset="0"/>
              </a:rPr>
              <a:t>RHEIN/RUHR/ERFT Conference Rooms, </a:t>
            </a:r>
          </a:p>
          <a:p>
            <a:pPr algn="ctr"/>
            <a:r>
              <a:rPr lang="de-DE" sz="2400" b="1">
                <a:latin typeface="Trebuchet MS" pitchFamily="34" charset="0"/>
              </a:rPr>
              <a:t>Hermann Pünder Straße 1</a:t>
            </a:r>
          </a:p>
          <a:p>
            <a:pPr algn="ctr"/>
            <a:r>
              <a:rPr lang="de-DE" sz="2400" b="1">
                <a:latin typeface="Trebuchet MS" pitchFamily="34" charset="0"/>
              </a:rPr>
              <a:t>Köln – Germany</a:t>
            </a:r>
            <a:endParaRPr lang="en-US" sz="2400" b="1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ChangeArrowheads="1"/>
          </p:cNvSpPr>
          <p:nvPr/>
        </p:nvSpPr>
        <p:spPr bwMode="auto">
          <a:xfrm>
            <a:off x="2051050" y="5300663"/>
            <a:ext cx="4521200" cy="4619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+mj-lt"/>
              </a:rPr>
              <a:t>Which one is not </a:t>
            </a:r>
            <a:r>
              <a:rPr lang="en-US" sz="2400" dirty="0">
                <a:latin typeface="+mj-lt"/>
              </a:rPr>
              <a:t>certifiable ??</a:t>
            </a:r>
            <a:endParaRPr lang="en-GB" sz="2400" dirty="0"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sz="3200" b="1" dirty="0">
                <a:latin typeface="+mj-lt"/>
              </a:rPr>
              <a:t> COMMON VERIFICATIONS (1)</a:t>
            </a:r>
            <a:endParaRPr lang="en-GB" sz="3200" b="1" dirty="0">
              <a:latin typeface="+mj-lt"/>
            </a:endParaRP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571625"/>
            <a:ext cx="360045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1550988"/>
            <a:ext cx="3744913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4D3A1A7-5283-4197-B2FE-74710383AB24}" type="slidenum">
              <a:rPr lang="en-GB" sz="1200">
                <a:solidFill>
                  <a:srgbClr val="898989"/>
                </a:solidFill>
              </a:rPr>
              <a:pPr algn="r"/>
              <a:t>10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9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50838" y="1419225"/>
            <a:ext cx="5400675" cy="4775200"/>
          </a:xfrm>
        </p:spPr>
      </p:pic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5940425" y="2492375"/>
            <a:ext cx="3203575" cy="3232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</a:rPr>
              <a:t>The two caution lights below the fire panel and the RADALT DH light are cautions</a:t>
            </a:r>
            <a:r>
              <a:rPr lang="en-US" sz="2400" dirty="0">
                <a:latin typeface="+mj-lt"/>
              </a:rPr>
              <a:t>.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</a:t>
            </a:r>
          </a:p>
          <a:p>
            <a:pPr>
              <a:defRPr/>
            </a:pPr>
            <a:r>
              <a:rPr lang="en-US" sz="2400" dirty="0">
                <a:latin typeface="+mj-lt"/>
              </a:rPr>
              <a:t>The </a:t>
            </a:r>
            <a:r>
              <a:rPr lang="en-US" sz="2400" dirty="0">
                <a:latin typeface="+mj-lt"/>
              </a:rPr>
              <a:t>Warning lights on the CAWS panel are NVIS Red and are the same color.</a:t>
            </a:r>
            <a:endParaRPr lang="en-GB" sz="2400" dirty="0">
              <a:latin typeface="+mj-lt"/>
            </a:endParaRPr>
          </a:p>
        </p:txBody>
      </p:sp>
      <p:sp>
        <p:nvSpPr>
          <p:cNvPr id="35843" name="Oval 11"/>
          <p:cNvSpPr>
            <a:spLocks noChangeArrowheads="1"/>
          </p:cNvSpPr>
          <p:nvPr/>
        </p:nvSpPr>
        <p:spPr bwMode="auto">
          <a:xfrm>
            <a:off x="4814888" y="2932113"/>
            <a:ext cx="647700" cy="358775"/>
          </a:xfrm>
          <a:prstGeom prst="ellipse">
            <a:avLst/>
          </a:prstGeom>
          <a:noFill/>
          <a:ln w="63500">
            <a:solidFill>
              <a:srgbClr val="FFF35B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4" name="Oval 12"/>
          <p:cNvSpPr>
            <a:spLocks noChangeArrowheads="1"/>
          </p:cNvSpPr>
          <p:nvPr/>
        </p:nvSpPr>
        <p:spPr bwMode="auto">
          <a:xfrm>
            <a:off x="3375025" y="1779588"/>
            <a:ext cx="647700" cy="358775"/>
          </a:xfrm>
          <a:prstGeom prst="ellipse">
            <a:avLst/>
          </a:prstGeom>
          <a:noFill/>
          <a:ln w="63500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Oval 13"/>
          <p:cNvSpPr>
            <a:spLocks noChangeArrowheads="1"/>
          </p:cNvSpPr>
          <p:nvPr/>
        </p:nvSpPr>
        <p:spPr bwMode="auto">
          <a:xfrm>
            <a:off x="1935163" y="1851025"/>
            <a:ext cx="647700" cy="358775"/>
          </a:xfrm>
          <a:prstGeom prst="ellipse">
            <a:avLst/>
          </a:prstGeom>
          <a:noFill/>
          <a:ln w="63500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6" name="Oval 15"/>
          <p:cNvSpPr>
            <a:spLocks noChangeArrowheads="1"/>
          </p:cNvSpPr>
          <p:nvPr/>
        </p:nvSpPr>
        <p:spPr bwMode="auto">
          <a:xfrm>
            <a:off x="1071563" y="4803775"/>
            <a:ext cx="3455987" cy="1368425"/>
          </a:xfrm>
          <a:prstGeom prst="ellipse">
            <a:avLst/>
          </a:prstGeom>
          <a:noFill/>
          <a:ln w="63500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COMMON VERIFICATIONS </a:t>
            </a:r>
            <a:r>
              <a:rPr lang="en-GB" sz="2800" b="1" dirty="0">
                <a:latin typeface="+mj-lt"/>
              </a:rPr>
              <a:t>(2)</a:t>
            </a:r>
            <a:endParaRPr lang="en-GB" sz="2800" b="1" dirty="0">
              <a:latin typeface="+mj-lt"/>
            </a:endParaRPr>
          </a:p>
        </p:txBody>
      </p:sp>
      <p:sp>
        <p:nvSpPr>
          <p:cNvPr id="35848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C123EB8-011F-458E-94A8-468373A2CAC8}" type="slidenum">
              <a:rPr lang="en-GB" sz="1200">
                <a:solidFill>
                  <a:srgbClr val="898989"/>
                </a:solidFill>
              </a:rPr>
              <a:pPr algn="r"/>
              <a:t>11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9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773238"/>
            <a:ext cx="5113338" cy="3829050"/>
          </a:xfrm>
        </p:spPr>
      </p:pic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5857875" y="1500188"/>
            <a:ext cx="2879725" cy="41544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</a:rPr>
              <a:t>The</a:t>
            </a:r>
            <a:r>
              <a:rPr lang="en-US" dirty="0">
                <a:latin typeface="+mj-lt"/>
              </a:rPr>
              <a:t> </a:t>
            </a:r>
            <a:r>
              <a:rPr lang="en-US" sz="2400" dirty="0">
                <a:latin typeface="+mj-lt"/>
              </a:rPr>
              <a:t>flood lights do not illuminate the delta N1 gauge</a:t>
            </a:r>
          </a:p>
          <a:p>
            <a:pPr>
              <a:defRPr/>
            </a:pPr>
            <a:r>
              <a:rPr lang="en-US" sz="2400" dirty="0">
                <a:latin typeface="+mj-lt"/>
              </a:rPr>
              <a:t>sufficiently to allow the pilot to read the % RPM in the window.</a:t>
            </a:r>
          </a:p>
          <a:p>
            <a:pPr>
              <a:defRPr/>
            </a:pPr>
            <a:endParaRPr lang="en-US" sz="2400" dirty="0">
              <a:latin typeface="+mj-lt"/>
            </a:endParaRPr>
          </a:p>
          <a:p>
            <a:pPr>
              <a:defRPr/>
            </a:pPr>
            <a:r>
              <a:rPr lang="en-US" sz="2400" dirty="0">
                <a:latin typeface="+mj-lt"/>
              </a:rPr>
              <a:t>Some instruments are partly not illuminated</a:t>
            </a:r>
            <a:endParaRPr lang="en-GB" sz="2400" dirty="0">
              <a:latin typeface="+mj-lt"/>
            </a:endParaRPr>
          </a:p>
        </p:txBody>
      </p:sp>
      <p:sp>
        <p:nvSpPr>
          <p:cNvPr id="37891" name="Line 7"/>
          <p:cNvSpPr>
            <a:spLocks noChangeShapeType="1"/>
          </p:cNvSpPr>
          <p:nvPr/>
        </p:nvSpPr>
        <p:spPr bwMode="auto">
          <a:xfrm flipV="1">
            <a:off x="1835150" y="2420938"/>
            <a:ext cx="215900" cy="287337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892" name="Text Box 8"/>
          <p:cNvSpPr txBox="1">
            <a:spLocks noChangeArrowheads="1"/>
          </p:cNvSpPr>
          <p:nvPr/>
        </p:nvSpPr>
        <p:spPr bwMode="auto">
          <a:xfrm>
            <a:off x="755650" y="2708275"/>
            <a:ext cx="1439863" cy="65405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Delta  </a:t>
            </a:r>
            <a:r>
              <a:rPr lang="en-GB" b="1">
                <a:solidFill>
                  <a:schemeClr val="bg1"/>
                </a:solidFill>
              </a:rPr>
              <a:t>N1%</a:t>
            </a:r>
          </a:p>
          <a:p>
            <a:r>
              <a:rPr lang="en-GB" b="1">
                <a:solidFill>
                  <a:schemeClr val="bg1"/>
                </a:solidFill>
              </a:rPr>
              <a:t>RPM</a:t>
            </a:r>
          </a:p>
        </p:txBody>
      </p:sp>
      <p:sp>
        <p:nvSpPr>
          <p:cNvPr id="37893" name="Line 9"/>
          <p:cNvSpPr>
            <a:spLocks noChangeShapeType="1"/>
          </p:cNvSpPr>
          <p:nvPr/>
        </p:nvSpPr>
        <p:spPr bwMode="auto">
          <a:xfrm flipH="1" flipV="1">
            <a:off x="3851275" y="3644900"/>
            <a:ext cx="144463" cy="1150938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894" name="Text Box 10"/>
          <p:cNvSpPr txBox="1">
            <a:spLocks noChangeArrowheads="1"/>
          </p:cNvSpPr>
          <p:nvPr/>
        </p:nvSpPr>
        <p:spPr bwMode="auto">
          <a:xfrm>
            <a:off x="3276600" y="4724400"/>
            <a:ext cx="1439863" cy="379413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Black spots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COMMON VERIFICATIONS </a:t>
            </a:r>
            <a:r>
              <a:rPr lang="en-GB" sz="2800" b="1" dirty="0">
                <a:latin typeface="+mj-lt"/>
              </a:rPr>
              <a:t>(3)</a:t>
            </a:r>
            <a:endParaRPr lang="en-GB" sz="2800" b="1" dirty="0">
              <a:latin typeface="+mj-lt"/>
            </a:endParaRPr>
          </a:p>
        </p:txBody>
      </p:sp>
      <p:sp>
        <p:nvSpPr>
          <p:cNvPr id="37896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38CE910-E28E-4164-A710-2E393531CCEA}" type="slidenum">
              <a:rPr lang="en-GB" sz="1200">
                <a:solidFill>
                  <a:srgbClr val="898989"/>
                </a:solidFill>
              </a:rPr>
              <a:pPr algn="r"/>
              <a:t>12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638175" y="1714500"/>
            <a:ext cx="8362950" cy="4000500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</a:pPr>
            <a:r>
              <a:rPr lang="en-US" sz="2600" smtClean="0"/>
              <a:t>MG 16 calls for specific agreement with </a:t>
            </a:r>
            <a:br>
              <a:rPr lang="en-US" sz="2600" smtClean="0"/>
            </a:br>
            <a:r>
              <a:rPr lang="en-US" sz="2600" smtClean="0"/>
              <a:t>the Applicant for configuration management </a:t>
            </a:r>
            <a:br>
              <a:rPr lang="en-US" sz="2600" smtClean="0"/>
            </a:br>
            <a:r>
              <a:rPr lang="en-US" sz="2600" smtClean="0"/>
              <a:t>(multiple STCs)</a:t>
            </a:r>
          </a:p>
          <a:p>
            <a:pPr eaLnBrk="1" hangingPunct="1">
              <a:buFontTx/>
              <a:buNone/>
            </a:pPr>
            <a:endParaRPr lang="en-US" sz="2000" smtClean="0"/>
          </a:p>
          <a:p>
            <a:pPr eaLnBrk="1" hangingPunct="1">
              <a:buFontTx/>
              <a:buBlip>
                <a:blip r:embed="rId3"/>
              </a:buBlip>
            </a:pPr>
            <a:r>
              <a:rPr lang="en-US" sz="2600" smtClean="0"/>
              <a:t>EASA drafted a generic CRI covering the following topics:</a:t>
            </a:r>
          </a:p>
          <a:p>
            <a:pPr lvl="1" eaLnBrk="1" hangingPunct="1">
              <a:buFont typeface="Wingdings" pitchFamily="2" charset="2"/>
              <a:buChar char=""/>
            </a:pPr>
            <a:r>
              <a:rPr lang="en-US" sz="2400" smtClean="0"/>
              <a:t> Configuration management</a:t>
            </a:r>
          </a:p>
          <a:p>
            <a:pPr lvl="1" eaLnBrk="1" hangingPunct="1">
              <a:buFont typeface="Wingdings" pitchFamily="2" charset="2"/>
              <a:buChar char=""/>
            </a:pPr>
            <a:r>
              <a:rPr lang="en-US" sz="2400" smtClean="0"/>
              <a:t> Continued airworthiness. </a:t>
            </a:r>
          </a:p>
          <a:p>
            <a:pPr lvl="1" eaLnBrk="1" hangingPunct="1">
              <a:buFont typeface="Wingdings" pitchFamily="2" charset="2"/>
              <a:buChar char=""/>
            </a:pPr>
            <a:r>
              <a:rPr lang="en-US" sz="2400" smtClean="0"/>
              <a:t> Classification of changes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GENERIC CRI COVERING NVIS</a:t>
            </a:r>
            <a:endParaRPr lang="en-GB" sz="2800" b="1" dirty="0">
              <a:latin typeface="+mj-lt"/>
            </a:endParaRPr>
          </a:p>
        </p:txBody>
      </p:sp>
      <p:sp>
        <p:nvSpPr>
          <p:cNvPr id="39939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AE20BF7-40B5-41B4-B9A6-F0B9F1BC7765}" type="slidenum">
              <a:rPr lang="en-GB" sz="1200">
                <a:solidFill>
                  <a:srgbClr val="898989"/>
                </a:solidFill>
              </a:rPr>
              <a:pPr algn="r"/>
              <a:t>13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00188"/>
            <a:ext cx="8572500" cy="4500562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r>
              <a:rPr lang="en-GB" altLang="zh-CN" sz="2600" dirty="0" smtClean="0">
                <a:latin typeface="+mj-lt"/>
                <a:ea typeface="宋体" charset="-122"/>
              </a:rPr>
              <a:t>Every single serial number delivered with a NVIS approval should be associated with a NVIS configuration file available to any National Aviation Authority or maintenance facility on demand.</a:t>
            </a:r>
          </a:p>
          <a:p>
            <a:pPr eaLnBrk="1" hangingPunct="1">
              <a:buFontTx/>
              <a:buNone/>
              <a:defRPr/>
            </a:pPr>
            <a:endParaRPr lang="en-GB" altLang="zh-CN" sz="1200" dirty="0" smtClean="0">
              <a:latin typeface="+mj-lt"/>
              <a:ea typeface="宋体" charset="-122"/>
            </a:endParaRPr>
          </a:p>
          <a:p>
            <a:pPr eaLnBrk="1" hangingPunct="1">
              <a:buFontTx/>
              <a:buBlip>
                <a:blip r:embed="rId3"/>
              </a:buBlip>
              <a:defRPr/>
            </a:pPr>
            <a:r>
              <a:rPr lang="en-GB" altLang="zh-CN" sz="2600" dirty="0" smtClean="0">
                <a:latin typeface="+mj-lt"/>
                <a:ea typeface="宋体" charset="-122"/>
              </a:rPr>
              <a:t>Usually the pilot will also receive a RFM divided in 2 sections:</a:t>
            </a: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GB" altLang="zh-CN" sz="2400" dirty="0" smtClean="0">
                <a:latin typeface="+mj-lt"/>
                <a:ea typeface="宋体" charset="-122"/>
              </a:rPr>
              <a:t>First generic section applicable to all models having common procedures</a:t>
            </a: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GB" altLang="zh-CN" sz="2400" dirty="0" smtClean="0">
                <a:latin typeface="+mj-lt"/>
                <a:ea typeface="宋体" charset="-122"/>
              </a:rPr>
              <a:t>Second customized section with additional specific equipment limitations and detailed cockpit description</a:t>
            </a:r>
            <a:endParaRPr lang="en-GB" sz="2400" dirty="0" smtClean="0"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MANAGEMENT OF CONFIGURATION</a:t>
            </a:r>
            <a:endParaRPr lang="en-GB" sz="2800" b="1" dirty="0">
              <a:latin typeface="+mj-lt"/>
            </a:endParaRPr>
          </a:p>
        </p:txBody>
      </p:sp>
      <p:sp>
        <p:nvSpPr>
          <p:cNvPr id="41987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9880D07-97CC-4921-B847-48658631A0C5}" type="slidenum">
              <a:rPr lang="en-GB" sz="1200">
                <a:solidFill>
                  <a:srgbClr val="898989"/>
                </a:solidFill>
              </a:rPr>
              <a:pPr algn="r"/>
              <a:t>14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>
          <a:xfrm>
            <a:off x="200025" y="1571625"/>
            <a:ext cx="8934450" cy="4643438"/>
          </a:xfrm>
        </p:spPr>
        <p:txBody>
          <a:bodyPr/>
          <a:lstStyle/>
          <a:p>
            <a:pPr marL="216000" indent="-216000" eaLnBrk="1" hangingPunct="1">
              <a:spcBef>
                <a:spcPts val="600"/>
              </a:spcBef>
              <a:buFontTx/>
              <a:buBlip>
                <a:blip r:embed="rId3"/>
              </a:buBlip>
              <a:defRPr/>
            </a:pPr>
            <a:r>
              <a:rPr lang="en-GB" altLang="zh-CN" sz="2600" dirty="0" smtClean="0">
                <a:latin typeface="+mj-lt"/>
                <a:ea typeface="宋体" charset="-122"/>
              </a:rPr>
              <a:t> The </a:t>
            </a:r>
            <a:r>
              <a:rPr lang="en-GB" altLang="zh-CN" sz="2600" dirty="0">
                <a:latin typeface="+mj-lt"/>
                <a:ea typeface="宋体" charset="-122"/>
              </a:rPr>
              <a:t>ICA will have  dedicated NVIS paragraph </a:t>
            </a:r>
            <a:r>
              <a:rPr lang="en-GB" altLang="zh-CN" sz="2600" dirty="0" smtClean="0">
                <a:latin typeface="+mj-lt"/>
                <a:ea typeface="宋体" charset="-122"/>
              </a:rPr>
              <a:t>and instructions </a:t>
            </a:r>
            <a:r>
              <a:rPr lang="en-GB" altLang="zh-CN" sz="2600" dirty="0">
                <a:latin typeface="+mj-lt"/>
                <a:ea typeface="宋体" charset="-122"/>
              </a:rPr>
              <a:t>in order to cover the </a:t>
            </a:r>
            <a:r>
              <a:rPr lang="en-GB" altLang="zh-CN" sz="2600" dirty="0" smtClean="0">
                <a:latin typeface="+mj-lt"/>
                <a:ea typeface="宋体" charset="-122"/>
              </a:rPr>
              <a:t>following    </a:t>
            </a:r>
            <a:r>
              <a:rPr lang="en-GB" altLang="zh-CN" sz="2600" dirty="0">
                <a:latin typeface="+mj-lt"/>
                <a:ea typeface="宋体" charset="-122"/>
              </a:rPr>
              <a:t>occurrences:</a:t>
            </a:r>
          </a:p>
          <a:p>
            <a:pPr marL="720000" lvl="1" indent="-288000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GB" altLang="zh-CN" sz="2400" dirty="0">
                <a:latin typeface="+mj-lt"/>
                <a:ea typeface="宋体" charset="-122"/>
              </a:rPr>
              <a:t>Maintenance instructions including cockpit </a:t>
            </a:r>
            <a:r>
              <a:rPr lang="en-GB" altLang="zh-CN" sz="2400" dirty="0" smtClean="0">
                <a:latin typeface="+mj-lt"/>
                <a:ea typeface="宋体" charset="-122"/>
              </a:rPr>
              <a:t>disassembly;</a:t>
            </a:r>
            <a:endParaRPr lang="en-GB" altLang="zh-CN" sz="2400" dirty="0">
              <a:latin typeface="+mj-lt"/>
              <a:ea typeface="宋体" charset="-122"/>
            </a:endParaRPr>
          </a:p>
          <a:p>
            <a:pPr marL="720000" lvl="1" indent="-288000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GB" altLang="zh-CN" sz="2400" dirty="0">
                <a:latin typeface="+mj-lt"/>
                <a:ea typeface="宋体" charset="-122"/>
              </a:rPr>
              <a:t>Scheduled and unscheduled maintenance on </a:t>
            </a:r>
            <a:r>
              <a:rPr lang="en-GB" altLang="zh-CN" sz="2400" dirty="0" smtClean="0">
                <a:latin typeface="+mj-lt"/>
                <a:ea typeface="宋体" charset="-122"/>
              </a:rPr>
              <a:t>NVIS components;</a:t>
            </a:r>
            <a:endParaRPr lang="en-GB" altLang="zh-CN" sz="2400" dirty="0">
              <a:latin typeface="+mj-lt"/>
              <a:ea typeface="宋体" charset="-122"/>
            </a:endParaRPr>
          </a:p>
          <a:p>
            <a:pPr marL="720000" lvl="1" indent="-288000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GB" altLang="zh-CN" sz="2400" dirty="0">
                <a:latin typeface="+mj-lt"/>
                <a:ea typeface="宋体" charset="-122"/>
              </a:rPr>
              <a:t>Repairs on NVIS </a:t>
            </a:r>
            <a:r>
              <a:rPr lang="en-GB" altLang="zh-CN" sz="2400" dirty="0" smtClean="0">
                <a:latin typeface="+mj-lt"/>
                <a:ea typeface="宋体" charset="-122"/>
              </a:rPr>
              <a:t>components;</a:t>
            </a:r>
            <a:endParaRPr lang="en-GB" altLang="zh-CN" sz="2400" dirty="0">
              <a:latin typeface="+mj-lt"/>
              <a:ea typeface="宋体" charset="-122"/>
            </a:endParaRPr>
          </a:p>
          <a:p>
            <a:pPr marL="720000" lvl="1" indent="-288000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GB" altLang="zh-CN" sz="2400" dirty="0">
                <a:latin typeface="+mj-lt"/>
                <a:ea typeface="宋体" charset="-122"/>
              </a:rPr>
              <a:t>Recurrent inspections of the approved NVIS </a:t>
            </a:r>
            <a:r>
              <a:rPr lang="en-GB" altLang="zh-CN" sz="2400" dirty="0" smtClean="0">
                <a:latin typeface="+mj-lt"/>
                <a:ea typeface="宋体" charset="-122"/>
              </a:rPr>
              <a:t>cockpit.</a:t>
            </a:r>
          </a:p>
          <a:p>
            <a:pPr marL="720000" lvl="1" indent="-288000" eaLnBrk="1" hangingPunct="1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endParaRPr lang="en-GB" altLang="zh-CN" sz="1200" dirty="0">
              <a:latin typeface="+mj-lt"/>
              <a:ea typeface="宋体" charset="-122"/>
            </a:endParaRPr>
          </a:p>
          <a:p>
            <a:pPr marL="216000" lvl="1" indent="-216000" eaLnBrk="1" hangingPunct="1">
              <a:spcBef>
                <a:spcPts val="600"/>
              </a:spcBef>
              <a:buFontTx/>
              <a:buBlip>
                <a:blip r:embed="rId3"/>
              </a:buBlip>
              <a:defRPr/>
            </a:pPr>
            <a:r>
              <a:rPr lang="en-GB" altLang="zh-CN" sz="2600" dirty="0" smtClean="0">
                <a:latin typeface="+mj-lt"/>
                <a:ea typeface="宋体" charset="-122"/>
                <a:cs typeface="+mn-cs"/>
              </a:rPr>
              <a:t> The maintenance instruction should include  as minimum a NVIS light leak check.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CONTINUED AIRWORTHINESS </a:t>
            </a:r>
            <a:r>
              <a:rPr lang="en-GB" sz="2800" b="1" dirty="0">
                <a:latin typeface="+mj-lt"/>
              </a:rPr>
              <a:t>(1)</a:t>
            </a:r>
            <a:endParaRPr lang="en-GB" sz="2800" b="1" dirty="0">
              <a:latin typeface="+mj-lt"/>
            </a:endParaRPr>
          </a:p>
        </p:txBody>
      </p:sp>
      <p:sp>
        <p:nvSpPr>
          <p:cNvPr id="44035" name="Slide Number Placeholder 6"/>
          <p:cNvSpPr txBox="1">
            <a:spLocks noChangeArrowheads="1"/>
          </p:cNvSpPr>
          <p:nvPr/>
        </p:nvSpPr>
        <p:spPr bwMode="auto">
          <a:xfrm>
            <a:off x="6553200" y="635000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F441EE52-C639-425D-AA1E-B6D6B6B8AFC9}" type="slidenum">
              <a:rPr lang="en-GB" sz="1200">
                <a:solidFill>
                  <a:srgbClr val="898989"/>
                </a:solidFill>
              </a:rPr>
              <a:pPr algn="r"/>
              <a:t>15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2000250"/>
            <a:ext cx="8643937" cy="3571875"/>
          </a:xfrm>
        </p:spPr>
        <p:txBody>
          <a:bodyPr/>
          <a:lstStyle/>
          <a:p>
            <a:pPr marL="216000" lvl="1" indent="-216000" eaLnBrk="1" hangingPunct="1">
              <a:spcBef>
                <a:spcPts val="600"/>
              </a:spcBef>
              <a:buFontTx/>
              <a:buBlip>
                <a:blip r:embed="rId3"/>
              </a:buBlip>
              <a:defRPr/>
            </a:pPr>
            <a:r>
              <a:rPr lang="en-GB" altLang="zh-CN" sz="2600" dirty="0" smtClean="0">
                <a:latin typeface="+mj-lt"/>
                <a:ea typeface="宋体" charset="-122"/>
                <a:cs typeface="+mn-cs"/>
              </a:rPr>
              <a:t> Recurrent inspections of the approved NVIS cockpit:</a:t>
            </a:r>
          </a:p>
          <a:p>
            <a:pPr marL="358775" lvl="1" indent="0" eaLnBrk="1" hangingPunct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  <a:defRPr/>
            </a:pPr>
            <a:r>
              <a:rPr lang="en-GB" sz="2400" dirty="0" smtClean="0">
                <a:latin typeface="+mj-lt"/>
              </a:rPr>
              <a:t> TC holders: recurrent inspections detailed in their</a:t>
            </a:r>
            <a:br>
              <a:rPr lang="en-GB" sz="2400" dirty="0" smtClean="0">
                <a:latin typeface="+mj-lt"/>
              </a:rPr>
            </a:br>
            <a:r>
              <a:rPr lang="en-GB" sz="2400" dirty="0" smtClean="0">
                <a:latin typeface="+mj-lt"/>
              </a:rPr>
              <a:t>    maintenance instructions</a:t>
            </a:r>
            <a:r>
              <a:rPr lang="en-GB" sz="2400" dirty="0" smtClean="0">
                <a:latin typeface="+mj-lt"/>
                <a:ea typeface="宋体" charset="-122"/>
              </a:rPr>
              <a:t>;</a:t>
            </a:r>
            <a:endParaRPr lang="en-GB" altLang="zh-CN" sz="2400" dirty="0" smtClean="0">
              <a:latin typeface="+mj-lt"/>
              <a:ea typeface="宋体" charset="-122"/>
            </a:endParaRPr>
          </a:p>
          <a:p>
            <a:pPr marL="358775" lvl="1" indent="0" eaLnBrk="1" hangingPunct="1"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en-GB" altLang="zh-CN" sz="2400" dirty="0" smtClean="0">
                <a:latin typeface="+mj-lt"/>
                <a:ea typeface="宋体" charset="-122"/>
              </a:rPr>
              <a:t> STC holders: Their ICA will ask for an annual</a:t>
            </a:r>
            <a:br>
              <a:rPr lang="en-GB" altLang="zh-CN" sz="2400" dirty="0" smtClean="0">
                <a:latin typeface="+mj-lt"/>
                <a:ea typeface="宋体" charset="-122"/>
              </a:rPr>
            </a:br>
            <a:r>
              <a:rPr lang="en-GB" altLang="zh-CN" sz="2400" dirty="0" smtClean="0">
                <a:latin typeface="+mj-lt"/>
                <a:ea typeface="宋体" charset="-122"/>
              </a:rPr>
              <a:t>     inspection and for inspections after maintenance.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CONTINUED AIRWORTHINESS </a:t>
            </a:r>
            <a:r>
              <a:rPr lang="en-GB" sz="2800" b="1" dirty="0">
                <a:latin typeface="+mj-lt"/>
              </a:rPr>
              <a:t>(2)</a:t>
            </a:r>
            <a:endParaRPr lang="en-GB" sz="2800" b="1" dirty="0">
              <a:latin typeface="+mj-lt"/>
            </a:endParaRPr>
          </a:p>
        </p:txBody>
      </p:sp>
      <p:sp>
        <p:nvSpPr>
          <p:cNvPr id="46083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CFBCE23-445F-46A6-8D93-98577FB4BCDB}" type="slidenum">
              <a:rPr lang="en-GB" sz="1200">
                <a:solidFill>
                  <a:srgbClr val="898989"/>
                </a:solidFill>
              </a:rPr>
              <a:pPr algn="r"/>
              <a:t>16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sz="3200" b="1" dirty="0">
                <a:latin typeface="+mj-lt"/>
              </a:rPr>
              <a:t> RFMS, APPROVAL &amp; ICA WARNINGS</a:t>
            </a:r>
            <a:endParaRPr lang="en-GB" sz="2800" b="1" dirty="0">
              <a:latin typeface="+mj-lt"/>
            </a:endParaRPr>
          </a:p>
        </p:txBody>
      </p:sp>
      <p:sp>
        <p:nvSpPr>
          <p:cNvPr id="48130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54DFAC80-B4BA-4595-B783-8FE7AD0AD99E}" type="slidenum">
              <a:rPr lang="en-GB" sz="1200">
                <a:solidFill>
                  <a:srgbClr val="898989"/>
                </a:solidFill>
              </a:rPr>
              <a:pPr algn="r"/>
              <a:t>17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4375" y="1409700"/>
            <a:ext cx="81438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42875" eaLnBrk="0" hangingPunct="0">
              <a:spcBef>
                <a:spcPct val="20000"/>
              </a:spcBef>
              <a:defRPr/>
            </a:pPr>
            <a:endParaRPr lang="en-US" sz="2400" kern="0" dirty="0">
              <a:latin typeface="+mn-lt"/>
              <a:ea typeface="宋体" charset="-122"/>
            </a:endParaRPr>
          </a:p>
          <a:p>
            <a:pPr marL="142875" eaLnBrk="0" hangingPunct="0">
              <a:spcBef>
                <a:spcPct val="20000"/>
              </a:spcBef>
              <a:defRPr/>
            </a:pPr>
            <a:r>
              <a:rPr lang="en-US" sz="2600" kern="0" dirty="0">
                <a:latin typeface="+mn-lt"/>
                <a:ea typeface="宋体" charset="-122"/>
              </a:rPr>
              <a:t>“Any subsequent modification to the cockpit or internal lighting, including role equipment, involving a light emitting or reflecting device will require reassessment by the appropriate airworthiness authority to ensure its compatibility with NVIS operations.”</a:t>
            </a:r>
          </a:p>
          <a:p>
            <a:pPr marL="142875" eaLnBrk="0" hangingPunct="0">
              <a:spcBef>
                <a:spcPct val="20000"/>
              </a:spcBef>
              <a:defRPr/>
            </a:pPr>
            <a:endParaRPr lang="en-US" sz="2600" kern="0" dirty="0">
              <a:latin typeface="+mn-lt"/>
              <a:ea typeface="宋体" charset="-122"/>
            </a:endParaRPr>
          </a:p>
          <a:p>
            <a:pPr marL="142875" algn="just">
              <a:spcBef>
                <a:spcPct val="20000"/>
              </a:spcBef>
              <a:defRPr/>
            </a:pPr>
            <a:r>
              <a:rPr lang="en-US" sz="2000" kern="0" dirty="0">
                <a:latin typeface="+mn-lt"/>
                <a:ea typeface="宋体" charset="-122"/>
              </a:rPr>
              <a:t>Note: Appropriate Authority or STC/TC holders having appropriate agreement with EASA/FAA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sz="3200" b="1" dirty="0">
                <a:latin typeface="+mj-lt"/>
              </a:rPr>
              <a:t> CLASSIFICATION OF NVIS CHANGES </a:t>
            </a:r>
            <a:r>
              <a:rPr lang="en-GB" sz="2800" b="1" dirty="0">
                <a:latin typeface="+mj-lt"/>
              </a:rPr>
              <a:t>(1)</a:t>
            </a:r>
            <a:endParaRPr lang="en-GB" sz="2800" b="1" dirty="0">
              <a:latin typeface="+mj-lt"/>
            </a:endParaRPr>
          </a:p>
        </p:txBody>
      </p:sp>
      <p:sp>
        <p:nvSpPr>
          <p:cNvPr id="50178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DF09E1B-AD66-4BB2-A758-9669ED9092EA}" type="slidenum">
              <a:rPr lang="en-GB" sz="1200">
                <a:solidFill>
                  <a:srgbClr val="898989"/>
                </a:solidFill>
              </a:rPr>
              <a:pPr algn="r"/>
              <a:t>18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28625" y="1643063"/>
            <a:ext cx="84296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7188" indent="-265113">
              <a:spcBef>
                <a:spcPct val="20000"/>
              </a:spcBef>
              <a:buFontTx/>
              <a:buBlip>
                <a:blip r:embed="rId4"/>
              </a:buBlip>
              <a:defRPr/>
            </a:pPr>
            <a:r>
              <a:rPr lang="en-GB" altLang="zh-CN" sz="2600" kern="0" dirty="0">
                <a:latin typeface="+mn-lt"/>
                <a:ea typeface="宋体" charset="-122"/>
              </a:rPr>
              <a:t>Current MG 16 says: </a:t>
            </a:r>
            <a:r>
              <a:rPr lang="en-GB" altLang="zh-CN" sz="2000" kern="0" dirty="0">
                <a:solidFill>
                  <a:srgbClr val="0000FF"/>
                </a:solidFill>
                <a:latin typeface="+mn-lt"/>
                <a:ea typeface="宋体" charset="-122"/>
              </a:rPr>
              <a:t>Due to the fundamental effect the </a:t>
            </a:r>
            <a:r>
              <a:rPr lang="en-GB" altLang="zh-CN" sz="2000" kern="0" dirty="0" err="1">
                <a:solidFill>
                  <a:srgbClr val="0000FF"/>
                </a:solidFill>
                <a:latin typeface="+mn-lt"/>
                <a:ea typeface="宋体" charset="-122"/>
              </a:rPr>
              <a:t>NVGs</a:t>
            </a:r>
            <a:r>
              <a:rPr lang="en-GB" altLang="zh-CN" sz="2000" kern="0" dirty="0">
                <a:solidFill>
                  <a:srgbClr val="0000FF"/>
                </a:solidFill>
                <a:latin typeface="+mn-lt"/>
                <a:ea typeface="宋体" charset="-122"/>
              </a:rPr>
              <a:t> have on visual perception and the inherent characteristics of NVIS technology, these type of modifications should always be considered </a:t>
            </a:r>
            <a:r>
              <a:rPr lang="en-GB" altLang="zh-CN" sz="2000" b="1" u="sng" kern="0" dirty="0">
                <a:solidFill>
                  <a:srgbClr val="0000FF"/>
                </a:solidFill>
                <a:latin typeface="+mn-lt"/>
                <a:ea typeface="宋体" charset="-122"/>
              </a:rPr>
              <a:t>major</a:t>
            </a:r>
            <a:r>
              <a:rPr lang="en-GB" altLang="zh-CN" sz="2000" kern="0" dirty="0">
                <a:solidFill>
                  <a:srgbClr val="0000FF"/>
                </a:solidFill>
                <a:latin typeface="+mn-lt"/>
                <a:ea typeface="宋体" charset="-122"/>
              </a:rPr>
              <a:t>.</a:t>
            </a:r>
          </a:p>
          <a:p>
            <a:pPr marL="357188" indent="-265113">
              <a:spcBef>
                <a:spcPct val="20000"/>
              </a:spcBef>
              <a:buFontTx/>
              <a:buBlip>
                <a:blip r:embed="rId4"/>
              </a:buBlip>
              <a:defRPr/>
            </a:pPr>
            <a:r>
              <a:rPr lang="en-GB" altLang="zh-CN" sz="2600" kern="0" dirty="0">
                <a:latin typeface="+mn-lt"/>
                <a:ea typeface="宋体" charset="-122"/>
              </a:rPr>
              <a:t>This however has been found not practicable, so agreements of minor NVIS change classification have been made with all TC/ STC holder and EASA.</a:t>
            </a:r>
            <a:endParaRPr lang="en-GB" altLang="zh-CN" sz="2800" i="1" kern="0" dirty="0">
              <a:latin typeface="+mn-lt"/>
              <a:ea typeface="宋体" charset="-122"/>
            </a:endParaRPr>
          </a:p>
          <a:p>
            <a:pPr marL="357188" indent="-265113">
              <a:spcBef>
                <a:spcPct val="20000"/>
              </a:spcBef>
              <a:buFontTx/>
              <a:buBlip>
                <a:blip r:embed="rId4"/>
              </a:buBlip>
              <a:defRPr/>
            </a:pPr>
            <a:endParaRPr lang="en-GB" altLang="zh-CN" sz="2600" kern="0" dirty="0">
              <a:latin typeface="+mn-lt"/>
              <a:ea typeface="宋体" charset="-122"/>
            </a:endParaRPr>
          </a:p>
          <a:p>
            <a:pPr marL="357188" indent="-265113">
              <a:spcBef>
                <a:spcPct val="20000"/>
              </a:spcBef>
              <a:buFontTx/>
              <a:buBlip>
                <a:blip r:embed="rId4"/>
              </a:buBlip>
              <a:defRPr/>
            </a:pPr>
            <a:r>
              <a:rPr lang="en-GB" altLang="zh-CN" sz="2600" kern="0" dirty="0">
                <a:latin typeface="+mn-lt"/>
                <a:ea typeface="宋体" charset="-122"/>
              </a:rPr>
              <a:t>All other changes should be considered major changes.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428750"/>
            <a:ext cx="8858250" cy="4643438"/>
          </a:xfrm>
        </p:spPr>
        <p:txBody>
          <a:bodyPr/>
          <a:lstStyle/>
          <a:p>
            <a:pPr marL="144000" indent="0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sz="2600" b="1" i="1" dirty="0">
                <a:latin typeface="+mj-lt"/>
              </a:rPr>
              <a:t>What if we need to install changes on a helicopter having NVIS approval?</a:t>
            </a:r>
            <a:r>
              <a:rPr lang="en-GB" altLang="zh-CN" sz="2600" b="1" i="1" dirty="0">
                <a:latin typeface="+mj-lt"/>
              </a:rPr>
              <a:t> </a:t>
            </a:r>
          </a:p>
          <a:p>
            <a:pPr marL="14400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en-GB" altLang="zh-CN" sz="2400" dirty="0">
              <a:latin typeface="+mj-lt"/>
              <a:ea typeface="宋体" charset="-122"/>
            </a:endParaRPr>
          </a:p>
          <a:p>
            <a:pPr marL="14400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GB" altLang="zh-CN" sz="2600" dirty="0">
                <a:latin typeface="+mj-lt"/>
                <a:ea typeface="宋体" charset="-122"/>
              </a:rPr>
              <a:t>The NVIS compatibility will be either assessed by either: </a:t>
            </a:r>
          </a:p>
          <a:p>
            <a:pPr marL="504000" indent="0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2400" dirty="0" smtClean="0">
                <a:latin typeface="+mj-lt"/>
                <a:ea typeface="宋体" charset="-122"/>
              </a:rPr>
              <a:t> the </a:t>
            </a:r>
            <a:r>
              <a:rPr lang="en-GB" altLang="zh-CN" sz="2400" dirty="0">
                <a:latin typeface="+mj-lt"/>
                <a:ea typeface="宋体" charset="-122"/>
              </a:rPr>
              <a:t>NVIS TC/STC holder</a:t>
            </a:r>
          </a:p>
          <a:p>
            <a:pPr algn="ctr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GB" altLang="zh-CN" sz="2400" dirty="0">
                <a:latin typeface="+mj-lt"/>
                <a:ea typeface="宋体" charset="-122"/>
              </a:rPr>
              <a:t>o</a:t>
            </a:r>
            <a:r>
              <a:rPr lang="en-GB" altLang="zh-CN" sz="2400" dirty="0" smtClean="0">
                <a:latin typeface="+mj-lt"/>
                <a:ea typeface="宋体" charset="-122"/>
              </a:rPr>
              <a:t>r</a:t>
            </a:r>
            <a:endParaRPr lang="en-GB" altLang="zh-CN" sz="2400" dirty="0">
              <a:latin typeface="+mj-lt"/>
              <a:ea typeface="宋体" charset="-122"/>
            </a:endParaRPr>
          </a:p>
          <a:p>
            <a:pPr marL="504000" indent="0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2400" dirty="0" smtClean="0">
                <a:latin typeface="+mj-lt"/>
                <a:ea typeface="宋体" charset="-122"/>
              </a:rPr>
              <a:t> an </a:t>
            </a:r>
            <a:r>
              <a:rPr lang="en-GB" altLang="zh-CN" sz="2400" dirty="0">
                <a:latin typeface="+mj-lt"/>
                <a:ea typeface="宋体" charset="-122"/>
              </a:rPr>
              <a:t>adequate DOA having </a:t>
            </a:r>
            <a:r>
              <a:rPr lang="en-GB" altLang="zh-CN" sz="2400" b="1" u="sng" dirty="0">
                <a:latin typeface="+mj-lt"/>
                <a:ea typeface="宋体" charset="-122"/>
              </a:rPr>
              <a:t>NVIS </a:t>
            </a:r>
            <a:r>
              <a:rPr lang="en-GB" altLang="zh-CN" sz="2400" b="1" u="sng" dirty="0" smtClean="0">
                <a:latin typeface="+mj-lt"/>
                <a:ea typeface="宋体" charset="-122"/>
              </a:rPr>
              <a:t>capability</a:t>
            </a:r>
            <a:r>
              <a:rPr lang="en-GB" altLang="zh-CN" sz="2400" b="1" dirty="0" smtClean="0">
                <a:latin typeface="+mj-lt"/>
                <a:ea typeface="宋体" charset="-122"/>
              </a:rPr>
              <a:t>      </a:t>
            </a:r>
            <a:r>
              <a:rPr lang="en-GB" altLang="zh-CN" sz="2400" dirty="0" smtClean="0">
                <a:latin typeface="+mj-lt"/>
                <a:ea typeface="宋体" charset="-122"/>
              </a:rPr>
              <a:t>(proposal)</a:t>
            </a:r>
            <a:endParaRPr lang="en-GB" altLang="zh-CN" sz="2400" dirty="0">
              <a:latin typeface="+mj-lt"/>
              <a:ea typeface="宋体" charset="-122"/>
            </a:endParaRPr>
          </a:p>
          <a:p>
            <a:pPr marL="14400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en-GB" altLang="zh-CN" sz="2400" dirty="0" smtClean="0">
              <a:latin typeface="+mj-lt"/>
              <a:ea typeface="宋体" charset="-122"/>
            </a:endParaRPr>
          </a:p>
          <a:p>
            <a:pPr marL="14400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GB" altLang="zh-CN" sz="2600" dirty="0" smtClean="0">
                <a:latin typeface="+mj-lt"/>
                <a:ea typeface="宋体" charset="-122"/>
              </a:rPr>
              <a:t>The </a:t>
            </a:r>
            <a:r>
              <a:rPr lang="en-GB" altLang="zh-CN" sz="2600" dirty="0">
                <a:latin typeface="+mj-lt"/>
                <a:ea typeface="宋体" charset="-122"/>
              </a:rPr>
              <a:t>positive check should be recorded in a clear and visible way visible to the public and to the NVIS TC/STC </a:t>
            </a:r>
            <a:r>
              <a:rPr lang="en-GB" altLang="zh-CN" sz="2600" dirty="0" smtClean="0">
                <a:latin typeface="+mj-lt"/>
                <a:ea typeface="宋体" charset="-122"/>
              </a:rPr>
              <a:t>holder.</a:t>
            </a:r>
            <a:endParaRPr lang="en-GB" altLang="zh-CN" sz="2600" dirty="0">
              <a:latin typeface="+mj-lt"/>
              <a:ea typeface="宋体" charset="-122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CLASSIFICATION OF NVIS CHANGES </a:t>
            </a:r>
            <a:r>
              <a:rPr lang="en-GB" sz="2800" b="1" dirty="0">
                <a:latin typeface="+mj-lt"/>
              </a:rPr>
              <a:t>(2)</a:t>
            </a:r>
            <a:endParaRPr lang="en-GB" sz="2800" b="1" dirty="0">
              <a:latin typeface="+mj-lt"/>
            </a:endParaRPr>
          </a:p>
        </p:txBody>
      </p:sp>
      <p:sp>
        <p:nvSpPr>
          <p:cNvPr id="52227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0B30B91-01FE-4380-A27C-914461A694A7}" type="slidenum">
              <a:rPr lang="en-GB" sz="1200">
                <a:solidFill>
                  <a:srgbClr val="898989"/>
                </a:solidFill>
              </a:rPr>
              <a:pPr algn="r"/>
              <a:t>19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2857500"/>
            <a:ext cx="7977187" cy="2071688"/>
          </a:xfrm>
        </p:spPr>
        <p:txBody>
          <a:bodyPr/>
          <a:lstStyle/>
          <a:p>
            <a:pPr algn="r"/>
            <a:r>
              <a:rPr lang="de-DE" sz="2800" smtClean="0">
                <a:solidFill>
                  <a:srgbClr val="0000FF"/>
                </a:solidFill>
              </a:rPr>
              <a:t>Highlights for DOAs</a:t>
            </a:r>
            <a:r>
              <a:rPr lang="de-DE" sz="4800" smtClean="0">
                <a:solidFill>
                  <a:srgbClr val="0000FF"/>
                </a:solidFill>
              </a:rPr>
              <a:t/>
            </a:r>
            <a:br>
              <a:rPr lang="de-DE" sz="4800" smtClean="0">
                <a:solidFill>
                  <a:srgbClr val="0000FF"/>
                </a:solidFill>
              </a:rPr>
            </a:br>
            <a:r>
              <a:rPr lang="de-DE" sz="2800" smtClean="0">
                <a:solidFill>
                  <a:srgbClr val="0000FF"/>
                </a:solidFill>
              </a:rPr>
              <a:t/>
            </a:r>
            <a:br>
              <a:rPr lang="de-DE" sz="2800" smtClean="0">
                <a:solidFill>
                  <a:srgbClr val="0000FF"/>
                </a:solidFill>
              </a:rPr>
            </a:br>
            <a:r>
              <a:rPr lang="de-DE" sz="2800" smtClean="0">
                <a:solidFill>
                  <a:srgbClr val="0000FF"/>
                </a:solidFill>
              </a:rPr>
              <a:t/>
            </a:r>
            <a:br>
              <a:rPr lang="de-DE" sz="2800" smtClean="0">
                <a:solidFill>
                  <a:srgbClr val="0000FF"/>
                </a:solidFill>
              </a:rPr>
            </a:br>
            <a:r>
              <a:rPr lang="de-DE" sz="2000" smtClean="0">
                <a:solidFill>
                  <a:schemeClr val="tx1"/>
                </a:solidFill>
              </a:rPr>
              <a:t>Riccardo Frollo,  EASA NVIS Focal Point</a:t>
            </a:r>
            <a:br>
              <a:rPr lang="de-DE" sz="2000" smtClean="0">
                <a:solidFill>
                  <a:schemeClr val="tx1"/>
                </a:solidFill>
              </a:rPr>
            </a:br>
            <a:r>
              <a:rPr lang="de-DE" sz="2000" smtClean="0">
                <a:solidFill>
                  <a:schemeClr val="tx1"/>
                </a:solidFill>
              </a:rPr>
              <a:t>Ionut-Viorel Miu , DOA TL</a:t>
            </a:r>
            <a:endParaRPr lang="en-GB" sz="2800" smtClean="0">
              <a:solidFill>
                <a:schemeClr val="tx1"/>
              </a:solidFill>
            </a:endParaRPr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89000" y="917575"/>
            <a:ext cx="825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>
                <a:solidFill>
                  <a:srgbClr val="0000FF"/>
                </a:solidFill>
                <a:latin typeface="Trebuchet MS" pitchFamily="34" charset="0"/>
              </a:rPr>
              <a:t>Part 21 Design Organisation Approval (DOA) Implementation Workshop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36538" y="5915025"/>
            <a:ext cx="3403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1400" b="1">
                <a:latin typeface="Trebuchet MS" pitchFamily="34" charset="0"/>
              </a:rPr>
              <a:t>03-04 November 2010 </a:t>
            </a:r>
          </a:p>
          <a:p>
            <a:pPr algn="ctr"/>
            <a:r>
              <a:rPr lang="de-DE" sz="1400" b="1">
                <a:latin typeface="Trebuchet MS" pitchFamily="34" charset="0"/>
              </a:rPr>
              <a:t>RHEIN/RUHR/ERFT Conference Rooms </a:t>
            </a:r>
          </a:p>
          <a:p>
            <a:pPr algn="ctr"/>
            <a:r>
              <a:rPr lang="de-DE" sz="1400" b="1">
                <a:latin typeface="Trebuchet MS" pitchFamily="34" charset="0"/>
              </a:rPr>
              <a:t>Köln – Germany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14375" y="1500188"/>
            <a:ext cx="79771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GB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Night Vision Image System (NVIS)</a:t>
            </a:r>
            <a:endParaRPr lang="en-GB" sz="28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Date Placeholder 5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4274" name="Footer Placeholder 7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214313" y="1585913"/>
            <a:ext cx="8929687" cy="4376737"/>
          </a:xfrm>
        </p:spPr>
        <p:txBody>
          <a:bodyPr/>
          <a:lstStyle/>
          <a:p>
            <a:pPr marL="216000" indent="0" eaLnBrk="1" hangingPunct="1">
              <a:spcBef>
                <a:spcPts val="1200"/>
              </a:spcBef>
              <a:spcAft>
                <a:spcPts val="600"/>
              </a:spcAft>
              <a:buSzPts val="2400"/>
              <a:buFontTx/>
              <a:buBlip>
                <a:blip r:embed="rId3"/>
              </a:buBlip>
              <a:defRPr/>
            </a:pPr>
            <a:r>
              <a:rPr lang="en-GB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600" dirty="0" smtClean="0">
                <a:latin typeface="+mj-lt"/>
              </a:rPr>
              <a:t>New technical field to introduce NVIS; </a:t>
            </a:r>
          </a:p>
          <a:p>
            <a:pPr marL="216000" indent="0" eaLnBrk="1" hangingPunct="1">
              <a:spcBef>
                <a:spcPts val="1200"/>
              </a:spcBef>
              <a:spcAft>
                <a:spcPts val="600"/>
              </a:spcAft>
              <a:buSzPts val="2400"/>
              <a:buFontTx/>
              <a:buBlip>
                <a:blip r:embed="rId3"/>
              </a:buBlip>
              <a:defRPr/>
            </a:pPr>
            <a:r>
              <a:rPr lang="en-GB" sz="2600" dirty="0" smtClean="0">
                <a:latin typeface="+mj-lt"/>
              </a:rPr>
              <a:t> Assessment during initial investigation (new DOA) or</a:t>
            </a:r>
            <a:br>
              <a:rPr lang="en-GB" sz="2600" dirty="0" smtClean="0">
                <a:latin typeface="+mj-lt"/>
              </a:rPr>
            </a:br>
            <a:r>
              <a:rPr lang="en-GB" sz="2600" dirty="0" smtClean="0">
                <a:latin typeface="+mj-lt"/>
              </a:rPr>
              <a:t>   significant change (existing DOA)</a:t>
            </a:r>
          </a:p>
          <a:p>
            <a:pPr marL="216000" indent="0" eaLnBrk="1" hangingPunct="1">
              <a:spcBef>
                <a:spcPts val="1200"/>
              </a:spcBef>
              <a:buSzPts val="2400"/>
              <a:buFontTx/>
              <a:buBlip>
                <a:blip r:embed="rId3"/>
              </a:buBlip>
              <a:defRPr/>
            </a:pPr>
            <a:r>
              <a:rPr lang="en-GB" sz="2200" dirty="0" smtClean="0">
                <a:latin typeface="+mj-lt"/>
              </a:rPr>
              <a:t> </a:t>
            </a:r>
            <a:r>
              <a:rPr lang="en-GB" sz="2600" dirty="0" smtClean="0">
                <a:latin typeface="+mj-lt"/>
              </a:rPr>
              <a:t>Two levels of competence:</a:t>
            </a:r>
          </a:p>
          <a:p>
            <a:pPr marL="720000" indent="0" eaLnBrk="1" hangingPunct="1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" pitchFamily="2" charset="2"/>
              <a:buChar char=""/>
              <a:defRPr/>
            </a:pPr>
            <a:r>
              <a:rPr lang="en-GB" sz="2400" dirty="0" smtClean="0">
                <a:latin typeface="+mj-lt"/>
              </a:rPr>
              <a:t> DO designing installation of NVIS system  </a:t>
            </a:r>
          </a:p>
          <a:p>
            <a:pPr marL="720000" indent="0" eaLnBrk="1" hangingPunct="1">
              <a:spcBef>
                <a:spcPts val="600"/>
              </a:spcBef>
              <a:buClr>
                <a:srgbClr val="002060"/>
              </a:buClr>
              <a:buSzPct val="100000"/>
              <a:buFont typeface="Wingdings" pitchFamily="2" charset="2"/>
              <a:buChar char=""/>
              <a:defRPr/>
            </a:pPr>
            <a:r>
              <a:rPr lang="en-GB" sz="2400" dirty="0" smtClean="0">
                <a:latin typeface="+mj-lt"/>
              </a:rPr>
              <a:t> DO designing changes potentially affecting approved</a:t>
            </a:r>
            <a:br>
              <a:rPr lang="en-GB" sz="2400" dirty="0" smtClean="0">
                <a:latin typeface="+mj-lt"/>
              </a:rPr>
            </a:br>
            <a:r>
              <a:rPr lang="en-GB" sz="2400" dirty="0" smtClean="0">
                <a:latin typeface="+mj-lt"/>
              </a:rPr>
              <a:t>    NVIS configuration;</a:t>
            </a:r>
            <a:endParaRPr lang="en-GB" sz="2600" dirty="0" smtClean="0">
              <a:latin typeface="+mj-lt"/>
            </a:endParaRPr>
          </a:p>
          <a:p>
            <a:pPr marL="216000" indent="0">
              <a:spcBef>
                <a:spcPts val="1200"/>
              </a:spcBef>
              <a:spcAft>
                <a:spcPts val="600"/>
              </a:spcAft>
              <a:buClr>
                <a:srgbClr val="002060"/>
              </a:buClr>
              <a:buSzPts val="2400"/>
              <a:buFontTx/>
              <a:buBlip>
                <a:blip r:embed="rId3"/>
              </a:buBlip>
              <a:defRPr/>
            </a:pPr>
            <a:r>
              <a:rPr lang="en-GB" sz="2200" dirty="0" smtClean="0">
                <a:latin typeface="+mj-lt"/>
              </a:rPr>
              <a:t> </a:t>
            </a:r>
            <a:r>
              <a:rPr lang="en-GB" sz="2600" dirty="0" smtClean="0">
                <a:latin typeface="+mj-lt"/>
              </a:rPr>
              <a:t>Recognition of NVIS capabilities in </a:t>
            </a:r>
            <a:r>
              <a:rPr lang="en-GB" sz="2600" dirty="0" err="1" smtClean="0">
                <a:latin typeface="+mj-lt"/>
              </a:rPr>
              <a:t>ToA</a:t>
            </a:r>
            <a:r>
              <a:rPr lang="en-GB" sz="2600" dirty="0" smtClean="0">
                <a:latin typeface="+mj-lt"/>
              </a:rPr>
              <a:t> and publication </a:t>
            </a:r>
            <a:br>
              <a:rPr lang="en-GB" sz="2600" dirty="0" smtClean="0">
                <a:latin typeface="+mj-lt"/>
              </a:rPr>
            </a:br>
            <a:r>
              <a:rPr lang="en-GB" sz="2600" dirty="0" smtClean="0">
                <a:latin typeface="+mj-lt"/>
              </a:rPr>
              <a:t>    in EASA </a:t>
            </a:r>
            <a:r>
              <a:rPr lang="en-GB" sz="2600" dirty="0" err="1" smtClean="0">
                <a:latin typeface="+mj-lt"/>
              </a:rPr>
              <a:t>weblist</a:t>
            </a:r>
            <a:endParaRPr lang="en-GB" sz="2600" dirty="0" smtClean="0">
              <a:latin typeface="+mj-lt"/>
            </a:endParaRPr>
          </a:p>
          <a:p>
            <a:pPr marL="216000" indent="0" eaLnBrk="1" hangingPunct="1">
              <a:buSzPts val="2400"/>
              <a:buFontTx/>
              <a:buNone/>
              <a:defRPr/>
            </a:pPr>
            <a:endParaRPr lang="en-GB" sz="2400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857250" y="785813"/>
            <a:ext cx="8286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DOA ASPECTS ON NVIS - General concept</a:t>
            </a:r>
            <a:endParaRPr lang="en-GB" sz="2800" b="1" dirty="0">
              <a:latin typeface="+mj-lt"/>
            </a:endParaRPr>
          </a:p>
        </p:txBody>
      </p:sp>
      <p:sp>
        <p:nvSpPr>
          <p:cNvPr id="54277" name="Slide Number Placeholder 6"/>
          <p:cNvSpPr txBox="1">
            <a:spLocks noChangeArrowheads="1"/>
          </p:cNvSpPr>
          <p:nvPr/>
        </p:nvSpPr>
        <p:spPr bwMode="auto">
          <a:xfrm>
            <a:off x="6553200" y="635000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4CEB788-E81D-4243-9D9B-E74D79CB546B}" type="slidenum">
              <a:rPr lang="en-GB" sz="1200">
                <a:solidFill>
                  <a:srgbClr val="898989"/>
                </a:solidFill>
              </a:rPr>
              <a:pPr algn="r"/>
              <a:t>20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Date Placeholder 5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6322" name="Slide Number Placeholder 6"/>
          <p:cNvSpPr txBox="1">
            <a:spLocks noChangeArrowheads="1"/>
          </p:cNvSpPr>
          <p:nvPr/>
        </p:nvSpPr>
        <p:spPr bwMode="auto">
          <a:xfrm>
            <a:off x="6553200" y="628650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22BC6DB-358E-4738-AC7E-24C2C7321578}" type="slidenum">
              <a:rPr lang="en-GB" sz="1200">
                <a:solidFill>
                  <a:srgbClr val="898989"/>
                </a:solidFill>
              </a:rPr>
              <a:pPr algn="r"/>
              <a:t>21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56323" name="Footer Placeholder 7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214313" y="1785938"/>
            <a:ext cx="8929687" cy="3143250"/>
          </a:xfrm>
        </p:spPr>
        <p:txBody>
          <a:bodyPr/>
          <a:lstStyle/>
          <a:p>
            <a:pPr marL="215900" indent="0" eaLnBrk="1" hangingPunct="1">
              <a:buSzPts val="2400"/>
              <a:buFontTx/>
              <a:buNone/>
            </a:pPr>
            <a:endParaRPr lang="en-GB" sz="1000" b="1" smtClean="0">
              <a:solidFill>
                <a:srgbClr val="002060"/>
              </a:solidFill>
              <a:latin typeface="Calibri" pitchFamily="34" charset="0"/>
            </a:endParaRPr>
          </a:p>
          <a:p>
            <a:pPr marL="215900" indent="0" eaLnBrk="1" hangingPunct="1">
              <a:spcBef>
                <a:spcPts val="1200"/>
              </a:spcBef>
              <a:spcAft>
                <a:spcPts val="1200"/>
              </a:spcAft>
              <a:buSzPts val="2400"/>
              <a:buFontTx/>
              <a:buBlip>
                <a:blip r:embed="rId3"/>
              </a:buBlip>
            </a:pPr>
            <a:r>
              <a:rPr lang="en-GB" sz="2200" smtClean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en-GB" sz="2600" smtClean="0"/>
              <a:t>Develop general guidance (currently, only technical</a:t>
            </a:r>
            <a:br>
              <a:rPr lang="en-GB" sz="2600" smtClean="0"/>
            </a:br>
            <a:r>
              <a:rPr lang="en-GB" sz="2600" smtClean="0"/>
              <a:t>    guidance developed for each specific case);</a:t>
            </a:r>
          </a:p>
          <a:p>
            <a:pPr marL="215900" indent="0" eaLnBrk="1" hangingPunct="1">
              <a:spcBef>
                <a:spcPts val="1200"/>
              </a:spcBef>
              <a:spcAft>
                <a:spcPts val="1200"/>
              </a:spcAft>
              <a:buSzPts val="2400"/>
              <a:buFontTx/>
              <a:buBlip>
                <a:blip r:embed="rId3"/>
              </a:buBlip>
            </a:pPr>
            <a:r>
              <a:rPr lang="en-GB" sz="2200" smtClean="0"/>
              <a:t> </a:t>
            </a:r>
            <a:r>
              <a:rPr lang="en-GB" sz="2600" smtClean="0"/>
              <a:t>Establish the level of competence for the two </a:t>
            </a:r>
            <a:br>
              <a:rPr lang="en-GB" sz="2600" smtClean="0"/>
            </a:br>
            <a:r>
              <a:rPr lang="en-GB" sz="2600" smtClean="0"/>
              <a:t>   foreseen categories;</a:t>
            </a:r>
          </a:p>
          <a:p>
            <a:pPr marL="215900" indent="0" eaLnBrk="1" hangingPunct="1">
              <a:spcBef>
                <a:spcPts val="1200"/>
              </a:spcBef>
              <a:spcAft>
                <a:spcPts val="1200"/>
              </a:spcAft>
              <a:buSzPts val="2400"/>
              <a:buFontTx/>
              <a:buBlip>
                <a:blip r:embed="rId3"/>
              </a:buBlip>
            </a:pPr>
            <a:r>
              <a:rPr lang="en-GB" sz="2200" smtClean="0"/>
              <a:t> </a:t>
            </a:r>
            <a:r>
              <a:rPr lang="en-GB" sz="2600" smtClean="0"/>
              <a:t>Define appropriate measures for managing the NVIS configuration.</a:t>
            </a:r>
          </a:p>
          <a:p>
            <a:pPr marL="215900" indent="0" eaLnBrk="1" hangingPunct="1">
              <a:spcBef>
                <a:spcPts val="1800"/>
              </a:spcBef>
              <a:buSzPts val="2400"/>
              <a:buFontTx/>
              <a:buNone/>
            </a:pPr>
            <a:endParaRPr lang="en-GB" sz="2200" smtClean="0">
              <a:solidFill>
                <a:srgbClr val="002060"/>
              </a:solidFill>
              <a:latin typeface="Verdana" pitchFamily="34" charset="0"/>
            </a:endParaRPr>
          </a:p>
          <a:p>
            <a:pPr marL="215900" indent="0" eaLnBrk="1" hangingPunct="1">
              <a:buSzPts val="2400"/>
              <a:buFontTx/>
              <a:buNone/>
            </a:pPr>
            <a:endParaRPr lang="en-GB" sz="240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857250" y="785813"/>
            <a:ext cx="8286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DOA ASPECTS ON NVIS - Challenges</a:t>
            </a:r>
            <a:endParaRPr lang="en-GB" sz="2800" b="1" dirty="0">
              <a:latin typeface="+mj-lt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zh-CN" smtClean="0">
                <a:ea typeface="宋体" charset="-122"/>
              </a:rPr>
              <a:t>Terms of Reference 2010-02 (2)</a:t>
            </a:r>
            <a:endParaRPr lang="en-GB" smtClean="0"/>
          </a:p>
        </p:txBody>
      </p:sp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63713"/>
            <a:ext cx="8229600" cy="49053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2000" b="1" smtClean="0">
                <a:ea typeface="宋体" charset="-122"/>
              </a:rPr>
              <a:t>Specific tasks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1- Select a chairman and confirm planning to RSI, for presentation to DOA IPSG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2- Review the issues, based on technical note prepared by R Frollo (see attachment)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3- Propose solutions and associated action plan for the various disciplines (Rulemaking, DOA or AP, product certification, maintenance, operations)</a:t>
            </a:r>
            <a:endParaRPr lang="en-US" altLang="zh-CN" sz="2000" b="1" smtClean="0">
              <a:ea typeface="宋体" charset="-122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Deliveries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Related to task 1: email to RSI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Related to task 2: consolidate technical note into a detailed presentation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Related to task 3: action plan (subject, task, responsible person, expected delivery dates)</a:t>
            </a:r>
            <a:endParaRPr lang="en-GB" sz="2000" smtClean="0"/>
          </a:p>
        </p:txBody>
      </p:sp>
      <p:pic>
        <p:nvPicPr>
          <p:cNvPr id="58371" name="Picture 4" descr="519F"/>
          <p:cNvPicPr>
            <a:picLocks noChangeAspect="1" noChangeArrowheads="1"/>
          </p:cNvPicPr>
          <p:nvPr/>
        </p:nvPicPr>
        <p:blipFill>
          <a:blip r:embed="rId3"/>
          <a:srcRect l="4181" r="41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5"/>
          <p:cNvSpPr txBox="1">
            <a:spLocks noChangeArrowheads="1"/>
          </p:cNvSpPr>
          <p:nvPr/>
        </p:nvSpPr>
        <p:spPr bwMode="auto">
          <a:xfrm>
            <a:off x="3132138" y="2492375"/>
            <a:ext cx="2354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>
                <a:solidFill>
                  <a:srgbClr val="FFFF00"/>
                </a:solidFill>
                <a:latin typeface="Times New Roman" pitchFamily="18" charset="0"/>
              </a:rPr>
              <a:t>Questions???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428750"/>
            <a:ext cx="7967663" cy="471487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Historical background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Regulatory guidance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Certification assumptions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Night Vision Goggles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Generic CRI covering NVIS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Configuration management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Continued airworthiness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Classification of changes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DOA aspects on NVIS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3200" b="1" kern="0" dirty="0">
                <a:latin typeface="+mj-lt"/>
                <a:ea typeface="+mj-ea"/>
                <a:cs typeface="+mj-cs"/>
              </a:rPr>
              <a:t>HIGHLIGHTS</a:t>
            </a:r>
          </a:p>
        </p:txBody>
      </p:sp>
      <p:sp>
        <p:nvSpPr>
          <p:cNvPr id="19459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C888AE3-6964-42B3-9C93-760F1389F509}" type="slidenum">
              <a:rPr lang="en-GB" sz="1200">
                <a:solidFill>
                  <a:srgbClr val="898989"/>
                </a:solidFill>
              </a:rPr>
              <a:pPr algn="r"/>
              <a:t>3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785938"/>
            <a:ext cx="7967663" cy="3143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NVGs retained from Military usage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European NAAs granted individual approvals prior to EASA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Today major TC holder retain NVIS kits and many STC holder have NVIS approvals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kern="0" dirty="0">
                <a:latin typeface="+mj-lt"/>
                <a:ea typeface="+mj-ea"/>
                <a:cs typeface="+mj-cs"/>
              </a:rPr>
              <a:t> HISTORICAL </a:t>
            </a:r>
            <a:r>
              <a:rPr lang="en-GB" sz="3200" b="1" kern="0" dirty="0">
                <a:latin typeface="+mj-lt"/>
                <a:ea typeface="+mj-ea"/>
                <a:cs typeface="+mj-cs"/>
              </a:rPr>
              <a:t>BACKGROUND</a:t>
            </a:r>
          </a:p>
        </p:txBody>
      </p:sp>
      <p:sp>
        <p:nvSpPr>
          <p:cNvPr id="21507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C6B0402-AB4F-4897-885C-E031CD9A2933}" type="slidenum">
              <a:rPr lang="en-GB" sz="1200">
                <a:solidFill>
                  <a:srgbClr val="898989"/>
                </a:solidFill>
              </a:rPr>
              <a:pPr algn="r"/>
              <a:t>4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14375" y="1928813"/>
            <a:ext cx="7967663" cy="3143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RTCA/DO 275 Minimum Operational Performance Standards for Integrated Night Vision Imaging System Equipment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Change 1 to Advisory Circulars (AC) 27-1B and 29-2C Miscellaneous Guidance Section  16.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Harmonized MG 16 between EASA, FAA and TCCA (almost finalized)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i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REGULATORY </a:t>
            </a:r>
            <a:r>
              <a:rPr lang="en-GB" sz="3200" b="1" dirty="0">
                <a:latin typeface="+mj-lt"/>
              </a:rPr>
              <a:t>GUIDANCE </a:t>
            </a:r>
          </a:p>
        </p:txBody>
      </p:sp>
      <p:sp>
        <p:nvSpPr>
          <p:cNvPr id="23555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2AA60D0-2C1F-404A-8D2B-7914B97F3F50}" type="slidenum">
              <a:rPr lang="en-GB" sz="1200">
                <a:solidFill>
                  <a:srgbClr val="898989"/>
                </a:solidFill>
              </a:rPr>
              <a:pPr algn="r"/>
              <a:t>5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1750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1750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2913"/>
            <a:ext cx="8429625" cy="40719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>
                <a:latin typeface="+mj-lt"/>
              </a:rPr>
              <a:t>No added operational requirements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Can do current mission without goggles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Weather minimums remain the same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VFR only, but address inadvertent IMC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min crew per 27/29, OPS can add ‘NVIS technical crew member’ if mission requires it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400" dirty="0" smtClean="0">
                <a:latin typeface="+mj-lt"/>
              </a:rPr>
              <a:t>NVGs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Night Vision Goggles are considered appliances but NOT certified. They are listed in the relevant RFMS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+mj-lt"/>
              </a:rPr>
              <a:t>NVG failure probability is considered 1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ô"/>
              <a:defRPr/>
            </a:pPr>
            <a:endParaRPr lang="en-US" sz="2000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CERTIFICATION </a:t>
            </a:r>
            <a:r>
              <a:rPr lang="en-GB" sz="3200" b="1" dirty="0">
                <a:latin typeface="+mj-lt"/>
              </a:rPr>
              <a:t>ASSUMPTIONS</a:t>
            </a:r>
          </a:p>
        </p:txBody>
      </p:sp>
      <p:sp>
        <p:nvSpPr>
          <p:cNvPr id="25603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EEBC37B-ABCF-48BD-9BC0-95B7EF47253E}" type="slidenum">
              <a:rPr lang="en-GB" sz="1200">
                <a:solidFill>
                  <a:srgbClr val="898989"/>
                </a:solidFill>
              </a:rPr>
              <a:pPr algn="r"/>
              <a:t>6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4925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4925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557213" y="1500188"/>
            <a:ext cx="7967662" cy="40005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600" b="1" smtClean="0"/>
              <a:t>DARK HANGAR GROUND TEST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600" smtClean="0"/>
              <a:t>Target Illumination  set at 1 Millilux</a:t>
            </a:r>
          </a:p>
          <a:p>
            <a:pPr eaLnBrk="1" hangingPunct="1">
              <a:buFontTx/>
              <a:buNone/>
            </a:pPr>
            <a:endParaRPr lang="en-US" smtClean="0">
              <a:solidFill>
                <a:srgbClr val="FFFF00"/>
              </a:solidFill>
            </a:endParaRPr>
          </a:p>
          <a:p>
            <a:pPr eaLnBrk="1" hangingPunct="1"/>
            <a:endParaRPr lang="en-US" smtClean="0">
              <a:solidFill>
                <a:srgbClr val="FFFF00"/>
              </a:solidFill>
            </a:endParaRPr>
          </a:p>
          <a:p>
            <a:pPr eaLnBrk="1" hangingPunct="1"/>
            <a:endParaRPr lang="en-GB" sz="2800" b="1" smtClean="0">
              <a:solidFill>
                <a:srgbClr val="FFF35B"/>
              </a:solidFill>
            </a:endParaRPr>
          </a:p>
        </p:txBody>
      </p: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428625" y="5500688"/>
            <a:ext cx="457200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USAF 1951 tri-bar chart positioned 15 </a:t>
            </a:r>
            <a:r>
              <a:rPr lang="en-US" dirty="0">
                <a:latin typeface="+mj-lt"/>
              </a:rPr>
              <a:t>to </a:t>
            </a:r>
          </a:p>
          <a:p>
            <a:pPr>
              <a:defRPr/>
            </a:pPr>
            <a:r>
              <a:rPr lang="en-US" dirty="0">
                <a:latin typeface="+mj-lt"/>
              </a:rPr>
              <a:t>20 feet in front of pilot’s eye position</a:t>
            </a:r>
            <a:endParaRPr lang="en-GB" dirty="0">
              <a:latin typeface="+mj-lt"/>
            </a:endParaRPr>
          </a:p>
        </p:txBody>
      </p:sp>
      <p:sp>
        <p:nvSpPr>
          <p:cNvPr id="23555" name="Rectangle 7"/>
          <p:cNvSpPr>
            <a:spLocks noChangeArrowheads="1"/>
          </p:cNvSpPr>
          <p:nvPr/>
        </p:nvSpPr>
        <p:spPr bwMode="auto">
          <a:xfrm>
            <a:off x="5524500" y="5643563"/>
            <a:ext cx="2520950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j-lt"/>
              </a:rPr>
              <a:t>Typical NVG </a:t>
            </a:r>
            <a:endParaRPr lang="en-GB" dirty="0">
              <a:latin typeface="+mj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sz="3200" b="1" dirty="0">
                <a:latin typeface="+mj-lt"/>
              </a:rPr>
              <a:t> CERTIFICATION</a:t>
            </a:r>
            <a:r>
              <a:rPr lang="en-GB" sz="2800" b="1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3200" b="1" dirty="0">
                <a:latin typeface="+mj-lt"/>
              </a:rPr>
              <a:t>TESTING </a:t>
            </a:r>
            <a:r>
              <a:rPr lang="en-GB" sz="2800" b="1" dirty="0">
                <a:latin typeface="+mj-lt"/>
              </a:rPr>
              <a:t>(1)</a:t>
            </a:r>
            <a:endParaRPr lang="en-GB" sz="2800" b="1" dirty="0">
              <a:latin typeface="+mj-lt"/>
            </a:endParaRPr>
          </a:p>
        </p:txBody>
      </p:sp>
      <p:pic>
        <p:nvPicPr>
          <p:cNvPr id="27653" name="Picture 6" descr="tri-bar ch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038" y="2582863"/>
            <a:ext cx="2881312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/>
          <p:cNvPicPr>
            <a:picLocks noChangeArrowheads="1"/>
          </p:cNvPicPr>
          <p:nvPr/>
        </p:nvPicPr>
        <p:blipFill>
          <a:blip r:embed="rId5"/>
          <a:srcRect l="1770" t="6371" r="1970" b="4280"/>
          <a:stretch>
            <a:fillRect/>
          </a:stretch>
        </p:blipFill>
        <p:spPr bwMode="auto">
          <a:xfrm>
            <a:off x="4786313" y="2571750"/>
            <a:ext cx="3671887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E3607ED-36B6-40E6-873C-942D7F38DD04}" type="slidenum">
              <a:rPr lang="en-GB" sz="1200">
                <a:solidFill>
                  <a:srgbClr val="898989"/>
                </a:solidFill>
              </a:rPr>
              <a:pPr algn="r"/>
              <a:t>7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714500"/>
            <a:ext cx="7967663" cy="34290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1200"/>
              </a:spcAft>
              <a:buFontTx/>
              <a:buBlip>
                <a:blip r:embed="rId3"/>
              </a:buBlip>
            </a:pPr>
            <a:r>
              <a:rPr lang="en-US" sz="2600" smtClean="0"/>
              <a:t>Daylight readability evaluation</a:t>
            </a:r>
          </a:p>
          <a:p>
            <a:pPr marL="457200" indent="-457200" eaLnBrk="1" hangingPunct="1">
              <a:spcBef>
                <a:spcPts val="1200"/>
              </a:spcBef>
              <a:buFontTx/>
              <a:buBlip>
                <a:blip r:embed="rId3"/>
              </a:buBlip>
            </a:pPr>
            <a:r>
              <a:rPr lang="en-US" sz="2600" smtClean="0"/>
              <a:t>Night lighting assessment</a:t>
            </a:r>
            <a:r>
              <a:rPr lang="en-US" sz="2800" smtClean="0"/>
              <a:t>  </a:t>
            </a:r>
          </a:p>
          <a:p>
            <a:pPr marL="457200" indent="-457200" eaLnBrk="1" hangingPunct="1">
              <a:spcBef>
                <a:spcPct val="0"/>
              </a:spcBef>
              <a:buFontTx/>
              <a:buNone/>
            </a:pPr>
            <a:endParaRPr lang="en-US" sz="1600" smtClean="0"/>
          </a:p>
          <a:p>
            <a:pPr marL="719138" lvl="1" indent="-457200" eaLnBrk="1" hangingPunct="1">
              <a:spcBef>
                <a:spcPct val="0"/>
              </a:spcBef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"/>
            </a:pPr>
            <a:r>
              <a:rPr lang="en-US" sz="2400" smtClean="0"/>
              <a:t>Unaided (without NVGs) : confirmation of cockpit adequate for Night VFR</a:t>
            </a:r>
          </a:p>
          <a:p>
            <a:pPr marL="719138" lvl="1" indent="-457200" eaLnBrk="1" hangingPunct="1">
              <a:spcBef>
                <a:spcPct val="0"/>
              </a:spcBef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"/>
            </a:pPr>
            <a:r>
              <a:rPr lang="en-US" sz="2400" smtClean="0"/>
              <a:t>Aided (with NVGs) : confirmation of Night Vision with NVGs</a:t>
            </a:r>
          </a:p>
          <a:p>
            <a:pPr marL="457200" indent="-457200" eaLnBrk="1" hangingPunct="1"/>
            <a:endParaRPr lang="en-GB" sz="2800" b="1" smtClean="0">
              <a:solidFill>
                <a:srgbClr val="FFF35B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8581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4"/>
              </a:buBlip>
              <a:defRPr/>
            </a:pPr>
            <a:r>
              <a:rPr lang="en-GB" sz="3200" b="1" dirty="0">
                <a:latin typeface="+mj-lt"/>
              </a:rPr>
              <a:t> CERTIFICATION</a:t>
            </a:r>
            <a:r>
              <a:rPr lang="en-GB" sz="2800" b="1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3200" b="1" dirty="0">
                <a:latin typeface="+mj-lt"/>
              </a:rPr>
              <a:t>TESTING </a:t>
            </a:r>
            <a:r>
              <a:rPr lang="en-GB" sz="2800" b="1" dirty="0">
                <a:latin typeface="+mj-lt"/>
              </a:rPr>
              <a:t>(2)</a:t>
            </a:r>
            <a:endParaRPr lang="en-GB" sz="2800" b="1" dirty="0">
              <a:latin typeface="+mj-lt"/>
            </a:endParaRPr>
          </a:p>
        </p:txBody>
      </p:sp>
      <p:sp>
        <p:nvSpPr>
          <p:cNvPr id="29699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FE52DD5C-6824-4A1B-8A37-B742F38B7FF9}" type="slidenum">
              <a:rPr lang="en-GB" sz="1200">
                <a:solidFill>
                  <a:srgbClr val="898989"/>
                </a:solidFill>
              </a:rPr>
              <a:pPr algn="r"/>
              <a:t>8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95350" y="779463"/>
            <a:ext cx="824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sz="3200" b="1" dirty="0">
                <a:latin typeface="+mj-lt"/>
              </a:rPr>
              <a:t> TYPICAL </a:t>
            </a:r>
            <a:r>
              <a:rPr lang="en-GB" sz="3200" b="1" dirty="0">
                <a:latin typeface="+mj-lt"/>
              </a:rPr>
              <a:t>MODIFIED COCKPIT</a:t>
            </a:r>
          </a:p>
        </p:txBody>
      </p:sp>
      <p:pic>
        <p:nvPicPr>
          <p:cNvPr id="31746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771525" y="1290638"/>
            <a:ext cx="7572375" cy="4913312"/>
          </a:xfrm>
        </p:spPr>
      </p:pic>
      <p:sp>
        <p:nvSpPr>
          <p:cNvPr id="31747" name="Slide Number Placeholder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FD2F1E63-6954-4FE8-942A-DD6273F97925}" type="slidenum">
              <a:rPr lang="en-GB" sz="1200">
                <a:solidFill>
                  <a:srgbClr val="898989"/>
                </a:solidFill>
              </a:rPr>
              <a:pPr algn="r"/>
              <a:t>9</a:t>
            </a:fld>
            <a:endParaRPr lang="en-GB" sz="1200">
              <a:solidFill>
                <a:srgbClr val="898989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281238" y="6386513"/>
            <a:ext cx="42195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Part 21 DOA </a:t>
            </a:r>
            <a:r>
              <a:rPr lang="de-DE" dirty="0" err="1"/>
              <a:t>Implementation</a:t>
            </a:r>
            <a:r>
              <a:rPr lang="de-DE" dirty="0"/>
              <a:t> Workshop</a:t>
            </a:r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xfrm>
            <a:off x="468313" y="6386513"/>
            <a:ext cx="17462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03-04.12.2009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4398</TotalTime>
  <Words>1039</Words>
  <Application>Microsoft PowerPoint</Application>
  <PresentationFormat>On-screen Show (4:3)</PresentationFormat>
  <Paragraphs>217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22</vt:i4>
      </vt:variant>
    </vt:vector>
  </HeadingPairs>
  <TitlesOfParts>
    <vt:vector size="42" baseType="lpstr">
      <vt:lpstr>Arial</vt:lpstr>
      <vt:lpstr>Trebuchet MS</vt:lpstr>
      <vt:lpstr>Times New Roman</vt:lpstr>
      <vt:lpstr>Wingdings 2</vt:lpstr>
      <vt:lpstr>Wingdings</vt:lpstr>
      <vt:lpstr>宋体</vt:lpstr>
      <vt:lpstr>Calibri</vt:lpstr>
      <vt:lpstr>Verdana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   </vt:lpstr>
      <vt:lpstr>Highlights for DOAs   Riccardo Frollo,  EASA NVIS Focal Point Ionut-Viorel Miu , DOA TL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Terms of Reference 2010-02 (2)</vt:lpstr>
    </vt:vector>
  </TitlesOfParts>
  <Company>Safety Regulation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NVIS ASPECTS</dc:title>
  <dc:creator>R.Frollo</dc:creator>
  <cp:lastModifiedBy>frollgi</cp:lastModifiedBy>
  <cp:revision>274</cp:revision>
  <dcterms:created xsi:type="dcterms:W3CDTF">2005-05-24T10:25:48Z</dcterms:created>
  <dcterms:modified xsi:type="dcterms:W3CDTF">2010-11-04T10:22:04Z</dcterms:modified>
</cp:coreProperties>
</file>