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27" r:id="rId24"/>
    <p:sldId id="328" r:id="rId25"/>
  </p:sldIdLst>
  <p:sldSz cx="18288000" cy="10287000"/>
  <p:notesSz cx="6858000" cy="9144000"/>
  <p:embeddedFontLst>
    <p:embeddedFont>
      <p:font typeface="Alegreya Sans Bold" panose="020B0604020202020204" charset="0"/>
      <p:regular r:id="rId26"/>
    </p:embeddedFont>
    <p:embeddedFont>
      <p:font typeface="Alegreya Sans Bold Bold" panose="020B0604020202020204" charset="0"/>
      <p:regular r:id="rId27"/>
    </p:embeddedFont>
    <p:embeddedFont>
      <p:font typeface="Alegreya Sans Regular" panose="020B0604020202020204" charset="0"/>
      <p:regular r:id="rId28"/>
    </p:embeddedFont>
    <p:embeddedFont>
      <p:font typeface="Alegreya Sans Regular Bold" panose="020B0604020202020204" charset="0"/>
      <p:regular r:id="rId29"/>
    </p:embeddedFont>
    <p:embeddedFont>
      <p:font typeface="Alegreya Sans Regular Bold Italics"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2" autoAdjust="0"/>
  </p:normalViewPr>
  <p:slideViewPr>
    <p:cSldViewPr>
      <p:cViewPr varScale="1">
        <p:scale>
          <a:sx n="81" d="100"/>
          <a:sy n="81" d="100"/>
        </p:scale>
        <p:origin x="1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6.jpeg"/><Relationship Id="rId21" Type="http://schemas.openxmlformats.org/officeDocument/2006/relationships/image" Target="../media/image23.jpeg"/><Relationship Id="rId7" Type="http://schemas.openxmlformats.org/officeDocument/2006/relationships/image" Target="../media/image10.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jpeg"/><Relationship Id="rId4" Type="http://schemas.openxmlformats.org/officeDocument/2006/relationships/image" Target="../media/image7.png"/><Relationship Id="rId9" Type="http://schemas.openxmlformats.org/officeDocument/2006/relationships/image" Target="../media/image5.png"/><Relationship Id="rId14" Type="http://schemas.openxmlformats.org/officeDocument/2006/relationships/image" Target="../media/image16.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390" t="504" r="2047" b="10313"/>
          <a:stretch>
            <a:fillRect/>
          </a:stretch>
        </p:blipFill>
        <p:spPr>
          <a:xfrm>
            <a:off x="-10078" y="1520604"/>
            <a:ext cx="18324954" cy="8766396"/>
          </a:xfrm>
          <a:prstGeom prst="rect">
            <a:avLst/>
          </a:prstGeom>
        </p:spPr>
      </p:pic>
      <p:grpSp>
        <p:nvGrpSpPr>
          <p:cNvPr id="3" name="Group 3"/>
          <p:cNvGrpSpPr/>
          <p:nvPr/>
        </p:nvGrpSpPr>
        <p:grpSpPr>
          <a:xfrm>
            <a:off x="3539523" y="6595839"/>
            <a:ext cx="10630097" cy="2234444"/>
            <a:chOff x="0" y="0"/>
            <a:chExt cx="3746700" cy="787556"/>
          </a:xfrm>
        </p:grpSpPr>
        <p:sp>
          <p:nvSpPr>
            <p:cNvPr id="4" name="Freeform 4"/>
            <p:cNvSpPr/>
            <p:nvPr/>
          </p:nvSpPr>
          <p:spPr>
            <a:xfrm>
              <a:off x="0" y="0"/>
              <a:ext cx="3746700" cy="787556"/>
            </a:xfrm>
            <a:custGeom>
              <a:avLst/>
              <a:gdLst/>
              <a:ahLst/>
              <a:cxnLst/>
              <a:rect l="l" t="t" r="r" b="b"/>
              <a:pathLst>
                <a:path w="3746700" h="787556">
                  <a:moveTo>
                    <a:pt x="0" y="0"/>
                  </a:moveTo>
                  <a:lnTo>
                    <a:pt x="3746700" y="0"/>
                  </a:lnTo>
                  <a:lnTo>
                    <a:pt x="3746700" y="787556"/>
                  </a:lnTo>
                  <a:lnTo>
                    <a:pt x="0" y="787556"/>
                  </a:lnTo>
                  <a:close/>
                </a:path>
              </a:pathLst>
            </a:custGeom>
            <a:solidFill>
              <a:srgbClr val="FFFFFF"/>
            </a:solidFill>
          </p:spPr>
        </p:sp>
      </p:grpSp>
      <p:sp>
        <p:nvSpPr>
          <p:cNvPr id="5" name="TextBox 5"/>
          <p:cNvSpPr txBox="1"/>
          <p:nvPr/>
        </p:nvSpPr>
        <p:spPr>
          <a:xfrm>
            <a:off x="3250094" y="6535999"/>
            <a:ext cx="11208954" cy="2294285"/>
          </a:xfrm>
          <a:prstGeom prst="rect">
            <a:avLst/>
          </a:prstGeom>
        </p:spPr>
        <p:txBody>
          <a:bodyPr lIns="0" tIns="0" rIns="0" bIns="0" rtlCol="0" anchor="t">
            <a:spAutoFit/>
          </a:bodyPr>
          <a:lstStyle/>
          <a:p>
            <a:pPr marL="0" lvl="0" indent="0" algn="ctr">
              <a:lnSpc>
                <a:spcPts val="8201"/>
              </a:lnSpc>
            </a:pPr>
            <a:r>
              <a:rPr lang="en-US" sz="8201" spc="-82">
                <a:solidFill>
                  <a:srgbClr val="222F64"/>
                </a:solidFill>
                <a:latin typeface="Alegreya Sans Bold Bold"/>
              </a:rPr>
              <a:t>Stronger and Safer Together, Always</a:t>
            </a:r>
          </a:p>
        </p:txBody>
      </p:sp>
      <p:pic>
        <p:nvPicPr>
          <p:cNvPr id="6" name="Picture 6"/>
          <p:cNvPicPr>
            <a:picLocks noChangeAspect="1"/>
          </p:cNvPicPr>
          <p:nvPr/>
        </p:nvPicPr>
        <p:blipFill>
          <a:blip r:embed="rId3"/>
          <a:srcRect/>
          <a:stretch>
            <a:fillRect/>
          </a:stretch>
        </p:blipFill>
        <p:spPr>
          <a:xfrm>
            <a:off x="15441455" y="-601211"/>
            <a:ext cx="2846545" cy="2846545"/>
          </a:xfrm>
          <a:prstGeom prst="rect">
            <a:avLst/>
          </a:prstGeom>
        </p:spPr>
      </p:pic>
      <p:pic>
        <p:nvPicPr>
          <p:cNvPr id="7" name="Picture 7"/>
          <p:cNvPicPr>
            <a:picLocks noChangeAspect="1"/>
          </p:cNvPicPr>
          <p:nvPr/>
        </p:nvPicPr>
        <p:blipFill>
          <a:blip r:embed="rId4"/>
          <a:srcRect/>
          <a:stretch>
            <a:fillRect/>
          </a:stretch>
        </p:blipFill>
        <p:spPr>
          <a:xfrm>
            <a:off x="100479" y="312219"/>
            <a:ext cx="2951086" cy="1019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817309"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Personnel Readiness</a:t>
            </a:r>
          </a:p>
        </p:txBody>
      </p:sp>
      <p:sp>
        <p:nvSpPr>
          <p:cNvPr id="3" name="TextBox 3"/>
          <p:cNvSpPr txBox="1"/>
          <p:nvPr/>
        </p:nvSpPr>
        <p:spPr>
          <a:xfrm>
            <a:off x="699491" y="2329812"/>
            <a:ext cx="17125423" cy="6723380"/>
          </a:xfrm>
          <a:prstGeom prst="rect">
            <a:avLst/>
          </a:prstGeom>
        </p:spPr>
        <p:txBody>
          <a:bodyPr lIns="0" tIns="0" rIns="0" bIns="0" rtlCol="0" anchor="t">
            <a:spAutoFit/>
          </a:bodyPr>
          <a:lstStyle/>
          <a:p>
            <a:pPr marL="820420" lvl="1" indent="-410210">
              <a:lnSpc>
                <a:spcPts val="5319"/>
              </a:lnSpc>
              <a:buFont typeface="Arial"/>
              <a:buChar char="•"/>
            </a:pPr>
            <a:r>
              <a:rPr lang="en-US" sz="3799">
                <a:solidFill>
                  <a:srgbClr val="222F64"/>
                </a:solidFill>
                <a:latin typeface="Alegreya Sans Bold"/>
              </a:rPr>
              <a:t>Check all licences, medicals and other administrative details are all in date and ready to go. </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Review your Standard Operating Procedures (SOPs) and any emergency recall items prior to reporting for duty.</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Take some time to familiarise yourself with changes in your working environment.</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Prepare yourself mentally and physically by using the resources in the Wellbeing Hub.</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46879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Leadership and Culture</a:t>
            </a:r>
          </a:p>
        </p:txBody>
      </p:sp>
      <p:sp>
        <p:nvSpPr>
          <p:cNvPr id="3" name="TextBox 3"/>
          <p:cNvSpPr txBox="1"/>
          <p:nvPr/>
        </p:nvSpPr>
        <p:spPr>
          <a:xfrm>
            <a:off x="847725" y="2378376"/>
            <a:ext cx="15770911"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Set a positive example for others to follow. Ensure that your actions are in line with organisational processes and policies.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Establish a culture of trust that encourages engagement with staff at all levels so that its normal to report, provide feedback and discuss the challenges people face to facilitate safety learning.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Show management commitment to the wellbeing of staff and the values needed to be part of a safe and effective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where safety and business priorities might conflict and make deliberate decisions to prioritise safety first - include contingency for OTP erosion, disruptions, errors, planning failures.</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1875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Communication</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09034" y="2113534"/>
            <a:ext cx="16869932"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Have a clear safety communications strategy.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key messages and prioritise how, when, who and what you would like people to do?</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Show visible leadership when you communicate.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Create scripts for each layer of management, all aligned on same theme - elevator pitch for each and every staff engagement.</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Emphasise the systemic and collaborative nature of the challenge that aviation faces - the need to embrace partners and airport community in communications.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Communicate about your reporting system and confidential reporting processes under Reg 376/2014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915338"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Policy and Procedures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60671" y="2136828"/>
            <a:ext cx="17133157"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Ensure that all procedures/ manuals are up to date and that they are applicable to current situation.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follow rules, procedures and normal practices at all times but also encourage them to tell you when the real work has cannot be done within the processes as designed.</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positive conversations about how to improve the way things are done if they are not fit for purpose - continually have these conversations.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the specific health safety measures needed to keep people safe from COVID in all roles (operational and non-operational).</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Review, update and improve the Wellbeing policy within your organisation to help support the mental and physical health of staff.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477811"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People and Wellbeing</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775234" y="2196900"/>
            <a:ext cx="16014067" cy="56622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Support your staff to be fit for duty - especially in the context of skill fade, fatigue, wellbeing.</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look after themselves by asking "How am I feeling", "How am I coping", "What can I do for myself and others" and by looking after yourself (Wellbeing Resource Hub)</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support each other by continually reaching out to each other to offer support - especially important when down route.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staff to seek help through medical professionals or peer support networks and ensure this is part of your organisational culture.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92933"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Skills and Training</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24745" y="2260236"/>
            <a:ext cx="16064050" cy="62242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Think about how your staff's skills and knowledge may have been degraded during the pandemic and what this means when activities increase.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situations where you might be using staff in new ways, locations or situations and what this means for your operation.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Identify additional training you might wish to provide that you might have considered before COVID such as "Return to Work" training or Wellbeing.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leadership training for executive team, to highlight need for visible, supportive leadership. "All in this together" needs to be lived.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5133416"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Resources and Equipment</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28170" y="2264885"/>
            <a:ext cx="16431130"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Verify that enough competent and suitably trained staff are available to perform all key activities and think about how teams are composed.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that vehicles and ground servicing equipment are available to perform all key activities.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that appropriate facilities, buildings and services are available to perform all key activities.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over-provision of Covid-19 PPE and other supplies, to minimise any related stressors during Ramp 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396390"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Management Systems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866147" y="2174945"/>
            <a:ext cx="16393153" cy="73482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Utilise your management system to effectively manage safety in your actual day-to-day operation - the situation is dynamic so be aware of changes.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Know your risks, mitigate them continuously and properly.</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Encourage people to report occurrences and hazards and be prepared to investigate them - with appropriate feedback throughout the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Ensure you are able to turn your data into intelligence that you can then talk about and use to manage the risks in your organisation.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pro-active seeking of operational feedback - use a "pull" campaign rather than relying on voluntary submission of reports. No reports doesn't necessarily mean no issues.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4133260" cy="769441"/>
          </a:xfrm>
          <a:prstGeom prst="rect">
            <a:avLst/>
          </a:prstGeom>
        </p:spPr>
        <p:txBody>
          <a:bodyPr lIns="0" tIns="0" rIns="0" bIns="0" rtlCol="0" anchor="t">
            <a:spAutoFit/>
          </a:bodyPr>
          <a:lstStyle/>
          <a:p>
            <a:pPr marL="0" lvl="0" indent="0">
              <a:lnSpc>
                <a:spcPts val="6000"/>
              </a:lnSpc>
            </a:pPr>
            <a:r>
              <a:rPr lang="en-US" sz="6000" spc="-60" dirty="0" err="1">
                <a:solidFill>
                  <a:srgbClr val="222F64"/>
                </a:solidFill>
                <a:latin typeface="Alegreya Sans Bold Bold"/>
              </a:rPr>
              <a:t>Organisational</a:t>
            </a:r>
            <a:r>
              <a:rPr lang="en-US" sz="6000" spc="-60" dirty="0">
                <a:solidFill>
                  <a:srgbClr val="222F64"/>
                </a:solidFill>
                <a:latin typeface="Alegreya Sans Bold Bold"/>
              </a:rPr>
              <a:t> - Third Party Providers</a:t>
            </a:r>
          </a:p>
        </p:txBody>
      </p:sp>
      <p:grpSp>
        <p:nvGrpSpPr>
          <p:cNvPr id="3" name="Group 3"/>
          <p:cNvGrpSpPr>
            <a:grpSpLocks noChangeAspect="1"/>
          </p:cNvGrpSpPr>
          <p:nvPr/>
        </p:nvGrpSpPr>
        <p:grpSpPr>
          <a:xfrm>
            <a:off x="488730" y="220980"/>
            <a:ext cx="1615446" cy="1615440"/>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5" name="TextBox 5"/>
          <p:cNvSpPr txBox="1"/>
          <p:nvPr/>
        </p:nvSpPr>
        <p:spPr>
          <a:xfrm>
            <a:off x="1028700" y="2152778"/>
            <a:ext cx="15588473" cy="397637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Don’t assume that all third party providers are in the same situation as you are or where they were before the pandemic - reach out and engage with them.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Verify the status of any new service providers or companies that you plan to contract.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Check that suppliers/ providers are not taking short cuts to keep afloat, your success depends on them - reach out and offer support.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52706" y="552450"/>
            <a:ext cx="13918941"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General</a:t>
            </a:r>
          </a:p>
        </p:txBody>
      </p:sp>
      <p:sp>
        <p:nvSpPr>
          <p:cNvPr id="3" name="TextBox 3"/>
          <p:cNvSpPr txBox="1"/>
          <p:nvPr/>
        </p:nvSpPr>
        <p:spPr>
          <a:xfrm>
            <a:off x="844780" y="2373736"/>
            <a:ext cx="15001763" cy="341439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Create some headspace by putting key priorities in your diary up to 4 weeks ahead and create distraction-free moments.</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Create times when you are able to disconnect from work.</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Think about your own wellbeing and take care of those around you. </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31794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With Thanks to the Following Organisations Who Supported the Development of this Material</a:t>
            </a:r>
          </a:p>
        </p:txBody>
      </p:sp>
      <p:pic>
        <p:nvPicPr>
          <p:cNvPr id="3" name="Picture 3"/>
          <p:cNvPicPr>
            <a:picLocks noChangeAspect="1"/>
          </p:cNvPicPr>
          <p:nvPr/>
        </p:nvPicPr>
        <p:blipFill>
          <a:blip r:embed="rId2"/>
          <a:srcRect/>
          <a:stretch>
            <a:fillRect/>
          </a:stretch>
        </p:blipFill>
        <p:spPr>
          <a:xfrm>
            <a:off x="614406" y="7936963"/>
            <a:ext cx="1875563" cy="1875563"/>
          </a:xfrm>
          <a:prstGeom prst="rect">
            <a:avLst/>
          </a:prstGeom>
        </p:spPr>
      </p:pic>
      <p:pic>
        <p:nvPicPr>
          <p:cNvPr id="4" name="Picture 4"/>
          <p:cNvPicPr>
            <a:picLocks noChangeAspect="1"/>
          </p:cNvPicPr>
          <p:nvPr/>
        </p:nvPicPr>
        <p:blipFill>
          <a:blip r:embed="rId3"/>
          <a:srcRect/>
          <a:stretch>
            <a:fillRect/>
          </a:stretch>
        </p:blipFill>
        <p:spPr>
          <a:xfrm>
            <a:off x="12990420" y="3470671"/>
            <a:ext cx="2510812" cy="1672829"/>
          </a:xfrm>
          <a:prstGeom prst="rect">
            <a:avLst/>
          </a:prstGeom>
        </p:spPr>
      </p:pic>
      <p:pic>
        <p:nvPicPr>
          <p:cNvPr id="5" name="Picture 5"/>
          <p:cNvPicPr>
            <a:picLocks noChangeAspect="1"/>
          </p:cNvPicPr>
          <p:nvPr/>
        </p:nvPicPr>
        <p:blipFill>
          <a:blip r:embed="rId4"/>
          <a:srcRect/>
          <a:stretch>
            <a:fillRect/>
          </a:stretch>
        </p:blipFill>
        <p:spPr>
          <a:xfrm>
            <a:off x="10866195" y="8320697"/>
            <a:ext cx="3211868" cy="1108095"/>
          </a:xfrm>
          <a:prstGeom prst="rect">
            <a:avLst/>
          </a:prstGeom>
        </p:spPr>
      </p:pic>
      <p:pic>
        <p:nvPicPr>
          <p:cNvPr id="6" name="Picture 6"/>
          <p:cNvPicPr>
            <a:picLocks noChangeAspect="1"/>
          </p:cNvPicPr>
          <p:nvPr/>
        </p:nvPicPr>
        <p:blipFill>
          <a:blip r:embed="rId5"/>
          <a:srcRect/>
          <a:stretch>
            <a:fillRect/>
          </a:stretch>
        </p:blipFill>
        <p:spPr>
          <a:xfrm>
            <a:off x="1249311" y="2582821"/>
            <a:ext cx="4636074" cy="3280022"/>
          </a:xfrm>
          <a:prstGeom prst="rect">
            <a:avLst/>
          </a:prstGeom>
        </p:spPr>
      </p:pic>
      <p:pic>
        <p:nvPicPr>
          <p:cNvPr id="7" name="Picture 7"/>
          <p:cNvPicPr>
            <a:picLocks noChangeAspect="1"/>
          </p:cNvPicPr>
          <p:nvPr/>
        </p:nvPicPr>
        <p:blipFill>
          <a:blip r:embed="rId6"/>
          <a:srcRect/>
          <a:stretch>
            <a:fillRect/>
          </a:stretch>
        </p:blipFill>
        <p:spPr>
          <a:xfrm>
            <a:off x="3248781" y="8415465"/>
            <a:ext cx="2636604" cy="918559"/>
          </a:xfrm>
          <a:prstGeom prst="rect">
            <a:avLst/>
          </a:prstGeom>
        </p:spPr>
      </p:pic>
      <p:pic>
        <p:nvPicPr>
          <p:cNvPr id="8" name="Picture 8"/>
          <p:cNvPicPr>
            <a:picLocks noChangeAspect="1"/>
          </p:cNvPicPr>
          <p:nvPr/>
        </p:nvPicPr>
        <p:blipFill>
          <a:blip r:embed="rId7"/>
          <a:srcRect/>
          <a:stretch>
            <a:fillRect/>
          </a:stretch>
        </p:blipFill>
        <p:spPr>
          <a:xfrm>
            <a:off x="3882263" y="4632516"/>
            <a:ext cx="3473970" cy="1063903"/>
          </a:xfrm>
          <a:prstGeom prst="rect">
            <a:avLst/>
          </a:prstGeom>
        </p:spPr>
      </p:pic>
      <p:pic>
        <p:nvPicPr>
          <p:cNvPr id="9" name="Picture 9"/>
          <p:cNvPicPr>
            <a:picLocks noChangeAspect="1"/>
          </p:cNvPicPr>
          <p:nvPr/>
        </p:nvPicPr>
        <p:blipFill>
          <a:blip r:embed="rId8"/>
          <a:srcRect/>
          <a:stretch>
            <a:fillRect/>
          </a:stretch>
        </p:blipFill>
        <p:spPr>
          <a:xfrm>
            <a:off x="623931" y="3653393"/>
            <a:ext cx="1665904" cy="2164683"/>
          </a:xfrm>
          <a:prstGeom prst="rect">
            <a:avLst/>
          </a:prstGeom>
        </p:spPr>
      </p:pic>
      <p:pic>
        <p:nvPicPr>
          <p:cNvPr id="10" name="Picture 10"/>
          <p:cNvPicPr>
            <a:picLocks noChangeAspect="1"/>
          </p:cNvPicPr>
          <p:nvPr/>
        </p:nvPicPr>
        <p:blipFill>
          <a:blip r:embed="rId9"/>
          <a:srcRect/>
          <a:stretch>
            <a:fillRect/>
          </a:stretch>
        </p:blipFill>
        <p:spPr>
          <a:xfrm>
            <a:off x="8789361" y="4774834"/>
            <a:ext cx="4153666" cy="1225332"/>
          </a:xfrm>
          <a:prstGeom prst="rect">
            <a:avLst/>
          </a:prstGeom>
        </p:spPr>
      </p:pic>
      <p:pic>
        <p:nvPicPr>
          <p:cNvPr id="11" name="Picture 11"/>
          <p:cNvPicPr>
            <a:picLocks noChangeAspect="1"/>
          </p:cNvPicPr>
          <p:nvPr/>
        </p:nvPicPr>
        <p:blipFill>
          <a:blip r:embed="rId10"/>
          <a:srcRect l="10768" t="28033" b="28033"/>
          <a:stretch>
            <a:fillRect/>
          </a:stretch>
        </p:blipFill>
        <p:spPr>
          <a:xfrm>
            <a:off x="6188803" y="8280768"/>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51450" y="6515696"/>
            <a:ext cx="3498554" cy="685991"/>
          </a:xfrm>
          <a:prstGeom prst="rect">
            <a:avLst/>
          </a:prstGeom>
        </p:spPr>
      </p:pic>
      <p:pic>
        <p:nvPicPr>
          <p:cNvPr id="13" name="Picture 13"/>
          <p:cNvPicPr>
            <a:picLocks noChangeAspect="1"/>
          </p:cNvPicPr>
          <p:nvPr/>
        </p:nvPicPr>
        <p:blipFill>
          <a:blip r:embed="rId13"/>
          <a:srcRect/>
          <a:stretch>
            <a:fillRect/>
          </a:stretch>
        </p:blipFill>
        <p:spPr>
          <a:xfrm>
            <a:off x="14659831" y="6190502"/>
            <a:ext cx="3364692" cy="1279228"/>
          </a:xfrm>
          <a:prstGeom prst="rect">
            <a:avLst/>
          </a:prstGeom>
        </p:spPr>
      </p:pic>
      <p:pic>
        <p:nvPicPr>
          <p:cNvPr id="14" name="Picture 14"/>
          <p:cNvPicPr>
            <a:picLocks noChangeAspect="1"/>
          </p:cNvPicPr>
          <p:nvPr/>
        </p:nvPicPr>
        <p:blipFill>
          <a:blip r:embed="rId14"/>
          <a:srcRect/>
          <a:stretch>
            <a:fillRect/>
          </a:stretch>
        </p:blipFill>
        <p:spPr>
          <a:xfrm>
            <a:off x="795407" y="6000165"/>
            <a:ext cx="1872949" cy="1659901"/>
          </a:xfrm>
          <a:prstGeom prst="rect">
            <a:avLst/>
          </a:prstGeom>
        </p:spPr>
      </p:pic>
      <p:pic>
        <p:nvPicPr>
          <p:cNvPr id="15" name="Picture 15"/>
          <p:cNvPicPr>
            <a:picLocks noChangeAspect="1"/>
          </p:cNvPicPr>
          <p:nvPr/>
        </p:nvPicPr>
        <p:blipFill>
          <a:blip r:embed="rId15"/>
          <a:srcRect/>
          <a:stretch>
            <a:fillRect/>
          </a:stretch>
        </p:blipFill>
        <p:spPr>
          <a:xfrm>
            <a:off x="10564870" y="6236482"/>
            <a:ext cx="3814518" cy="1187269"/>
          </a:xfrm>
          <a:prstGeom prst="rect">
            <a:avLst/>
          </a:prstGeom>
        </p:spPr>
      </p:pic>
      <p:pic>
        <p:nvPicPr>
          <p:cNvPr id="16" name="Picture 16"/>
          <p:cNvPicPr>
            <a:picLocks noChangeAspect="1"/>
          </p:cNvPicPr>
          <p:nvPr/>
        </p:nvPicPr>
        <p:blipFill>
          <a:blip r:embed="rId16"/>
          <a:srcRect/>
          <a:stretch>
            <a:fillRect/>
          </a:stretch>
        </p:blipFill>
        <p:spPr>
          <a:xfrm>
            <a:off x="14639992" y="8517253"/>
            <a:ext cx="3384532" cy="714982"/>
          </a:xfrm>
          <a:prstGeom prst="rect">
            <a:avLst/>
          </a:prstGeom>
        </p:spPr>
      </p:pic>
      <p:pic>
        <p:nvPicPr>
          <p:cNvPr id="17" name="Picture 17"/>
          <p:cNvPicPr>
            <a:picLocks noChangeAspect="1"/>
          </p:cNvPicPr>
          <p:nvPr/>
        </p:nvPicPr>
        <p:blipFill>
          <a:blip r:embed="rId17"/>
          <a:srcRect/>
          <a:stretch>
            <a:fillRect/>
          </a:stretch>
        </p:blipFill>
        <p:spPr>
          <a:xfrm>
            <a:off x="7756083" y="3813149"/>
            <a:ext cx="3641632" cy="819367"/>
          </a:xfrm>
          <a:prstGeom prst="rect">
            <a:avLst/>
          </a:prstGeom>
        </p:spPr>
      </p:pic>
      <p:pic>
        <p:nvPicPr>
          <p:cNvPr id="18" name="Picture 18"/>
          <p:cNvPicPr>
            <a:picLocks noChangeAspect="1"/>
          </p:cNvPicPr>
          <p:nvPr/>
        </p:nvPicPr>
        <p:blipFill>
          <a:blip r:embed="rId18"/>
          <a:srcRect/>
          <a:stretch>
            <a:fillRect/>
          </a:stretch>
        </p:blipFill>
        <p:spPr>
          <a:xfrm>
            <a:off x="3104436" y="6277053"/>
            <a:ext cx="2925295" cy="1106127"/>
          </a:xfrm>
          <a:prstGeom prst="rect">
            <a:avLst/>
          </a:prstGeom>
        </p:spPr>
      </p:pic>
      <p:pic>
        <p:nvPicPr>
          <p:cNvPr id="19" name="Picture 19"/>
          <p:cNvPicPr>
            <a:picLocks noChangeAspect="1"/>
          </p:cNvPicPr>
          <p:nvPr/>
        </p:nvPicPr>
        <p:blipFill>
          <a:blip r:embed="rId19"/>
          <a:srcRect/>
          <a:stretch>
            <a:fillRect/>
          </a:stretch>
        </p:blipFill>
        <p:spPr>
          <a:xfrm>
            <a:off x="15501232" y="4449980"/>
            <a:ext cx="2344326" cy="1550185"/>
          </a:xfrm>
          <a:prstGeom prst="rect">
            <a:avLst/>
          </a:prstGeom>
        </p:spPr>
      </p:pic>
      <p:sp>
        <p:nvSpPr>
          <p:cNvPr id="20" name="TextBox 20"/>
          <p:cNvSpPr txBox="1"/>
          <p:nvPr/>
        </p:nvSpPr>
        <p:spPr>
          <a:xfrm>
            <a:off x="14379388" y="7487210"/>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938719"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Managing Email</a:t>
            </a:r>
          </a:p>
        </p:txBody>
      </p:sp>
      <p:sp>
        <p:nvSpPr>
          <p:cNvPr id="3" name="TextBox 3"/>
          <p:cNvSpPr txBox="1"/>
          <p:nvPr/>
        </p:nvSpPr>
        <p:spPr>
          <a:xfrm>
            <a:off x="1028700" y="2531428"/>
            <a:ext cx="15310191" cy="5100320"/>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Schedule time in your diary to do email so that it doesn't take over your day.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If you send an email be clear about the purpose and what you would actually like people to do.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Don't leave colleagues waiting for a long time for a reply, send at least a holding reply.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u="none">
                <a:solidFill>
                  <a:srgbClr val="222F64"/>
                </a:solidFill>
                <a:latin typeface="Alegreya Sans Bold"/>
              </a:rPr>
              <a:t>Minimise use of CC. Does that person really need to be made aware? Why not include them in direct email?</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05845" y="552450"/>
            <a:ext cx="11389621"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Meetings</a:t>
            </a:r>
          </a:p>
        </p:txBody>
      </p:sp>
      <p:sp>
        <p:nvSpPr>
          <p:cNvPr id="3" name="TextBox 3"/>
          <p:cNvSpPr txBox="1"/>
          <p:nvPr/>
        </p:nvSpPr>
        <p:spPr>
          <a:xfrm>
            <a:off x="1296454" y="2426874"/>
            <a:ext cx="15682157"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Think about who you invite to a meeting so that everyone is clear on the need for their time.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Use the scheduling assistant to check that people are free.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back to back online meetings by planning 45 minute meetings instead of an hour.</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Avoid scheduling meetings outside normal office hours, keeping time zones in mind - consider local time lunch breaks as well. </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5445635" cy="769441"/>
          </a:xfrm>
          <a:prstGeom prst="rect">
            <a:avLst/>
          </a:prstGeom>
        </p:spPr>
        <p:txBody>
          <a:bodyPr lIns="0" tIns="0" rIns="0" bIns="0" rtlCol="0" anchor="t">
            <a:spAutoFit/>
          </a:bodyPr>
          <a:lstStyle/>
          <a:p>
            <a:pPr marL="0" lvl="0" indent="0">
              <a:lnSpc>
                <a:spcPts val="6000"/>
              </a:lnSpc>
            </a:pPr>
            <a:r>
              <a:rPr lang="en-US" sz="6000" spc="-60" dirty="0">
                <a:solidFill>
                  <a:srgbClr val="222F64"/>
                </a:solidFill>
                <a:latin typeface="Alegreya Sans Bold Bold"/>
              </a:rPr>
              <a:t>Support Teams - Communicating to colleagues</a:t>
            </a:r>
          </a:p>
        </p:txBody>
      </p:sp>
      <p:sp>
        <p:nvSpPr>
          <p:cNvPr id="3" name="TextBox 3"/>
          <p:cNvSpPr txBox="1"/>
          <p:nvPr/>
        </p:nvSpPr>
        <p:spPr>
          <a:xfrm>
            <a:off x="882984" y="2260283"/>
            <a:ext cx="15629019" cy="4538345"/>
          </a:xfrm>
          <a:prstGeom prst="rect">
            <a:avLst/>
          </a:prstGeom>
        </p:spPr>
        <p:txBody>
          <a:bodyPr lIns="0" tIns="0" rIns="0" bIns="0" rtlCol="0" anchor="t">
            <a:spAutoFit/>
          </a:bodyPr>
          <a:lstStyle/>
          <a:p>
            <a:pPr marL="690881" lvl="1" indent="-345440">
              <a:lnSpc>
                <a:spcPts val="4480"/>
              </a:lnSpc>
              <a:buFont typeface="Arial"/>
              <a:buChar char="•"/>
            </a:pPr>
            <a:r>
              <a:rPr lang="en-US" sz="3200">
                <a:solidFill>
                  <a:srgbClr val="222F64"/>
                </a:solidFill>
                <a:latin typeface="Alegreya Sans Bold"/>
              </a:rPr>
              <a:t>Don't just communicate via email, pick up the phone, video call or even in person if possible.</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Reach out to colleagues across Teams etc whenever possible.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Don't just do the work, communicate that it is done to people who need to know. </a:t>
            </a:r>
          </a:p>
          <a:p>
            <a:pPr>
              <a:lnSpc>
                <a:spcPts val="4480"/>
              </a:lnSpc>
            </a:pPr>
            <a:endParaRPr lang="en-US" sz="3200">
              <a:solidFill>
                <a:srgbClr val="222F64"/>
              </a:solidFill>
              <a:latin typeface="Alegreya Sans Bold"/>
            </a:endParaRPr>
          </a:p>
          <a:p>
            <a:pPr marL="690881" lvl="1" indent="-345440">
              <a:lnSpc>
                <a:spcPts val="4480"/>
              </a:lnSpc>
              <a:buFont typeface="Arial"/>
              <a:buChar char="•"/>
            </a:pPr>
            <a:r>
              <a:rPr lang="en-US" sz="3200">
                <a:solidFill>
                  <a:srgbClr val="222F64"/>
                </a:solidFill>
                <a:latin typeface="Alegreya Sans Bold"/>
              </a:rPr>
              <a:t>Consider outdoor walking meetings if feasible. Try to schedule walking or stand-up meetings to break up the day</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Questions?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236" b="36040"/>
          <a:stretch>
            <a:fillRect/>
          </a:stretch>
        </p:blipFill>
        <p:spPr>
          <a:xfrm>
            <a:off x="0" y="1470283"/>
            <a:ext cx="18440208" cy="8833310"/>
          </a:xfrm>
          <a:prstGeom prst="rect">
            <a:avLst/>
          </a:prstGeom>
        </p:spPr>
      </p:pic>
      <p:pic>
        <p:nvPicPr>
          <p:cNvPr id="3" name="Picture 3"/>
          <p:cNvPicPr>
            <a:picLocks noChangeAspect="1"/>
          </p:cNvPicPr>
          <p:nvPr/>
        </p:nvPicPr>
        <p:blipFill>
          <a:blip r:embed="rId3"/>
          <a:srcRect/>
          <a:stretch>
            <a:fillRect/>
          </a:stretch>
        </p:blipFill>
        <p:spPr>
          <a:xfrm>
            <a:off x="15441455" y="-716185"/>
            <a:ext cx="2846545" cy="2846545"/>
          </a:xfrm>
          <a:prstGeom prst="rect">
            <a:avLst/>
          </a:prstGeom>
        </p:spPr>
      </p:pic>
      <p:pic>
        <p:nvPicPr>
          <p:cNvPr id="4" name="Picture 4"/>
          <p:cNvPicPr>
            <a:picLocks noChangeAspect="1"/>
          </p:cNvPicPr>
          <p:nvPr/>
        </p:nvPicPr>
        <p:blipFill>
          <a:blip r:embed="rId4"/>
          <a:srcRect/>
          <a:stretch>
            <a:fillRect/>
          </a:stretch>
        </p:blipFill>
        <p:spPr>
          <a:xfrm>
            <a:off x="199712" y="197246"/>
            <a:ext cx="2951086" cy="1019684"/>
          </a:xfrm>
          <a:prstGeom prst="rect">
            <a:avLst/>
          </a:prstGeom>
        </p:spPr>
      </p:pic>
      <p:sp>
        <p:nvSpPr>
          <p:cNvPr id="5" name="TextBox 5"/>
          <p:cNvSpPr txBox="1"/>
          <p:nvPr/>
        </p:nvSpPr>
        <p:spPr>
          <a:xfrm>
            <a:off x="723915" y="1924878"/>
            <a:ext cx="6054276" cy="2188845"/>
          </a:xfrm>
          <a:prstGeom prst="rect">
            <a:avLst/>
          </a:prstGeom>
        </p:spPr>
        <p:txBody>
          <a:bodyPr lIns="0" tIns="0" rIns="0" bIns="0" rtlCol="0" anchor="t">
            <a:spAutoFit/>
          </a:bodyPr>
          <a:lstStyle/>
          <a:p>
            <a:pPr>
              <a:lnSpc>
                <a:spcPts val="7800"/>
              </a:lnSpc>
            </a:pPr>
            <a:r>
              <a:rPr lang="en-US" sz="7800" spc="-78">
                <a:solidFill>
                  <a:srgbClr val="222F64"/>
                </a:solidFill>
                <a:latin typeface="Alegreya Sans Bold Bold"/>
              </a:rPr>
              <a:t>Come and join </a:t>
            </a:r>
          </a:p>
          <a:p>
            <a:pPr marL="0" lvl="0" indent="0">
              <a:lnSpc>
                <a:spcPts val="7800"/>
              </a:lnSpc>
            </a:pPr>
            <a:r>
              <a:rPr lang="en-US" sz="7800" spc="-78">
                <a:solidFill>
                  <a:srgbClr val="222F64"/>
                </a:solidFill>
                <a:latin typeface="Alegreya Sans Bold Bold"/>
              </a:rPr>
              <a:t>the discussion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Campaign Supporters</a:t>
            </a:r>
          </a:p>
        </p:txBody>
      </p:sp>
      <p:pic>
        <p:nvPicPr>
          <p:cNvPr id="3" name="Picture 3"/>
          <p:cNvPicPr>
            <a:picLocks noChangeAspect="1"/>
          </p:cNvPicPr>
          <p:nvPr/>
        </p:nvPicPr>
        <p:blipFill>
          <a:blip r:embed="rId2"/>
          <a:srcRect/>
          <a:stretch>
            <a:fillRect/>
          </a:stretch>
        </p:blipFill>
        <p:spPr>
          <a:xfrm>
            <a:off x="14971103" y="5956387"/>
            <a:ext cx="1875563" cy="1875563"/>
          </a:xfrm>
          <a:prstGeom prst="rect">
            <a:avLst/>
          </a:prstGeom>
        </p:spPr>
      </p:pic>
      <p:pic>
        <p:nvPicPr>
          <p:cNvPr id="4" name="Picture 4"/>
          <p:cNvPicPr>
            <a:picLocks noChangeAspect="1"/>
          </p:cNvPicPr>
          <p:nvPr/>
        </p:nvPicPr>
        <p:blipFill>
          <a:blip r:embed="rId3"/>
          <a:srcRect/>
          <a:stretch>
            <a:fillRect/>
          </a:stretch>
        </p:blipFill>
        <p:spPr>
          <a:xfrm>
            <a:off x="10868836" y="8236546"/>
            <a:ext cx="3211868" cy="1108095"/>
          </a:xfrm>
          <a:prstGeom prst="rect">
            <a:avLst/>
          </a:prstGeom>
        </p:spPr>
      </p:pic>
      <p:pic>
        <p:nvPicPr>
          <p:cNvPr id="5" name="Picture 5"/>
          <p:cNvPicPr>
            <a:picLocks noChangeAspect="1"/>
          </p:cNvPicPr>
          <p:nvPr/>
        </p:nvPicPr>
        <p:blipFill>
          <a:blip r:embed="rId4"/>
          <a:srcRect/>
          <a:stretch>
            <a:fillRect/>
          </a:stretch>
        </p:blipFill>
        <p:spPr>
          <a:xfrm>
            <a:off x="1503500" y="419727"/>
            <a:ext cx="4636074" cy="3280022"/>
          </a:xfrm>
          <a:prstGeom prst="rect">
            <a:avLst/>
          </a:prstGeom>
        </p:spPr>
      </p:pic>
      <p:pic>
        <p:nvPicPr>
          <p:cNvPr id="6" name="Picture 6"/>
          <p:cNvPicPr>
            <a:picLocks noChangeAspect="1"/>
          </p:cNvPicPr>
          <p:nvPr/>
        </p:nvPicPr>
        <p:blipFill>
          <a:blip r:embed="rId5"/>
          <a:srcRect/>
          <a:stretch>
            <a:fillRect/>
          </a:stretch>
        </p:blipFill>
        <p:spPr>
          <a:xfrm>
            <a:off x="2503235" y="8426082"/>
            <a:ext cx="2636604" cy="918559"/>
          </a:xfrm>
          <a:prstGeom prst="rect">
            <a:avLst/>
          </a:prstGeom>
        </p:spPr>
      </p:pic>
      <p:pic>
        <p:nvPicPr>
          <p:cNvPr id="7" name="Picture 7"/>
          <p:cNvPicPr>
            <a:picLocks noChangeAspect="1"/>
          </p:cNvPicPr>
          <p:nvPr/>
        </p:nvPicPr>
        <p:blipFill>
          <a:blip r:embed="rId6"/>
          <a:srcRect/>
          <a:stretch>
            <a:fillRect/>
          </a:stretch>
        </p:blipFill>
        <p:spPr>
          <a:xfrm>
            <a:off x="3402854" y="2741911"/>
            <a:ext cx="3473970" cy="1063903"/>
          </a:xfrm>
          <a:prstGeom prst="rect">
            <a:avLst/>
          </a:prstGeom>
        </p:spPr>
      </p:pic>
      <p:pic>
        <p:nvPicPr>
          <p:cNvPr id="8" name="Picture 8"/>
          <p:cNvPicPr>
            <a:picLocks noChangeAspect="1"/>
          </p:cNvPicPr>
          <p:nvPr/>
        </p:nvPicPr>
        <p:blipFill>
          <a:blip r:embed="rId7"/>
          <a:srcRect/>
          <a:stretch>
            <a:fillRect/>
          </a:stretch>
        </p:blipFill>
        <p:spPr>
          <a:xfrm>
            <a:off x="458809" y="1659570"/>
            <a:ext cx="1665904" cy="2164683"/>
          </a:xfrm>
          <a:prstGeom prst="rect">
            <a:avLst/>
          </a:prstGeom>
        </p:spPr>
      </p:pic>
      <p:pic>
        <p:nvPicPr>
          <p:cNvPr id="9" name="Picture 9"/>
          <p:cNvPicPr>
            <a:picLocks noChangeAspect="1"/>
          </p:cNvPicPr>
          <p:nvPr/>
        </p:nvPicPr>
        <p:blipFill>
          <a:blip r:embed="rId8"/>
          <a:srcRect/>
          <a:stretch>
            <a:fillRect/>
          </a:stretch>
        </p:blipFill>
        <p:spPr>
          <a:xfrm>
            <a:off x="12692999" y="1552294"/>
            <a:ext cx="4153666" cy="1225332"/>
          </a:xfrm>
          <a:prstGeom prst="rect">
            <a:avLst/>
          </a:prstGeom>
        </p:spPr>
      </p:pic>
      <p:pic>
        <p:nvPicPr>
          <p:cNvPr id="10" name="Picture 10"/>
          <p:cNvPicPr>
            <a:picLocks noChangeAspect="1"/>
          </p:cNvPicPr>
          <p:nvPr/>
        </p:nvPicPr>
        <p:blipFill>
          <a:blip r:embed="rId9"/>
          <a:srcRect/>
          <a:stretch>
            <a:fillRect/>
          </a:stretch>
        </p:blipFill>
        <p:spPr>
          <a:xfrm>
            <a:off x="15529591" y="2437449"/>
            <a:ext cx="2510812" cy="1672829"/>
          </a:xfrm>
          <a:prstGeom prst="rect">
            <a:avLst/>
          </a:prstGeom>
        </p:spPr>
      </p:pic>
      <p:pic>
        <p:nvPicPr>
          <p:cNvPr id="11" name="Picture 11"/>
          <p:cNvPicPr>
            <a:picLocks noChangeAspect="1"/>
          </p:cNvPicPr>
          <p:nvPr/>
        </p:nvPicPr>
        <p:blipFill>
          <a:blip r:embed="rId10"/>
          <a:srcRect l="10768" t="28033" b="28033"/>
          <a:stretch>
            <a:fillRect/>
          </a:stretch>
        </p:blipFill>
        <p:spPr>
          <a:xfrm>
            <a:off x="6122122" y="8236546"/>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8809" y="6522597"/>
            <a:ext cx="3498554" cy="685991"/>
          </a:xfrm>
          <a:prstGeom prst="rect">
            <a:avLst/>
          </a:prstGeom>
        </p:spPr>
      </p:pic>
      <p:pic>
        <p:nvPicPr>
          <p:cNvPr id="13" name="Picture 13"/>
          <p:cNvPicPr>
            <a:picLocks noChangeAspect="1"/>
          </p:cNvPicPr>
          <p:nvPr/>
        </p:nvPicPr>
        <p:blipFill>
          <a:blip r:embed="rId13"/>
          <a:srcRect/>
          <a:stretch>
            <a:fillRect/>
          </a:stretch>
        </p:blipFill>
        <p:spPr>
          <a:xfrm>
            <a:off x="10135797" y="6088819"/>
            <a:ext cx="3364692" cy="1279228"/>
          </a:xfrm>
          <a:prstGeom prst="rect">
            <a:avLst/>
          </a:prstGeom>
        </p:spPr>
      </p:pic>
      <p:pic>
        <p:nvPicPr>
          <p:cNvPr id="14" name="Picture 14"/>
          <p:cNvPicPr>
            <a:picLocks noChangeAspect="1"/>
          </p:cNvPicPr>
          <p:nvPr/>
        </p:nvPicPr>
        <p:blipFill>
          <a:blip r:embed="rId14"/>
          <a:srcRect/>
          <a:stretch>
            <a:fillRect/>
          </a:stretch>
        </p:blipFill>
        <p:spPr>
          <a:xfrm>
            <a:off x="3821537" y="4220285"/>
            <a:ext cx="1872949" cy="1659901"/>
          </a:xfrm>
          <a:prstGeom prst="rect">
            <a:avLst/>
          </a:prstGeom>
        </p:spPr>
      </p:pic>
      <p:pic>
        <p:nvPicPr>
          <p:cNvPr id="15" name="Picture 15"/>
          <p:cNvPicPr>
            <a:picLocks noChangeAspect="1"/>
          </p:cNvPicPr>
          <p:nvPr/>
        </p:nvPicPr>
        <p:blipFill>
          <a:blip r:embed="rId15"/>
          <a:srcRect/>
          <a:stretch>
            <a:fillRect/>
          </a:stretch>
        </p:blipFill>
        <p:spPr>
          <a:xfrm>
            <a:off x="4955554" y="6455098"/>
            <a:ext cx="3814518" cy="1187269"/>
          </a:xfrm>
          <a:prstGeom prst="rect">
            <a:avLst/>
          </a:prstGeom>
        </p:spPr>
      </p:pic>
      <p:pic>
        <p:nvPicPr>
          <p:cNvPr id="16" name="Picture 16"/>
          <p:cNvPicPr>
            <a:picLocks noChangeAspect="1"/>
          </p:cNvPicPr>
          <p:nvPr/>
        </p:nvPicPr>
        <p:blipFill>
          <a:blip r:embed="rId16"/>
          <a:srcRect/>
          <a:stretch>
            <a:fillRect/>
          </a:stretch>
        </p:blipFill>
        <p:spPr>
          <a:xfrm>
            <a:off x="14655871" y="8236546"/>
            <a:ext cx="3384532" cy="714982"/>
          </a:xfrm>
          <a:prstGeom prst="rect">
            <a:avLst/>
          </a:prstGeom>
        </p:spPr>
      </p:pic>
      <p:pic>
        <p:nvPicPr>
          <p:cNvPr id="17" name="Picture 17"/>
          <p:cNvPicPr>
            <a:picLocks noChangeAspect="1"/>
          </p:cNvPicPr>
          <p:nvPr/>
        </p:nvPicPr>
        <p:blipFill>
          <a:blip r:embed="rId17"/>
          <a:srcRect/>
          <a:stretch>
            <a:fillRect/>
          </a:stretch>
        </p:blipFill>
        <p:spPr>
          <a:xfrm>
            <a:off x="8004166" y="1755276"/>
            <a:ext cx="3641632" cy="819367"/>
          </a:xfrm>
          <a:prstGeom prst="rect">
            <a:avLst/>
          </a:prstGeom>
        </p:spPr>
      </p:pic>
      <p:pic>
        <p:nvPicPr>
          <p:cNvPr id="18" name="Picture 18"/>
          <p:cNvPicPr>
            <a:picLocks noChangeAspect="1"/>
          </p:cNvPicPr>
          <p:nvPr/>
        </p:nvPicPr>
        <p:blipFill>
          <a:blip r:embed="rId18"/>
          <a:srcRect/>
          <a:stretch>
            <a:fillRect/>
          </a:stretch>
        </p:blipFill>
        <p:spPr>
          <a:xfrm>
            <a:off x="10345970" y="4451148"/>
            <a:ext cx="2925295" cy="1106127"/>
          </a:xfrm>
          <a:prstGeom prst="rect">
            <a:avLst/>
          </a:prstGeom>
        </p:spPr>
      </p:pic>
      <p:pic>
        <p:nvPicPr>
          <p:cNvPr id="19" name="Picture 19"/>
          <p:cNvPicPr>
            <a:picLocks noChangeAspect="1"/>
          </p:cNvPicPr>
          <p:nvPr/>
        </p:nvPicPr>
        <p:blipFill>
          <a:blip r:embed="rId19"/>
          <a:srcRect/>
          <a:stretch>
            <a:fillRect/>
          </a:stretch>
        </p:blipFill>
        <p:spPr>
          <a:xfrm>
            <a:off x="757307" y="4168817"/>
            <a:ext cx="2344326" cy="1550185"/>
          </a:xfrm>
          <a:prstGeom prst="rect">
            <a:avLst/>
          </a:prstGeom>
        </p:spPr>
      </p:pic>
      <p:pic>
        <p:nvPicPr>
          <p:cNvPr id="20" name="Picture 20"/>
          <p:cNvPicPr>
            <a:picLocks noChangeAspect="1"/>
          </p:cNvPicPr>
          <p:nvPr/>
        </p:nvPicPr>
        <p:blipFill>
          <a:blip r:embed="rId20"/>
          <a:srcRect l="19155" t="34986" r="16962" b="37761"/>
          <a:stretch>
            <a:fillRect/>
          </a:stretch>
        </p:blipFill>
        <p:spPr>
          <a:xfrm>
            <a:off x="13952054" y="4220285"/>
            <a:ext cx="4088348" cy="1233248"/>
          </a:xfrm>
          <a:prstGeom prst="rect">
            <a:avLst/>
          </a:prstGeom>
        </p:spPr>
      </p:pic>
      <p:pic>
        <p:nvPicPr>
          <p:cNvPr id="21" name="Picture 21"/>
          <p:cNvPicPr>
            <a:picLocks noChangeAspect="1"/>
          </p:cNvPicPr>
          <p:nvPr/>
        </p:nvPicPr>
        <p:blipFill>
          <a:blip r:embed="rId21"/>
          <a:srcRect/>
          <a:stretch>
            <a:fillRect/>
          </a:stretch>
        </p:blipFill>
        <p:spPr>
          <a:xfrm>
            <a:off x="5976736" y="4121842"/>
            <a:ext cx="4054860" cy="1856788"/>
          </a:xfrm>
          <a:prstGeom prst="rect">
            <a:avLst/>
          </a:prstGeom>
        </p:spPr>
      </p:pic>
      <p:pic>
        <p:nvPicPr>
          <p:cNvPr id="22" name="Picture 22"/>
          <p:cNvPicPr>
            <a:picLocks noChangeAspect="1"/>
          </p:cNvPicPr>
          <p:nvPr/>
        </p:nvPicPr>
        <p:blipFill>
          <a:blip r:embed="rId22"/>
          <a:srcRect/>
          <a:stretch>
            <a:fillRect/>
          </a:stretch>
        </p:blipFill>
        <p:spPr>
          <a:xfrm>
            <a:off x="9139602" y="2825250"/>
            <a:ext cx="4131663" cy="1063903"/>
          </a:xfrm>
          <a:prstGeom prst="rect">
            <a:avLst/>
          </a:prstGeom>
        </p:spPr>
      </p:pic>
      <p:sp>
        <p:nvSpPr>
          <p:cNvPr id="23" name="TextBox 23"/>
          <p:cNvSpPr txBox="1"/>
          <p:nvPr/>
        </p:nvSpPr>
        <p:spPr>
          <a:xfrm>
            <a:off x="9770203" y="7358522"/>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530862"/>
            <a:ext cx="5518883" cy="5518883"/>
          </a:xfrm>
          <a:prstGeom prst="rect">
            <a:avLst/>
          </a:prstGeom>
        </p:spPr>
      </p:pic>
      <p:sp>
        <p:nvSpPr>
          <p:cNvPr id="3" name="TextBox 3"/>
          <p:cNvSpPr txBox="1"/>
          <p:nvPr/>
        </p:nvSpPr>
        <p:spPr>
          <a:xfrm>
            <a:off x="5518883" y="752330"/>
            <a:ext cx="1083234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Its purpose and what it stands for</a:t>
            </a:r>
          </a:p>
        </p:txBody>
      </p:sp>
      <p:sp>
        <p:nvSpPr>
          <p:cNvPr id="4" name="TextBox 4"/>
          <p:cNvSpPr txBox="1"/>
          <p:nvPr/>
        </p:nvSpPr>
        <p:spPr>
          <a:xfrm>
            <a:off x="911150" y="6764410"/>
            <a:ext cx="8232850" cy="1047115"/>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collaborate to understand the challenges industry are facing and work hard to help develop practical solutions.</a:t>
            </a:r>
          </a:p>
          <a:p>
            <a:pPr marL="0" lvl="0" indent="0">
              <a:lnSpc>
                <a:spcPts val="2599"/>
              </a:lnSpc>
            </a:pPr>
            <a:endParaRPr lang="en-US" sz="2600" spc="-26" dirty="0">
              <a:solidFill>
                <a:srgbClr val="222F64"/>
              </a:solidFill>
              <a:latin typeface="Alegreya Sans Regular Bold"/>
            </a:endParaRPr>
          </a:p>
        </p:txBody>
      </p:sp>
      <p:sp>
        <p:nvSpPr>
          <p:cNvPr id="5" name="TextBox 5"/>
          <p:cNvSpPr txBox="1"/>
          <p:nvPr/>
        </p:nvSpPr>
        <p:spPr>
          <a:xfrm>
            <a:off x="911150" y="5867137"/>
            <a:ext cx="3696582"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Collaborative</a:t>
            </a:r>
          </a:p>
        </p:txBody>
      </p:sp>
      <p:sp>
        <p:nvSpPr>
          <p:cNvPr id="6" name="TextBox 6"/>
          <p:cNvSpPr txBox="1"/>
          <p:nvPr/>
        </p:nvSpPr>
        <p:spPr>
          <a:xfrm>
            <a:off x="559816" y="2962496"/>
            <a:ext cx="17168368" cy="2032000"/>
          </a:xfrm>
          <a:prstGeom prst="rect">
            <a:avLst/>
          </a:prstGeom>
        </p:spPr>
        <p:txBody>
          <a:bodyPr lIns="0" tIns="0" rIns="0" bIns="0" rtlCol="0" anchor="t">
            <a:spAutoFit/>
          </a:bodyPr>
          <a:lstStyle/>
          <a:p>
            <a:pPr marL="0" lvl="0" indent="0" algn="ctr">
              <a:lnSpc>
                <a:spcPts val="5000"/>
              </a:lnSpc>
            </a:pPr>
            <a:r>
              <a:rPr lang="en-US" sz="5000" spc="-50">
                <a:solidFill>
                  <a:srgbClr val="222F64"/>
                </a:solidFill>
                <a:latin typeface="Alegreya Sans Regular"/>
              </a:rPr>
              <a:t>""To provide useful information that engages people in </a:t>
            </a:r>
            <a:r>
              <a:rPr lang="en-US" sz="5000" spc="-50">
                <a:solidFill>
                  <a:srgbClr val="222F64"/>
                </a:solidFill>
                <a:latin typeface="Alegreya Sans Regular Bold Italics"/>
              </a:rPr>
              <a:t>positive conversations about safety</a:t>
            </a:r>
            <a:r>
              <a:rPr lang="en-US" sz="5000" spc="-50">
                <a:solidFill>
                  <a:srgbClr val="222F64"/>
                </a:solidFill>
                <a:latin typeface="Alegreya Sans Regular"/>
              </a:rPr>
              <a:t> so that the aviation community can </a:t>
            </a:r>
            <a:r>
              <a:rPr lang="en-US" sz="5000" spc="-50">
                <a:solidFill>
                  <a:srgbClr val="222F64"/>
                </a:solidFill>
                <a:latin typeface="Alegreya Sans Regular Bold Italics"/>
              </a:rPr>
              <a:t>deliver the safety capacity needed to ensure safe operations</a:t>
            </a:r>
            <a:r>
              <a:rPr lang="en-US" sz="5000" spc="-50">
                <a:solidFill>
                  <a:srgbClr val="222F64"/>
                </a:solidFill>
                <a:latin typeface="Alegreya Sans Regular"/>
              </a:rPr>
              <a:t>"</a:t>
            </a:r>
          </a:p>
        </p:txBody>
      </p:sp>
      <p:sp>
        <p:nvSpPr>
          <p:cNvPr id="7" name="TextBox 7"/>
          <p:cNvSpPr txBox="1"/>
          <p:nvPr/>
        </p:nvSpPr>
        <p:spPr>
          <a:xfrm>
            <a:off x="9495335" y="6764410"/>
            <a:ext cx="8232850" cy="1047115"/>
          </a:xfrm>
          <a:prstGeom prst="rect">
            <a:avLst/>
          </a:prstGeom>
        </p:spPr>
        <p:txBody>
          <a:bodyPr lIns="0" tIns="0" rIns="0" bIns="0" rtlCol="0" anchor="t">
            <a:spAutoFit/>
          </a:bodyPr>
          <a:lstStyle/>
          <a:p>
            <a:pPr marL="561341" lvl="1" indent="-280670">
              <a:lnSpc>
                <a:spcPts val="2600"/>
              </a:lnSpc>
              <a:buFont typeface="Arial"/>
              <a:buChar char="•"/>
            </a:pPr>
            <a:r>
              <a:rPr lang="en-US" sz="2600" spc="-26">
                <a:solidFill>
                  <a:srgbClr val="222F64"/>
                </a:solidFill>
                <a:latin typeface="Alegreya Sans Regular Bold"/>
              </a:rPr>
              <a:t>We collaborate to understand the challenges industry are facing and work hard to help develop practical solutions.</a:t>
            </a:r>
          </a:p>
          <a:p>
            <a:pPr marL="0" lvl="0" indent="0">
              <a:lnSpc>
                <a:spcPts val="2599"/>
              </a:lnSpc>
            </a:pPr>
            <a:endParaRPr lang="en-US" sz="2600" spc="-26">
              <a:solidFill>
                <a:srgbClr val="222F64"/>
              </a:solidFill>
              <a:latin typeface="Alegreya Sans Regular Bold"/>
            </a:endParaRPr>
          </a:p>
        </p:txBody>
      </p:sp>
      <p:sp>
        <p:nvSpPr>
          <p:cNvPr id="8" name="TextBox 8"/>
          <p:cNvSpPr txBox="1"/>
          <p:nvPr/>
        </p:nvSpPr>
        <p:spPr>
          <a:xfrm>
            <a:off x="9754026" y="5867137"/>
            <a:ext cx="6090847"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Useful and Supportive</a:t>
            </a:r>
          </a:p>
        </p:txBody>
      </p:sp>
      <p:sp>
        <p:nvSpPr>
          <p:cNvPr id="9" name="TextBox 9"/>
          <p:cNvSpPr txBox="1"/>
          <p:nvPr/>
        </p:nvSpPr>
        <p:spPr>
          <a:xfrm>
            <a:off x="911150" y="8820785"/>
            <a:ext cx="8232850" cy="1370965"/>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use plain, simple language that seeks to provide the clarity people need to  easily understand often complex information without talking down to them. </a:t>
            </a:r>
          </a:p>
          <a:p>
            <a:pPr marL="0" lvl="0" indent="0">
              <a:lnSpc>
                <a:spcPts val="2599"/>
              </a:lnSpc>
            </a:pPr>
            <a:endParaRPr lang="en-US" sz="2600" spc="-26" dirty="0">
              <a:solidFill>
                <a:srgbClr val="222F64"/>
              </a:solidFill>
              <a:latin typeface="Alegreya Sans Regular"/>
            </a:endParaRPr>
          </a:p>
        </p:txBody>
      </p:sp>
      <p:sp>
        <p:nvSpPr>
          <p:cNvPr id="10" name="TextBox 10"/>
          <p:cNvSpPr txBox="1"/>
          <p:nvPr/>
        </p:nvSpPr>
        <p:spPr>
          <a:xfrm>
            <a:off x="911150" y="7923512"/>
            <a:ext cx="5991774"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Plain Speaking</a:t>
            </a:r>
          </a:p>
        </p:txBody>
      </p:sp>
      <p:sp>
        <p:nvSpPr>
          <p:cNvPr id="11" name="TextBox 11"/>
          <p:cNvSpPr txBox="1"/>
          <p:nvPr/>
        </p:nvSpPr>
        <p:spPr>
          <a:xfrm>
            <a:off x="9495335" y="8820785"/>
            <a:ext cx="8447508" cy="1333698"/>
          </a:xfrm>
          <a:prstGeom prst="rect">
            <a:avLst/>
          </a:prstGeom>
        </p:spPr>
        <p:txBody>
          <a:bodyPr lIns="0" tIns="0" rIns="0" bIns="0" rtlCol="0" anchor="t">
            <a:spAutoFit/>
          </a:bodyPr>
          <a:lstStyle/>
          <a:p>
            <a:pPr marL="561341" lvl="1" indent="-280670">
              <a:lnSpc>
                <a:spcPts val="2600"/>
              </a:lnSpc>
              <a:buFont typeface="Arial"/>
              <a:buChar char="•"/>
            </a:pPr>
            <a:r>
              <a:rPr lang="en-US" sz="2600" spc="-26" dirty="0">
                <a:solidFill>
                  <a:srgbClr val="222F64"/>
                </a:solidFill>
                <a:latin typeface="Alegreya Sans Regular Bold"/>
              </a:rPr>
              <a:t>We start positive conversations about safety that gets people thinking and provide the tools and information industry needs. </a:t>
            </a:r>
          </a:p>
          <a:p>
            <a:pPr marL="0" lvl="0" indent="0">
              <a:lnSpc>
                <a:spcPts val="2599"/>
              </a:lnSpc>
            </a:pPr>
            <a:endParaRPr lang="en-US" sz="2600" spc="-26" dirty="0">
              <a:solidFill>
                <a:srgbClr val="222F64"/>
              </a:solidFill>
              <a:latin typeface="Alegreya Sans Regular"/>
            </a:endParaRPr>
          </a:p>
        </p:txBody>
      </p:sp>
      <p:sp>
        <p:nvSpPr>
          <p:cNvPr id="12" name="TextBox 12"/>
          <p:cNvSpPr txBox="1"/>
          <p:nvPr/>
        </p:nvSpPr>
        <p:spPr>
          <a:xfrm>
            <a:off x="9754026" y="7923512"/>
            <a:ext cx="6090847" cy="774700"/>
          </a:xfrm>
          <a:prstGeom prst="rect">
            <a:avLst/>
          </a:prstGeom>
        </p:spPr>
        <p:txBody>
          <a:bodyPr lIns="0" tIns="0" rIns="0" bIns="0" rtlCol="0" anchor="t">
            <a:spAutoFit/>
          </a:bodyPr>
          <a:lstStyle/>
          <a:p>
            <a:pPr marL="0" lvl="0" indent="0">
              <a:lnSpc>
                <a:spcPts val="5000"/>
              </a:lnSpc>
            </a:pPr>
            <a:r>
              <a:rPr lang="en-US" sz="5000" spc="-50">
                <a:solidFill>
                  <a:srgbClr val="222F64"/>
                </a:solidFill>
                <a:latin typeface="Alegreya Sans Bold Bold"/>
              </a:rPr>
              <a:t>Engaging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27828" y="885414"/>
            <a:ext cx="10832343" cy="1246501"/>
          </a:xfrm>
          <a:prstGeom prst="rect">
            <a:avLst/>
          </a:prstGeom>
        </p:spPr>
        <p:txBody>
          <a:bodyPr lIns="0" tIns="0" rIns="0" bIns="0" rtlCol="0" anchor="t">
            <a:spAutoFit/>
          </a:bodyPr>
          <a:lstStyle/>
          <a:p>
            <a:pPr marL="0" lvl="0" indent="0" algn="ctr">
              <a:lnSpc>
                <a:spcPts val="8199"/>
              </a:lnSpc>
            </a:pPr>
            <a:r>
              <a:rPr lang="en-US" sz="8199" spc="-81">
                <a:solidFill>
                  <a:srgbClr val="222F64"/>
                </a:solidFill>
                <a:latin typeface="Alegreya Sans Bold Bold"/>
              </a:rPr>
              <a:t>The "Always" Campaign </a:t>
            </a:r>
          </a:p>
        </p:txBody>
      </p:sp>
      <p:sp>
        <p:nvSpPr>
          <p:cNvPr id="3" name="TextBox 3"/>
          <p:cNvSpPr txBox="1"/>
          <p:nvPr/>
        </p:nvSpPr>
        <p:spPr>
          <a:xfrm>
            <a:off x="559816" y="3786568"/>
            <a:ext cx="17168368" cy="2032000"/>
          </a:xfrm>
          <a:prstGeom prst="rect">
            <a:avLst/>
          </a:prstGeom>
        </p:spPr>
        <p:txBody>
          <a:bodyPr lIns="0" tIns="0" rIns="0" bIns="0" rtlCol="0" anchor="t">
            <a:spAutoFit/>
          </a:bodyPr>
          <a:lstStyle/>
          <a:p>
            <a:pPr algn="ctr">
              <a:lnSpc>
                <a:spcPts val="5000"/>
              </a:lnSpc>
            </a:pPr>
            <a:r>
              <a:rPr lang="en-US" sz="5000" spc="-50">
                <a:solidFill>
                  <a:srgbClr val="222F64"/>
                </a:solidFill>
                <a:latin typeface="Alegreya Sans Regular"/>
              </a:rPr>
              <a:t>Safety is not a process or an outcome. It is the capacity of all stakeholders in the aviation system to collectively contribute to </a:t>
            </a:r>
          </a:p>
          <a:p>
            <a:pPr marL="0" lvl="0" indent="0" algn="ctr">
              <a:lnSpc>
                <a:spcPts val="5000"/>
              </a:lnSpc>
            </a:pPr>
            <a:r>
              <a:rPr lang="en-US" sz="5000" spc="-50">
                <a:solidFill>
                  <a:srgbClr val="222F64"/>
                </a:solidFill>
                <a:latin typeface="Alegreya Sans Regular"/>
              </a:rPr>
              <a:t>safe and effective operations, every single day  - always</a:t>
            </a:r>
          </a:p>
        </p:txBody>
      </p:sp>
      <p:sp>
        <p:nvSpPr>
          <p:cNvPr id="4" name="TextBox 4"/>
          <p:cNvSpPr txBox="1"/>
          <p:nvPr/>
        </p:nvSpPr>
        <p:spPr>
          <a:xfrm>
            <a:off x="287314" y="2481008"/>
            <a:ext cx="17713372" cy="972185"/>
          </a:xfrm>
          <a:prstGeom prst="rect">
            <a:avLst/>
          </a:prstGeom>
        </p:spPr>
        <p:txBody>
          <a:bodyPr lIns="0" tIns="0" rIns="0" bIns="0" rtlCol="0" anchor="t">
            <a:spAutoFit/>
          </a:bodyPr>
          <a:lstStyle/>
          <a:p>
            <a:pPr marL="0" lvl="0" indent="0" algn="ctr">
              <a:lnSpc>
                <a:spcPts val="6399"/>
              </a:lnSpc>
            </a:pPr>
            <a:r>
              <a:rPr lang="en-US" sz="6399" spc="-63">
                <a:solidFill>
                  <a:srgbClr val="222F64"/>
                </a:solidFill>
                <a:latin typeface="Alegreya Sans Bold Bold"/>
              </a:rPr>
              <a:t>Stronger, Safer, Together - Always</a:t>
            </a:r>
          </a:p>
        </p:txBody>
      </p:sp>
      <p:sp>
        <p:nvSpPr>
          <p:cNvPr id="5" name="TextBox 5"/>
          <p:cNvSpPr txBox="1"/>
          <p:nvPr/>
        </p:nvSpPr>
        <p:spPr>
          <a:xfrm>
            <a:off x="559816" y="6161468"/>
            <a:ext cx="17440870" cy="856615"/>
          </a:xfrm>
          <a:prstGeom prst="rect">
            <a:avLst/>
          </a:prstGeom>
        </p:spPr>
        <p:txBody>
          <a:bodyPr lIns="0" tIns="0" rIns="0" bIns="0" rtlCol="0" anchor="t">
            <a:spAutoFit/>
          </a:bodyPr>
          <a:lstStyle/>
          <a:p>
            <a:pPr marL="0" lvl="0" indent="0" algn="ctr">
              <a:lnSpc>
                <a:spcPts val="5600"/>
              </a:lnSpc>
            </a:pPr>
            <a:r>
              <a:rPr lang="en-US" sz="5600" spc="-56">
                <a:solidFill>
                  <a:srgbClr val="222F64"/>
                </a:solidFill>
                <a:latin typeface="Alegreya Sans Bold Bold"/>
              </a:rPr>
              <a:t>The importance of a collaborative, industry-wide campaign</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9816" y="7617460"/>
            <a:ext cx="1210444" cy="136144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83592" y="7692958"/>
            <a:ext cx="1210444" cy="121044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57735" y="7779385"/>
            <a:ext cx="704264" cy="1037590"/>
          </a:xfrm>
          <a:prstGeom prst="rect">
            <a:avLst/>
          </a:prstGeom>
        </p:spPr>
      </p:pic>
      <p:sp>
        <p:nvSpPr>
          <p:cNvPr id="9" name="TextBox 9"/>
          <p:cNvSpPr txBox="1"/>
          <p:nvPr/>
        </p:nvSpPr>
        <p:spPr>
          <a:xfrm>
            <a:off x="2206783" y="7328535"/>
            <a:ext cx="3638659"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Aviation relies on all actors working in a coordinated and connected way. </a:t>
            </a:r>
          </a:p>
        </p:txBody>
      </p:sp>
      <p:sp>
        <p:nvSpPr>
          <p:cNvPr id="10" name="TextBox 10"/>
          <p:cNvSpPr txBox="1"/>
          <p:nvPr/>
        </p:nvSpPr>
        <p:spPr>
          <a:xfrm>
            <a:off x="7932186" y="7328535"/>
            <a:ext cx="3655198"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We achieve more we align our core values and work together with common goals</a:t>
            </a:r>
          </a:p>
        </p:txBody>
      </p:sp>
      <p:sp>
        <p:nvSpPr>
          <p:cNvPr id="11" name="TextBox 11"/>
          <p:cNvSpPr txBox="1"/>
          <p:nvPr/>
        </p:nvSpPr>
        <p:spPr>
          <a:xfrm>
            <a:off x="13300149" y="7360983"/>
            <a:ext cx="4543411" cy="19297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Regular Bold"/>
              </a:rPr>
              <a:t>We focus on key activities, actions and behaviours that are at the heart of safe  operations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72158" y="703810"/>
            <a:ext cx="15743683" cy="2284729"/>
          </a:xfrm>
          <a:prstGeom prst="rect">
            <a:avLst/>
          </a:prstGeom>
        </p:spPr>
        <p:txBody>
          <a:bodyPr lIns="0" tIns="0" rIns="0" bIns="0" rtlCol="0" anchor="t">
            <a:spAutoFit/>
          </a:bodyPr>
          <a:lstStyle/>
          <a:p>
            <a:pPr marL="0" lvl="0" indent="0" algn="ctr">
              <a:lnSpc>
                <a:spcPts val="8199"/>
              </a:lnSpc>
            </a:pPr>
            <a:r>
              <a:rPr lang="en-US" sz="8199" spc="-81">
                <a:solidFill>
                  <a:srgbClr val="222F64"/>
                </a:solidFill>
                <a:latin typeface="Alegreya Sans Bold Bold"/>
              </a:rPr>
              <a:t>Be Ready, Stay Safe - Driving Safe Operations</a:t>
            </a:r>
          </a:p>
        </p:txBody>
      </p:sp>
      <p:sp>
        <p:nvSpPr>
          <p:cNvPr id="3" name="TextBox 3"/>
          <p:cNvSpPr txBox="1"/>
          <p:nvPr/>
        </p:nvSpPr>
        <p:spPr>
          <a:xfrm>
            <a:off x="1028700" y="4396868"/>
            <a:ext cx="6585643" cy="5078313"/>
          </a:xfrm>
          <a:prstGeom prst="rect">
            <a:avLst/>
          </a:prstGeom>
        </p:spPr>
        <p:txBody>
          <a:bodyPr lIns="0" tIns="0" rIns="0" bIns="0" rtlCol="0" anchor="t">
            <a:spAutoFit/>
          </a:bodyPr>
          <a:lstStyle/>
          <a:p>
            <a:pPr>
              <a:lnSpc>
                <a:spcPts val="3600"/>
              </a:lnSpc>
            </a:pPr>
            <a:r>
              <a:rPr lang="en-US" sz="3600" spc="-36" dirty="0">
                <a:solidFill>
                  <a:srgbClr val="222F64"/>
                </a:solidFill>
                <a:latin typeface="Alegreya Sans Regular Bold"/>
              </a:rPr>
              <a:t>Having enough skilled, trained and qualified people who are operationally ready and fit for duty.</a:t>
            </a:r>
          </a:p>
          <a:p>
            <a:pPr>
              <a:lnSpc>
                <a:spcPts val="3600"/>
              </a:lnSpc>
            </a:pPr>
            <a:endParaRPr lang="en-US" sz="3600" spc="-36" dirty="0">
              <a:solidFill>
                <a:srgbClr val="222F64"/>
              </a:solidFill>
              <a:latin typeface="Alegreya Sans Regular Bold"/>
            </a:endParaRPr>
          </a:p>
          <a:p>
            <a:pPr>
              <a:lnSpc>
                <a:spcPts val="3600"/>
              </a:lnSpc>
            </a:pPr>
            <a:r>
              <a:rPr lang="en-US" sz="3600" spc="-36" dirty="0">
                <a:solidFill>
                  <a:srgbClr val="222F64"/>
                </a:solidFill>
                <a:latin typeface="Alegreya Sans Regular Bold"/>
              </a:rPr>
              <a:t>Ensuring that you have the right tools, equipment and infrastructure in place.</a:t>
            </a:r>
          </a:p>
          <a:p>
            <a:pPr>
              <a:lnSpc>
                <a:spcPts val="3600"/>
              </a:lnSpc>
            </a:pPr>
            <a:endParaRPr lang="en-US" sz="3600" spc="-36" dirty="0">
              <a:solidFill>
                <a:srgbClr val="222F64"/>
              </a:solidFill>
              <a:latin typeface="Alegreya Sans Regular Bold"/>
            </a:endParaRPr>
          </a:p>
          <a:p>
            <a:pPr lvl="0" indent="0">
              <a:lnSpc>
                <a:spcPts val="3600"/>
              </a:lnSpc>
            </a:pPr>
            <a:r>
              <a:rPr lang="en-US" sz="3600" spc="-36" dirty="0">
                <a:solidFill>
                  <a:srgbClr val="222F64"/>
                </a:solidFill>
                <a:latin typeface="Alegreya Sans Regular Bold"/>
              </a:rPr>
              <a:t>Defining and living by the values that creates the trust needed to support positive safety conversations.</a:t>
            </a:r>
          </a:p>
        </p:txBody>
      </p:sp>
      <p:sp>
        <p:nvSpPr>
          <p:cNvPr id="4" name="TextBox 4"/>
          <p:cNvSpPr txBox="1"/>
          <p:nvPr/>
        </p:nvSpPr>
        <p:spPr>
          <a:xfrm>
            <a:off x="9798607" y="4396868"/>
            <a:ext cx="7460693" cy="5130165"/>
          </a:xfrm>
          <a:prstGeom prst="rect">
            <a:avLst/>
          </a:prstGeom>
        </p:spPr>
        <p:txBody>
          <a:bodyPr lIns="0" tIns="0" rIns="0" bIns="0" rtlCol="0" anchor="t">
            <a:spAutoFit/>
          </a:bodyPr>
          <a:lstStyle/>
          <a:p>
            <a:pPr>
              <a:lnSpc>
                <a:spcPts val="3600"/>
              </a:lnSpc>
            </a:pPr>
            <a:r>
              <a:rPr lang="en-US" sz="3600" spc="-36" dirty="0">
                <a:solidFill>
                  <a:srgbClr val="222F64"/>
                </a:solidFill>
                <a:latin typeface="Alegreya Sans Regular Bold"/>
              </a:rPr>
              <a:t>Encouraging people to do things the right way by following the relevant processes, procedures and practices. </a:t>
            </a:r>
          </a:p>
          <a:p>
            <a:pPr>
              <a:lnSpc>
                <a:spcPts val="3600"/>
              </a:lnSpc>
            </a:pPr>
            <a:endParaRPr lang="en-US" sz="3600" spc="-36" dirty="0">
              <a:solidFill>
                <a:srgbClr val="222F64"/>
              </a:solidFill>
              <a:latin typeface="Alegreya Sans Regular Bold"/>
            </a:endParaRPr>
          </a:p>
          <a:p>
            <a:pPr>
              <a:lnSpc>
                <a:spcPts val="3600"/>
              </a:lnSpc>
            </a:pPr>
            <a:r>
              <a:rPr lang="en-US" sz="3600" spc="-36" dirty="0">
                <a:solidFill>
                  <a:srgbClr val="222F64"/>
                </a:solidFill>
                <a:latin typeface="Alegreya Sans Regular Bold"/>
              </a:rPr>
              <a:t>Knowing your risks and mitigating them effectively as part of a resilient management system. </a:t>
            </a:r>
          </a:p>
          <a:p>
            <a:pPr>
              <a:lnSpc>
                <a:spcPts val="3600"/>
              </a:lnSpc>
            </a:pPr>
            <a:endParaRPr lang="en-US" sz="3600" spc="-36" dirty="0">
              <a:solidFill>
                <a:srgbClr val="222F64"/>
              </a:solidFill>
              <a:latin typeface="Alegreya Sans Regular Bold"/>
            </a:endParaRPr>
          </a:p>
          <a:p>
            <a:pPr marL="0" lvl="0" indent="0">
              <a:lnSpc>
                <a:spcPts val="3600"/>
              </a:lnSpc>
            </a:pPr>
            <a:r>
              <a:rPr lang="en-US" sz="3600" spc="-36" dirty="0">
                <a:solidFill>
                  <a:srgbClr val="222F64"/>
                </a:solidFill>
                <a:latin typeface="Alegreya Sans Regular Bold"/>
              </a:rPr>
              <a:t>Inspire  your teams to talk about safety and then having a positive approach to learning and solving problems. </a:t>
            </a:r>
          </a:p>
        </p:txBody>
      </p:sp>
      <p:sp>
        <p:nvSpPr>
          <p:cNvPr id="5" name="TextBox 5"/>
          <p:cNvSpPr txBox="1"/>
          <p:nvPr/>
        </p:nvSpPr>
        <p:spPr>
          <a:xfrm>
            <a:off x="1028700" y="3121354"/>
            <a:ext cx="6094109" cy="972185"/>
          </a:xfrm>
          <a:prstGeom prst="rect">
            <a:avLst/>
          </a:prstGeom>
        </p:spPr>
        <p:txBody>
          <a:bodyPr lIns="0" tIns="0" rIns="0" bIns="0" rtlCol="0" anchor="t">
            <a:spAutoFit/>
          </a:bodyPr>
          <a:lstStyle/>
          <a:p>
            <a:pPr marL="0" lvl="0" indent="0">
              <a:lnSpc>
                <a:spcPts val="6399"/>
              </a:lnSpc>
            </a:pPr>
            <a:r>
              <a:rPr lang="en-US" sz="6399" spc="-63">
                <a:solidFill>
                  <a:srgbClr val="222F64"/>
                </a:solidFill>
                <a:latin typeface="Alegreya Sans Bold Bold"/>
              </a:rPr>
              <a:t>Be Ready means</a:t>
            </a:r>
          </a:p>
        </p:txBody>
      </p:sp>
      <p:sp>
        <p:nvSpPr>
          <p:cNvPr id="6" name="TextBox 6"/>
          <p:cNvSpPr txBox="1"/>
          <p:nvPr/>
        </p:nvSpPr>
        <p:spPr>
          <a:xfrm>
            <a:off x="9798607" y="3121354"/>
            <a:ext cx="7393165" cy="972185"/>
          </a:xfrm>
          <a:prstGeom prst="rect">
            <a:avLst/>
          </a:prstGeom>
        </p:spPr>
        <p:txBody>
          <a:bodyPr lIns="0" tIns="0" rIns="0" bIns="0" rtlCol="0" anchor="t">
            <a:spAutoFit/>
          </a:bodyPr>
          <a:lstStyle/>
          <a:p>
            <a:pPr marL="0" lvl="0" indent="0">
              <a:lnSpc>
                <a:spcPts val="6399"/>
              </a:lnSpc>
            </a:pPr>
            <a:r>
              <a:rPr lang="en-US" sz="6399" spc="-63">
                <a:solidFill>
                  <a:srgbClr val="222F64"/>
                </a:solidFill>
                <a:latin typeface="Alegreya Sans Bold Bold"/>
              </a:rPr>
              <a:t>Stay Safe means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83" r="33208"/>
          <a:stretch>
            <a:fillRect/>
          </a:stretch>
        </p:blipFill>
        <p:spPr>
          <a:xfrm>
            <a:off x="9144000" y="0"/>
            <a:ext cx="9144000" cy="10287000"/>
          </a:xfrm>
          <a:prstGeom prst="rect">
            <a:avLst/>
          </a:prstGeom>
        </p:spPr>
      </p:pic>
      <p:sp>
        <p:nvSpPr>
          <p:cNvPr id="3" name="TextBox 3"/>
          <p:cNvSpPr txBox="1"/>
          <p:nvPr/>
        </p:nvSpPr>
        <p:spPr>
          <a:xfrm>
            <a:off x="640568" y="434340"/>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The Audience for the Campaign?</a:t>
            </a:r>
          </a:p>
        </p:txBody>
      </p:sp>
      <p:sp>
        <p:nvSpPr>
          <p:cNvPr id="4" name="TextBox 4"/>
          <p:cNvSpPr txBox="1"/>
          <p:nvPr/>
        </p:nvSpPr>
        <p:spPr>
          <a:xfrm>
            <a:off x="640568" y="3166745"/>
            <a:ext cx="8268470" cy="6567805"/>
          </a:xfrm>
          <a:prstGeom prst="rect">
            <a:avLst/>
          </a:prstGeom>
        </p:spPr>
        <p:txBody>
          <a:bodyPr lIns="0" tIns="0" rIns="0" bIns="0" rtlCol="0" anchor="t">
            <a:spAutoFit/>
          </a:bodyPr>
          <a:lstStyle/>
          <a:p>
            <a:pPr marL="690880" lvl="1" indent="-345440">
              <a:lnSpc>
                <a:spcPts val="3200"/>
              </a:lnSpc>
              <a:buFont typeface="Arial"/>
              <a:buChar char="•"/>
            </a:pPr>
            <a:r>
              <a:rPr lang="en-US" sz="3200" spc="-32">
                <a:solidFill>
                  <a:srgbClr val="222F64"/>
                </a:solidFill>
                <a:latin typeface="Alegreya Sans Regular Bold"/>
              </a:rPr>
              <a:t>This package is for organisations and particularly for leaders and managers who are developing their own Ramp-up preparations.</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Organisations should use this material to support a people-centred Ramp-up as it relates to their own operation (add your logo to the top right of the main powerpoint slides and go!)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It is designed to help staff representatives in supporting their organisations and colleagues during the Ramp-up.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This material is designed to align our ramp up approaches across the industry and to save you time when developing your own messages.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76" r="21076"/>
          <a:stretch>
            <a:fillRect/>
          </a:stretch>
        </p:blipFill>
        <p:spPr>
          <a:xfrm>
            <a:off x="-28745" y="0"/>
            <a:ext cx="9172745" cy="10287000"/>
          </a:xfrm>
          <a:prstGeom prst="rect">
            <a:avLst/>
          </a:prstGeom>
        </p:spPr>
      </p:pic>
      <p:sp>
        <p:nvSpPr>
          <p:cNvPr id="3" name="TextBox 3"/>
          <p:cNvSpPr txBox="1"/>
          <p:nvPr/>
        </p:nvSpPr>
        <p:spPr>
          <a:xfrm>
            <a:off x="9772583" y="464820"/>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What is in the package?</a:t>
            </a:r>
          </a:p>
        </p:txBody>
      </p:sp>
      <p:sp>
        <p:nvSpPr>
          <p:cNvPr id="4" name="TextBox 4"/>
          <p:cNvSpPr txBox="1"/>
          <p:nvPr/>
        </p:nvSpPr>
        <p:spPr>
          <a:xfrm>
            <a:off x="9636687" y="3213735"/>
            <a:ext cx="7821078" cy="6044565"/>
          </a:xfrm>
          <a:prstGeom prst="rect">
            <a:avLst/>
          </a:prstGeom>
        </p:spPr>
        <p:txBody>
          <a:bodyPr lIns="0" tIns="0" rIns="0" bIns="0" rtlCol="0" anchor="t">
            <a:spAutoFit/>
          </a:bodyPr>
          <a:lstStyle/>
          <a:p>
            <a:pPr marL="777240" lvl="1" indent="-388620">
              <a:lnSpc>
                <a:spcPts val="3600"/>
              </a:lnSpc>
              <a:buFont typeface="Arial"/>
              <a:buChar char="•"/>
            </a:pPr>
            <a:r>
              <a:rPr lang="en-US" sz="3600" spc="-36">
                <a:solidFill>
                  <a:srgbClr val="222F64"/>
                </a:solidFill>
                <a:latin typeface="Alegreya Sans Regular Bold"/>
              </a:rPr>
              <a:t>Defining the campaign, its goals and values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What is "Be Ready" and "Stay Safe"</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Examples of the key actions for each of the domain groups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Domain safety issues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Domain Ramp-up resources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Safety posters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817" r="34905"/>
          <a:stretch>
            <a:fillRect/>
          </a:stretch>
        </p:blipFill>
        <p:spPr>
          <a:xfrm>
            <a:off x="9144000" y="0"/>
            <a:ext cx="9144000" cy="10287000"/>
          </a:xfrm>
          <a:prstGeom prst="rect">
            <a:avLst/>
          </a:prstGeom>
        </p:spPr>
      </p:pic>
      <p:sp>
        <p:nvSpPr>
          <p:cNvPr id="3" name="TextBox 3"/>
          <p:cNvSpPr txBox="1"/>
          <p:nvPr/>
        </p:nvSpPr>
        <p:spPr>
          <a:xfrm>
            <a:off x="805955" y="311555"/>
            <a:ext cx="7821078" cy="2284727"/>
          </a:xfrm>
          <a:prstGeom prst="rect">
            <a:avLst/>
          </a:prstGeom>
        </p:spPr>
        <p:txBody>
          <a:bodyPr lIns="0" tIns="0" rIns="0" bIns="0" rtlCol="0" anchor="t">
            <a:spAutoFit/>
          </a:bodyPr>
          <a:lstStyle/>
          <a:p>
            <a:pPr marL="0" lvl="0" indent="0">
              <a:lnSpc>
                <a:spcPts val="8199"/>
              </a:lnSpc>
            </a:pPr>
            <a:r>
              <a:rPr lang="en-US" sz="8199" spc="-81">
                <a:solidFill>
                  <a:srgbClr val="222F64"/>
                </a:solidFill>
                <a:latin typeface="Alegreya Sans Bold Bold"/>
              </a:rPr>
              <a:t>What you can do with the material?</a:t>
            </a:r>
          </a:p>
        </p:txBody>
      </p:sp>
      <p:sp>
        <p:nvSpPr>
          <p:cNvPr id="4" name="TextBox 4"/>
          <p:cNvSpPr txBox="1"/>
          <p:nvPr/>
        </p:nvSpPr>
        <p:spPr>
          <a:xfrm>
            <a:off x="417963" y="2702462"/>
            <a:ext cx="8109838" cy="6958965"/>
          </a:xfrm>
          <a:prstGeom prst="rect">
            <a:avLst/>
          </a:prstGeom>
        </p:spPr>
        <p:txBody>
          <a:bodyPr lIns="0" tIns="0" rIns="0" bIns="0" rtlCol="0" anchor="t">
            <a:spAutoFit/>
          </a:bodyPr>
          <a:lstStyle/>
          <a:p>
            <a:pPr marL="777240" lvl="1" indent="-388620">
              <a:lnSpc>
                <a:spcPts val="3600"/>
              </a:lnSpc>
              <a:buFont typeface="Arial"/>
              <a:buChar char="•"/>
            </a:pPr>
            <a:r>
              <a:rPr lang="en-US" sz="3600" spc="-36">
                <a:solidFill>
                  <a:srgbClr val="222F64"/>
                </a:solidFill>
                <a:latin typeface="Alegreya Sans Regular Bold"/>
              </a:rPr>
              <a:t>Go to the EASA Air Ops Community to get access to the Safety issues report and other Ramp-Up Resources.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 Use the campaign material within your own organisations during the summer and beyond - the messages are for always.</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Register for the domain discussions at the EASA Safety Week between 26-28 June (Register via the EASA Website)</a:t>
            </a:r>
          </a:p>
          <a:p>
            <a:pPr>
              <a:lnSpc>
                <a:spcPts val="3600"/>
              </a:lnSpc>
            </a:pPr>
            <a:endParaRPr lang="en-US" sz="3600" spc="-36">
              <a:solidFill>
                <a:srgbClr val="222F64"/>
              </a:solidFill>
              <a:latin typeface="Alegreya Sans Regular Bold"/>
            </a:endParaRPr>
          </a:p>
          <a:p>
            <a:pPr marL="777240" lvl="1" indent="-388620">
              <a:lnSpc>
                <a:spcPts val="3600"/>
              </a:lnSpc>
              <a:buFont typeface="Arial"/>
              <a:buChar char="•"/>
            </a:pPr>
            <a:r>
              <a:rPr lang="en-US" sz="3600" spc="-36">
                <a:solidFill>
                  <a:srgbClr val="222F64"/>
                </a:solidFill>
                <a:latin typeface="Alegreya Sans Regular Bold"/>
              </a:rPr>
              <a:t>Join the ongoing discussions with our Conversation Aviation webinars and on the LinkedIn Group.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1765</Words>
  <Application>Microsoft Office PowerPoint</Application>
  <PresentationFormat>Custom</PresentationFormat>
  <Paragraphs>175</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Alegreya Sans Bold Bold</vt:lpstr>
      <vt:lpstr>Alegreya Sans Regular Bold</vt:lpstr>
      <vt:lpstr>Alegreya Sans Regular</vt:lpstr>
      <vt:lpstr>Alegreya Sans Regular Bold Italics</vt:lpstr>
      <vt:lpstr>Alegreya Sans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Up Rebooted Master</dc:title>
  <dc:creator>FRANKLIN John</dc:creator>
  <cp:lastModifiedBy>FRANKLIN John</cp:lastModifiedBy>
  <cp:revision>3</cp:revision>
  <dcterms:created xsi:type="dcterms:W3CDTF">2006-08-16T00:00:00Z</dcterms:created>
  <dcterms:modified xsi:type="dcterms:W3CDTF">2022-05-16T21:49:35Z</dcterms:modified>
  <dc:identifier>DAFAAvoLiDA</dc:identifier>
</cp:coreProperties>
</file>