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18288000" cy="10287000"/>
  <p:notesSz cx="6858000" cy="9144000"/>
  <p:embeddedFontLst>
    <p:embeddedFont>
      <p:font typeface="Alegreya Sans Bold" panose="020B0604020202020204" charset="0"/>
      <p:regular r:id="rId75"/>
    </p:embeddedFont>
    <p:embeddedFont>
      <p:font typeface="Alegreya Sans Bold Bold" panose="020B0604020202020204" charset="0"/>
      <p:regular r:id="rId76"/>
    </p:embeddedFont>
    <p:embeddedFont>
      <p:font typeface="Alegreya Sans Regular" panose="020B0604020202020204" charset="0"/>
      <p:regular r:id="rId77"/>
    </p:embeddedFont>
    <p:embeddedFont>
      <p:font typeface="Alegreya Sans Regular Bold" panose="020B0604020202020204" charset="0"/>
      <p:regular r:id="rId78"/>
    </p:embeddedFont>
    <p:embeddedFont>
      <p:font typeface="Alegreya Sans Regular Bold Italics" panose="020B0604020202020204" charset="0"/>
      <p:regular r:id="rId79"/>
    </p:embeddedFont>
    <p:embeddedFont>
      <p:font typeface="Arimo Bold" panose="020B0604020202020204" charset="0"/>
      <p:regular r:id="rId80"/>
    </p:embeddedFont>
    <p:embeddedFont>
      <p:font typeface="Calibri" panose="020F0502020204030204" pitchFamily="34" charset="0"/>
      <p:regular r:id="rId81"/>
      <p:bold r:id="rId82"/>
      <p:italic r:id="rId83"/>
      <p:bold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1" d="100"/>
          <a:sy n="81" d="100"/>
        </p:scale>
        <p:origin x="17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6.jpeg"/><Relationship Id="rId21" Type="http://schemas.openxmlformats.org/officeDocument/2006/relationships/image" Target="../media/image23.jpeg"/><Relationship Id="rId7" Type="http://schemas.openxmlformats.org/officeDocument/2006/relationships/image" Target="../media/image10.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7.png"/><Relationship Id="rId9" Type="http://schemas.openxmlformats.org/officeDocument/2006/relationships/image" Target="../media/image5.png"/><Relationship Id="rId14" Type="http://schemas.openxmlformats.org/officeDocument/2006/relationships/image" Target="../media/image16.png"/><Relationship Id="rId22"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390" t="504" r="2047" b="10313"/>
          <a:stretch>
            <a:fillRect/>
          </a:stretch>
        </p:blipFill>
        <p:spPr>
          <a:xfrm>
            <a:off x="-10078" y="1520604"/>
            <a:ext cx="18324954" cy="8766396"/>
          </a:xfrm>
          <a:prstGeom prst="rect">
            <a:avLst/>
          </a:prstGeom>
        </p:spPr>
      </p:pic>
      <p:grpSp>
        <p:nvGrpSpPr>
          <p:cNvPr id="3" name="Group 3"/>
          <p:cNvGrpSpPr/>
          <p:nvPr/>
        </p:nvGrpSpPr>
        <p:grpSpPr>
          <a:xfrm>
            <a:off x="3539523" y="6595839"/>
            <a:ext cx="10630097" cy="2234444"/>
            <a:chOff x="0" y="0"/>
            <a:chExt cx="3746700" cy="787556"/>
          </a:xfrm>
        </p:grpSpPr>
        <p:sp>
          <p:nvSpPr>
            <p:cNvPr id="4" name="Freeform 4"/>
            <p:cNvSpPr/>
            <p:nvPr/>
          </p:nvSpPr>
          <p:spPr>
            <a:xfrm>
              <a:off x="0" y="0"/>
              <a:ext cx="3746700" cy="787556"/>
            </a:xfrm>
            <a:custGeom>
              <a:avLst/>
              <a:gdLst/>
              <a:ahLst/>
              <a:cxnLst/>
              <a:rect l="l" t="t" r="r" b="b"/>
              <a:pathLst>
                <a:path w="3746700" h="787556">
                  <a:moveTo>
                    <a:pt x="0" y="0"/>
                  </a:moveTo>
                  <a:lnTo>
                    <a:pt x="3746700" y="0"/>
                  </a:lnTo>
                  <a:lnTo>
                    <a:pt x="3746700" y="787556"/>
                  </a:lnTo>
                  <a:lnTo>
                    <a:pt x="0" y="787556"/>
                  </a:lnTo>
                  <a:close/>
                </a:path>
              </a:pathLst>
            </a:custGeom>
            <a:solidFill>
              <a:srgbClr val="FFFFFF"/>
            </a:solidFill>
          </p:spPr>
        </p:sp>
      </p:grpSp>
      <p:sp>
        <p:nvSpPr>
          <p:cNvPr id="5" name="TextBox 5"/>
          <p:cNvSpPr txBox="1"/>
          <p:nvPr/>
        </p:nvSpPr>
        <p:spPr>
          <a:xfrm>
            <a:off x="3250094" y="6535999"/>
            <a:ext cx="11208954" cy="2294285"/>
          </a:xfrm>
          <a:prstGeom prst="rect">
            <a:avLst/>
          </a:prstGeom>
        </p:spPr>
        <p:txBody>
          <a:bodyPr lIns="0" tIns="0" rIns="0" bIns="0" rtlCol="0" anchor="t">
            <a:spAutoFit/>
          </a:bodyPr>
          <a:lstStyle/>
          <a:p>
            <a:pPr marL="0" lvl="0" indent="0" algn="ctr">
              <a:lnSpc>
                <a:spcPts val="8201"/>
              </a:lnSpc>
            </a:pPr>
            <a:r>
              <a:rPr lang="en-US" sz="8201" spc="-82">
                <a:solidFill>
                  <a:srgbClr val="222F64"/>
                </a:solidFill>
                <a:latin typeface="Alegreya Sans Bold Bold"/>
              </a:rPr>
              <a:t>Stronger and Safer Together, Always</a:t>
            </a:r>
          </a:p>
        </p:txBody>
      </p:sp>
      <p:pic>
        <p:nvPicPr>
          <p:cNvPr id="6" name="Picture 6"/>
          <p:cNvPicPr>
            <a:picLocks noChangeAspect="1"/>
          </p:cNvPicPr>
          <p:nvPr/>
        </p:nvPicPr>
        <p:blipFill>
          <a:blip r:embed="rId3"/>
          <a:srcRect/>
          <a:stretch>
            <a:fillRect/>
          </a:stretch>
        </p:blipFill>
        <p:spPr>
          <a:xfrm>
            <a:off x="15441455" y="-601211"/>
            <a:ext cx="2846545" cy="2846545"/>
          </a:xfrm>
          <a:prstGeom prst="rect">
            <a:avLst/>
          </a:prstGeom>
        </p:spPr>
      </p:pic>
      <p:pic>
        <p:nvPicPr>
          <p:cNvPr id="7" name="Picture 7"/>
          <p:cNvPicPr>
            <a:picLocks noChangeAspect="1"/>
          </p:cNvPicPr>
          <p:nvPr/>
        </p:nvPicPr>
        <p:blipFill>
          <a:blip r:embed="rId4"/>
          <a:srcRect/>
          <a:stretch>
            <a:fillRect/>
          </a:stretch>
        </p:blipFill>
        <p:spPr>
          <a:xfrm>
            <a:off x="100479" y="312219"/>
            <a:ext cx="2951086" cy="10196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817309"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Personnel Readiness</a:t>
            </a:r>
          </a:p>
        </p:txBody>
      </p:sp>
      <p:sp>
        <p:nvSpPr>
          <p:cNvPr id="3" name="TextBox 3"/>
          <p:cNvSpPr txBox="1"/>
          <p:nvPr/>
        </p:nvSpPr>
        <p:spPr>
          <a:xfrm>
            <a:off x="699491" y="2329812"/>
            <a:ext cx="17125423" cy="6723380"/>
          </a:xfrm>
          <a:prstGeom prst="rect">
            <a:avLst/>
          </a:prstGeom>
        </p:spPr>
        <p:txBody>
          <a:bodyPr lIns="0" tIns="0" rIns="0" bIns="0" rtlCol="0" anchor="t">
            <a:spAutoFit/>
          </a:bodyPr>
          <a:lstStyle/>
          <a:p>
            <a:pPr marL="820420" lvl="1" indent="-410210">
              <a:lnSpc>
                <a:spcPts val="5319"/>
              </a:lnSpc>
              <a:buFont typeface="Arial"/>
              <a:buChar char="•"/>
            </a:pPr>
            <a:r>
              <a:rPr lang="en-US" sz="3799">
                <a:solidFill>
                  <a:srgbClr val="222F64"/>
                </a:solidFill>
                <a:latin typeface="Alegreya Sans Bold"/>
              </a:rPr>
              <a:t>Check all licences, medicals and other administrative details are all in date and ready to go. </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Review your Standard Operating Procedures (SOPs) and any emergency recall items prior to reporting for duty.</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Take some time to familiarise yourself with changes in your working environment.</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Prepare yourself mentally and physically by using the resources in the Wellbeing Hub.</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93504" r="-58968" b="-121146"/>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4468791"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Leadership and Culture</a:t>
            </a:r>
          </a:p>
        </p:txBody>
      </p:sp>
      <p:sp>
        <p:nvSpPr>
          <p:cNvPr id="3" name="TextBox 3"/>
          <p:cNvSpPr txBox="1"/>
          <p:nvPr/>
        </p:nvSpPr>
        <p:spPr>
          <a:xfrm>
            <a:off x="847725" y="2378376"/>
            <a:ext cx="15770911"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Set a positive example for others to follow. Ensure that your actions are in line with organisational processes and policies.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Establish a culture of trust that encourages engagement with staff at all levels so that its normal to report, provide feedback and discuss the challenges people face to facilitate safety learning.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Show management commitment to the wellbeing of staff and the values needed to be part of a safe and effective organisation.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Identify where safety and business priorities might conflict and make deliberate decisions to prioritise safety first - include contingency for OTP erosion, disruptions, errors, planning failures.</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318751"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Communication</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709034" y="2113534"/>
            <a:ext cx="16869932"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Have a clear safety communications strategy.</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Identify key messages and prioritise how, when, who and what you would like people to do?</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Show visible leadership when you communicate.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Create scripts for each layer of management, all aligned on same theme - elevator pitch for each and every staff engagement.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Emphasise the systemic and collaborative nature of the challenge that aviation faces - the need to embrace partners and airport community in communications.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Communicate about your reporting system and confidential reporting processes under Reg 376/2014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4915338"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Policy and Procedures</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760671" y="2136828"/>
            <a:ext cx="17133157"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Ensure that all procedures/ manuals are up to date and that they are applicable to current situation.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Encourage staff to follow rules, procedures and normal practices at all times but also encourage them to tell you when the real work has cannot be done within the processes as designed.</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Encourage positive conversations about how to improve the way things are done if they are not fit for purpose - continually have these conversations.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Consider the specific health safety measures needed to keep people safe from COVID in all roles (operational and non-operational).</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Review, update and improve the Wellbeing policy within your organisation to help support the mental and physical health of staff.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4477811"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People and Wellbeing</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775234" y="2196900"/>
            <a:ext cx="16014067" cy="566229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Support your staff to be fit for duty - especially in the context of skill fade, fatigue, wellbeing.</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Encourage staff to look after themselves by asking "How am I feeling", "How am I coping", "What can I do for myself and others" and by looking after yourself (Wellbeing Resource Hub)</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Encourage staff to support each other by continually reaching out to each other to offer support - especially important when down route.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Encourage staff to seek help through medical professionals or peer support networks and ensure this is part of your organisational culture.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392933"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Skills and Training</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824745" y="2260236"/>
            <a:ext cx="16064050" cy="62242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Think about how your staff's skills and knowledge may have been degraded during the pandemic and what this means when activities increase.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Identify situations where you might be using staff in new ways, locations or situations and what this means for your operation.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Identify additional training you might wish to provide that you might have considered before COVID such as "Return to Work" training or Wellbeing.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Consider leadership training for executive team, to highlight need for visible, supportive leadership. "All in this together" needs to be lived.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5133416"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Resources and Equipment</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828170" y="2264885"/>
            <a:ext cx="16431130" cy="51003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Verify that enough competent and suitably trained staff are available to perform all key activities and think about how teams are composed.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Verify that vehicles and ground servicing equipment are available to perform all key activities.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Verify that appropriate facilities, buildings and services are available to perform all key activities.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Consider over-provision of Covid-19 PPE and other supplies, to minimise any related stressors during Ramp up.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4396390"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Management Systems</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866147" y="2174945"/>
            <a:ext cx="16393153"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Utilise your management system to effectively manage safety in your actual day-to-day operation - the situation is dynamic so be aware of changes.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Know your risks, mitigate them continuously and properly.</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Encourage people to report occurrences and hazards and be prepared to investigate them - with appropriate feedback throughout the organisation.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you are able to turn your data into intelligence that you can then talk about and use to manage the risks in your organisation.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Consider pro-active seeking of operational feedback - use a "pull" campaign rather than relying on voluntary submission of reports. No reports doesn't necessarily mean no issues.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4133260"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Third Party Providers</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1028700" y="2152778"/>
            <a:ext cx="15588473" cy="39763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Don’t assume that all third party providers are in the same situation as you are or where they were before the pandemic - reach out and engage with them.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Verify the status of any new service providers or companies that you plan to contract.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Check that suppliers/ providers are not taking short cuts to keep afloat, your success depends on them - reach out and offer support.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52706" y="552450"/>
            <a:ext cx="13918941" cy="769441"/>
          </a:xfrm>
          <a:prstGeom prst="rect">
            <a:avLst/>
          </a:prstGeom>
        </p:spPr>
        <p:txBody>
          <a:bodyPr lIns="0" tIns="0" rIns="0" bIns="0" rtlCol="0" anchor="t">
            <a:spAutoFit/>
          </a:bodyPr>
          <a:lstStyle/>
          <a:p>
            <a:pPr marL="0" lvl="0" indent="0">
              <a:lnSpc>
                <a:spcPts val="6000"/>
              </a:lnSpc>
            </a:pPr>
            <a:r>
              <a:rPr lang="en-US" sz="6000" spc="-60" dirty="0">
                <a:solidFill>
                  <a:srgbClr val="222F64"/>
                </a:solidFill>
                <a:latin typeface="Alegreya Sans Bold Bold"/>
              </a:rPr>
              <a:t>Support Teams - General</a:t>
            </a:r>
          </a:p>
        </p:txBody>
      </p:sp>
      <p:sp>
        <p:nvSpPr>
          <p:cNvPr id="3" name="TextBox 3"/>
          <p:cNvSpPr txBox="1"/>
          <p:nvPr/>
        </p:nvSpPr>
        <p:spPr>
          <a:xfrm>
            <a:off x="844780" y="2373736"/>
            <a:ext cx="15001763" cy="341439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Create some headspace by putting key priorities in your diary up to 4 weeks ahead and create distraction-free moments.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Create times when you are able to disconnect from work.</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Think about your own wellbeing and take care of those around you. </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2160" t="-28986" r="-43243" b="-196688"/>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5407" y="291226"/>
            <a:ext cx="16697185" cy="31794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With Thanks to the Following Organisations Who Supported the Development of this Material</a:t>
            </a:r>
          </a:p>
        </p:txBody>
      </p:sp>
      <p:pic>
        <p:nvPicPr>
          <p:cNvPr id="3" name="Picture 3"/>
          <p:cNvPicPr>
            <a:picLocks noChangeAspect="1"/>
          </p:cNvPicPr>
          <p:nvPr/>
        </p:nvPicPr>
        <p:blipFill>
          <a:blip r:embed="rId2"/>
          <a:srcRect/>
          <a:stretch>
            <a:fillRect/>
          </a:stretch>
        </p:blipFill>
        <p:spPr>
          <a:xfrm>
            <a:off x="614406" y="7936963"/>
            <a:ext cx="1875563" cy="1875563"/>
          </a:xfrm>
          <a:prstGeom prst="rect">
            <a:avLst/>
          </a:prstGeom>
        </p:spPr>
      </p:pic>
      <p:pic>
        <p:nvPicPr>
          <p:cNvPr id="4" name="Picture 4"/>
          <p:cNvPicPr>
            <a:picLocks noChangeAspect="1"/>
          </p:cNvPicPr>
          <p:nvPr/>
        </p:nvPicPr>
        <p:blipFill>
          <a:blip r:embed="rId3"/>
          <a:srcRect/>
          <a:stretch>
            <a:fillRect/>
          </a:stretch>
        </p:blipFill>
        <p:spPr>
          <a:xfrm>
            <a:off x="12990420" y="3470671"/>
            <a:ext cx="2510812" cy="1672829"/>
          </a:xfrm>
          <a:prstGeom prst="rect">
            <a:avLst/>
          </a:prstGeom>
        </p:spPr>
      </p:pic>
      <p:pic>
        <p:nvPicPr>
          <p:cNvPr id="5" name="Picture 5"/>
          <p:cNvPicPr>
            <a:picLocks noChangeAspect="1"/>
          </p:cNvPicPr>
          <p:nvPr/>
        </p:nvPicPr>
        <p:blipFill>
          <a:blip r:embed="rId4"/>
          <a:srcRect/>
          <a:stretch>
            <a:fillRect/>
          </a:stretch>
        </p:blipFill>
        <p:spPr>
          <a:xfrm>
            <a:off x="10866195" y="8320697"/>
            <a:ext cx="3211868" cy="1108095"/>
          </a:xfrm>
          <a:prstGeom prst="rect">
            <a:avLst/>
          </a:prstGeom>
        </p:spPr>
      </p:pic>
      <p:pic>
        <p:nvPicPr>
          <p:cNvPr id="6" name="Picture 6"/>
          <p:cNvPicPr>
            <a:picLocks noChangeAspect="1"/>
          </p:cNvPicPr>
          <p:nvPr/>
        </p:nvPicPr>
        <p:blipFill>
          <a:blip r:embed="rId5"/>
          <a:srcRect/>
          <a:stretch>
            <a:fillRect/>
          </a:stretch>
        </p:blipFill>
        <p:spPr>
          <a:xfrm>
            <a:off x="1249311" y="2582821"/>
            <a:ext cx="4636074" cy="3280022"/>
          </a:xfrm>
          <a:prstGeom prst="rect">
            <a:avLst/>
          </a:prstGeom>
        </p:spPr>
      </p:pic>
      <p:pic>
        <p:nvPicPr>
          <p:cNvPr id="7" name="Picture 7"/>
          <p:cNvPicPr>
            <a:picLocks noChangeAspect="1"/>
          </p:cNvPicPr>
          <p:nvPr/>
        </p:nvPicPr>
        <p:blipFill>
          <a:blip r:embed="rId6"/>
          <a:srcRect/>
          <a:stretch>
            <a:fillRect/>
          </a:stretch>
        </p:blipFill>
        <p:spPr>
          <a:xfrm>
            <a:off x="3248781" y="8415465"/>
            <a:ext cx="2636604" cy="918559"/>
          </a:xfrm>
          <a:prstGeom prst="rect">
            <a:avLst/>
          </a:prstGeom>
        </p:spPr>
      </p:pic>
      <p:pic>
        <p:nvPicPr>
          <p:cNvPr id="8" name="Picture 8"/>
          <p:cNvPicPr>
            <a:picLocks noChangeAspect="1"/>
          </p:cNvPicPr>
          <p:nvPr/>
        </p:nvPicPr>
        <p:blipFill>
          <a:blip r:embed="rId7"/>
          <a:srcRect/>
          <a:stretch>
            <a:fillRect/>
          </a:stretch>
        </p:blipFill>
        <p:spPr>
          <a:xfrm>
            <a:off x="3882263" y="4632516"/>
            <a:ext cx="3473970" cy="1063903"/>
          </a:xfrm>
          <a:prstGeom prst="rect">
            <a:avLst/>
          </a:prstGeom>
        </p:spPr>
      </p:pic>
      <p:pic>
        <p:nvPicPr>
          <p:cNvPr id="9" name="Picture 9"/>
          <p:cNvPicPr>
            <a:picLocks noChangeAspect="1"/>
          </p:cNvPicPr>
          <p:nvPr/>
        </p:nvPicPr>
        <p:blipFill>
          <a:blip r:embed="rId8"/>
          <a:srcRect/>
          <a:stretch>
            <a:fillRect/>
          </a:stretch>
        </p:blipFill>
        <p:spPr>
          <a:xfrm>
            <a:off x="623931" y="3653393"/>
            <a:ext cx="1665904" cy="2164683"/>
          </a:xfrm>
          <a:prstGeom prst="rect">
            <a:avLst/>
          </a:prstGeom>
        </p:spPr>
      </p:pic>
      <p:pic>
        <p:nvPicPr>
          <p:cNvPr id="10" name="Picture 10"/>
          <p:cNvPicPr>
            <a:picLocks noChangeAspect="1"/>
          </p:cNvPicPr>
          <p:nvPr/>
        </p:nvPicPr>
        <p:blipFill>
          <a:blip r:embed="rId9"/>
          <a:srcRect/>
          <a:stretch>
            <a:fillRect/>
          </a:stretch>
        </p:blipFill>
        <p:spPr>
          <a:xfrm>
            <a:off x="8789361" y="4774834"/>
            <a:ext cx="4153666" cy="1225332"/>
          </a:xfrm>
          <a:prstGeom prst="rect">
            <a:avLst/>
          </a:prstGeom>
        </p:spPr>
      </p:pic>
      <p:pic>
        <p:nvPicPr>
          <p:cNvPr id="11" name="Picture 11"/>
          <p:cNvPicPr>
            <a:picLocks noChangeAspect="1"/>
          </p:cNvPicPr>
          <p:nvPr/>
        </p:nvPicPr>
        <p:blipFill>
          <a:blip r:embed="rId10"/>
          <a:srcRect l="10768" t="28033" b="28033"/>
          <a:stretch>
            <a:fillRect/>
          </a:stretch>
        </p:blipFill>
        <p:spPr>
          <a:xfrm>
            <a:off x="6188803" y="8280768"/>
            <a:ext cx="4223848" cy="118795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51450" y="6515696"/>
            <a:ext cx="3498554" cy="685991"/>
          </a:xfrm>
          <a:prstGeom prst="rect">
            <a:avLst/>
          </a:prstGeom>
        </p:spPr>
      </p:pic>
      <p:pic>
        <p:nvPicPr>
          <p:cNvPr id="13" name="Picture 13"/>
          <p:cNvPicPr>
            <a:picLocks noChangeAspect="1"/>
          </p:cNvPicPr>
          <p:nvPr/>
        </p:nvPicPr>
        <p:blipFill>
          <a:blip r:embed="rId13"/>
          <a:srcRect/>
          <a:stretch>
            <a:fillRect/>
          </a:stretch>
        </p:blipFill>
        <p:spPr>
          <a:xfrm>
            <a:off x="14659831" y="6190502"/>
            <a:ext cx="3364692" cy="1279228"/>
          </a:xfrm>
          <a:prstGeom prst="rect">
            <a:avLst/>
          </a:prstGeom>
        </p:spPr>
      </p:pic>
      <p:pic>
        <p:nvPicPr>
          <p:cNvPr id="14" name="Picture 14"/>
          <p:cNvPicPr>
            <a:picLocks noChangeAspect="1"/>
          </p:cNvPicPr>
          <p:nvPr/>
        </p:nvPicPr>
        <p:blipFill>
          <a:blip r:embed="rId14"/>
          <a:srcRect/>
          <a:stretch>
            <a:fillRect/>
          </a:stretch>
        </p:blipFill>
        <p:spPr>
          <a:xfrm>
            <a:off x="795407" y="6000165"/>
            <a:ext cx="1872949" cy="1659901"/>
          </a:xfrm>
          <a:prstGeom prst="rect">
            <a:avLst/>
          </a:prstGeom>
        </p:spPr>
      </p:pic>
      <p:pic>
        <p:nvPicPr>
          <p:cNvPr id="15" name="Picture 15"/>
          <p:cNvPicPr>
            <a:picLocks noChangeAspect="1"/>
          </p:cNvPicPr>
          <p:nvPr/>
        </p:nvPicPr>
        <p:blipFill>
          <a:blip r:embed="rId15"/>
          <a:srcRect/>
          <a:stretch>
            <a:fillRect/>
          </a:stretch>
        </p:blipFill>
        <p:spPr>
          <a:xfrm>
            <a:off x="10564870" y="6236482"/>
            <a:ext cx="3814518" cy="1187269"/>
          </a:xfrm>
          <a:prstGeom prst="rect">
            <a:avLst/>
          </a:prstGeom>
        </p:spPr>
      </p:pic>
      <p:pic>
        <p:nvPicPr>
          <p:cNvPr id="16" name="Picture 16"/>
          <p:cNvPicPr>
            <a:picLocks noChangeAspect="1"/>
          </p:cNvPicPr>
          <p:nvPr/>
        </p:nvPicPr>
        <p:blipFill>
          <a:blip r:embed="rId16"/>
          <a:srcRect/>
          <a:stretch>
            <a:fillRect/>
          </a:stretch>
        </p:blipFill>
        <p:spPr>
          <a:xfrm>
            <a:off x="14639992" y="8517253"/>
            <a:ext cx="3384532" cy="714982"/>
          </a:xfrm>
          <a:prstGeom prst="rect">
            <a:avLst/>
          </a:prstGeom>
        </p:spPr>
      </p:pic>
      <p:pic>
        <p:nvPicPr>
          <p:cNvPr id="17" name="Picture 17"/>
          <p:cNvPicPr>
            <a:picLocks noChangeAspect="1"/>
          </p:cNvPicPr>
          <p:nvPr/>
        </p:nvPicPr>
        <p:blipFill>
          <a:blip r:embed="rId17"/>
          <a:srcRect/>
          <a:stretch>
            <a:fillRect/>
          </a:stretch>
        </p:blipFill>
        <p:spPr>
          <a:xfrm>
            <a:off x="7756083" y="3813149"/>
            <a:ext cx="3641632" cy="819367"/>
          </a:xfrm>
          <a:prstGeom prst="rect">
            <a:avLst/>
          </a:prstGeom>
        </p:spPr>
      </p:pic>
      <p:pic>
        <p:nvPicPr>
          <p:cNvPr id="18" name="Picture 18"/>
          <p:cNvPicPr>
            <a:picLocks noChangeAspect="1"/>
          </p:cNvPicPr>
          <p:nvPr/>
        </p:nvPicPr>
        <p:blipFill>
          <a:blip r:embed="rId18"/>
          <a:srcRect/>
          <a:stretch>
            <a:fillRect/>
          </a:stretch>
        </p:blipFill>
        <p:spPr>
          <a:xfrm>
            <a:off x="3104436" y="6277053"/>
            <a:ext cx="2925295" cy="1106127"/>
          </a:xfrm>
          <a:prstGeom prst="rect">
            <a:avLst/>
          </a:prstGeom>
        </p:spPr>
      </p:pic>
      <p:pic>
        <p:nvPicPr>
          <p:cNvPr id="19" name="Picture 19"/>
          <p:cNvPicPr>
            <a:picLocks noChangeAspect="1"/>
          </p:cNvPicPr>
          <p:nvPr/>
        </p:nvPicPr>
        <p:blipFill>
          <a:blip r:embed="rId19"/>
          <a:srcRect/>
          <a:stretch>
            <a:fillRect/>
          </a:stretch>
        </p:blipFill>
        <p:spPr>
          <a:xfrm>
            <a:off x="15501232" y="4449980"/>
            <a:ext cx="2344326" cy="1550185"/>
          </a:xfrm>
          <a:prstGeom prst="rect">
            <a:avLst/>
          </a:prstGeom>
        </p:spPr>
      </p:pic>
      <p:sp>
        <p:nvSpPr>
          <p:cNvPr id="20" name="TextBox 20"/>
          <p:cNvSpPr txBox="1"/>
          <p:nvPr/>
        </p:nvSpPr>
        <p:spPr>
          <a:xfrm>
            <a:off x="14379388" y="7487210"/>
            <a:ext cx="3925580" cy="283845"/>
          </a:xfrm>
          <a:prstGeom prst="rect">
            <a:avLst/>
          </a:prstGeom>
        </p:spPr>
        <p:txBody>
          <a:bodyPr lIns="0" tIns="0" rIns="0" bIns="0" rtlCol="0" anchor="t">
            <a:spAutoFit/>
          </a:bodyPr>
          <a:lstStyle/>
          <a:p>
            <a:pPr marL="0" lvl="0" indent="0" algn="ctr">
              <a:lnSpc>
                <a:spcPts val="1800"/>
              </a:lnSpc>
            </a:pPr>
            <a:r>
              <a:rPr lang="en-US" sz="1800" spc="-18">
                <a:solidFill>
                  <a:srgbClr val="222F64"/>
                </a:solidFill>
                <a:latin typeface="Alegreya Sans Bold Bold"/>
              </a:rPr>
              <a:t>Human Factors Wellbeing Group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1938719" cy="769441"/>
          </a:xfrm>
          <a:prstGeom prst="rect">
            <a:avLst/>
          </a:prstGeom>
        </p:spPr>
        <p:txBody>
          <a:bodyPr lIns="0" tIns="0" rIns="0" bIns="0" rtlCol="0" anchor="t">
            <a:spAutoFit/>
          </a:bodyPr>
          <a:lstStyle/>
          <a:p>
            <a:pPr marL="0" lvl="0" indent="0">
              <a:lnSpc>
                <a:spcPts val="6000"/>
              </a:lnSpc>
            </a:pPr>
            <a:r>
              <a:rPr lang="en-US" sz="6000" spc="-60" dirty="0">
                <a:solidFill>
                  <a:srgbClr val="222F64"/>
                </a:solidFill>
                <a:latin typeface="Alegreya Sans Bold Bold"/>
              </a:rPr>
              <a:t>Support Teams -  Managing Email</a:t>
            </a:r>
          </a:p>
        </p:txBody>
      </p:sp>
      <p:sp>
        <p:nvSpPr>
          <p:cNvPr id="3" name="TextBox 3"/>
          <p:cNvSpPr txBox="1"/>
          <p:nvPr/>
        </p:nvSpPr>
        <p:spPr>
          <a:xfrm>
            <a:off x="1028700" y="2531428"/>
            <a:ext cx="15310191" cy="51003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Schedule time in your diary to do email so that it doesn't take over your day.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If you send an email be clear about the purpose and what you would actually like people to do.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Don't leave colleagues waiting for a long time for a reply, send at least a holding reply.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u="none">
                <a:solidFill>
                  <a:srgbClr val="222F64"/>
                </a:solidFill>
                <a:latin typeface="Alegreya Sans Bold"/>
              </a:rPr>
              <a:t>Minimise use of CC. Does that person really need to be made aware? Why not include them in direct email?</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2160" t="-28986" r="-43243" b="-196688"/>
              </a:stretch>
            </a:blip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05845" y="552450"/>
            <a:ext cx="11389621" cy="769441"/>
          </a:xfrm>
          <a:prstGeom prst="rect">
            <a:avLst/>
          </a:prstGeom>
        </p:spPr>
        <p:txBody>
          <a:bodyPr lIns="0" tIns="0" rIns="0" bIns="0" rtlCol="0" anchor="t">
            <a:spAutoFit/>
          </a:bodyPr>
          <a:lstStyle/>
          <a:p>
            <a:pPr marL="0" lvl="0" indent="0">
              <a:lnSpc>
                <a:spcPts val="6000"/>
              </a:lnSpc>
            </a:pPr>
            <a:r>
              <a:rPr lang="en-US" sz="6000" spc="-60" dirty="0">
                <a:solidFill>
                  <a:srgbClr val="222F64"/>
                </a:solidFill>
                <a:latin typeface="Alegreya Sans Bold Bold"/>
              </a:rPr>
              <a:t>Support Teams - Meetings</a:t>
            </a:r>
          </a:p>
        </p:txBody>
      </p:sp>
      <p:sp>
        <p:nvSpPr>
          <p:cNvPr id="3" name="TextBox 3"/>
          <p:cNvSpPr txBox="1"/>
          <p:nvPr/>
        </p:nvSpPr>
        <p:spPr>
          <a:xfrm>
            <a:off x="1296454" y="2426874"/>
            <a:ext cx="15682157" cy="45383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Think about who you invite to a meeting so that everyone is clear on the need for their time.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Use the scheduling assistant to check that people are free.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Avoid back to back online meetings by planning 45 minute meetings instead of an hour.</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Avoid scheduling meetings outside normal office hours, keeping time zones in mind - consider local time lunch breaks as well. </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2160" t="-28986" r="-43243" b="-196688"/>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5445635" cy="769441"/>
          </a:xfrm>
          <a:prstGeom prst="rect">
            <a:avLst/>
          </a:prstGeom>
        </p:spPr>
        <p:txBody>
          <a:bodyPr lIns="0" tIns="0" rIns="0" bIns="0" rtlCol="0" anchor="t">
            <a:spAutoFit/>
          </a:bodyPr>
          <a:lstStyle/>
          <a:p>
            <a:pPr marL="0" lvl="0" indent="0">
              <a:lnSpc>
                <a:spcPts val="6000"/>
              </a:lnSpc>
            </a:pPr>
            <a:r>
              <a:rPr lang="en-US" sz="6000" spc="-60" dirty="0">
                <a:solidFill>
                  <a:srgbClr val="222F64"/>
                </a:solidFill>
                <a:latin typeface="Alegreya Sans Bold Bold"/>
              </a:rPr>
              <a:t>Support Teams - Communicating to colleagues</a:t>
            </a:r>
          </a:p>
        </p:txBody>
      </p:sp>
      <p:sp>
        <p:nvSpPr>
          <p:cNvPr id="3" name="TextBox 3"/>
          <p:cNvSpPr txBox="1"/>
          <p:nvPr/>
        </p:nvSpPr>
        <p:spPr>
          <a:xfrm>
            <a:off x="882984" y="2260283"/>
            <a:ext cx="15629019" cy="45383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Don't just communicate via email, pick up the phone, video call or even in person if possible.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Reach out to colleagues across Teams etc whenever possible.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Don't just do the work, communicate that it is done to people who need to know.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Consider outdoor walking meetings if feasible. Try to schedule walking or stand-up meetings to break up the day</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2160" t="-28986" r="-43243" b="-196688"/>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989487" y="5671085"/>
            <a:ext cx="2309025" cy="2309016"/>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2953" t="-56932" r="-97255" b="-310083"/>
              </a:stretch>
            </a:blipFill>
          </p:spPr>
        </p:sp>
      </p:grpSp>
      <p:grpSp>
        <p:nvGrpSpPr>
          <p:cNvPr id="4" name="Group 4"/>
          <p:cNvGrpSpPr>
            <a:grpSpLocks noChangeAspect="1"/>
          </p:cNvGrpSpPr>
          <p:nvPr/>
        </p:nvGrpSpPr>
        <p:grpSpPr>
          <a:xfrm>
            <a:off x="1701180" y="5579746"/>
            <a:ext cx="2309025" cy="2309016"/>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69366" t="-48351" r="-66042" b="-243998"/>
              </a:stretch>
            </a:blipFill>
          </p:spPr>
        </p:sp>
      </p:grpSp>
      <p:grpSp>
        <p:nvGrpSpPr>
          <p:cNvPr id="6" name="Group 6"/>
          <p:cNvGrpSpPr>
            <a:grpSpLocks noChangeAspect="1"/>
          </p:cNvGrpSpPr>
          <p:nvPr/>
        </p:nvGrpSpPr>
        <p:grpSpPr>
          <a:xfrm>
            <a:off x="4410815" y="2372585"/>
            <a:ext cx="2309025" cy="2309016"/>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88442" t="-52641" r="-84383" b="-302070"/>
              </a:stretch>
            </a:blipFill>
          </p:spPr>
        </p:sp>
      </p:grpSp>
      <p:sp>
        <p:nvSpPr>
          <p:cNvPr id="8" name="TextBox 8"/>
          <p:cNvSpPr txBox="1"/>
          <p:nvPr/>
        </p:nvSpPr>
        <p:spPr>
          <a:xfrm>
            <a:off x="4244217" y="5053362"/>
            <a:ext cx="2642222" cy="617723"/>
          </a:xfrm>
          <a:prstGeom prst="rect">
            <a:avLst/>
          </a:prstGeom>
        </p:spPr>
        <p:txBody>
          <a:bodyPr lIns="0" tIns="0" rIns="0" bIns="0" rtlCol="0" anchor="t">
            <a:spAutoFit/>
          </a:bodyPr>
          <a:lstStyle/>
          <a:p>
            <a:pPr marL="0" lvl="0" indent="0" algn="ctr">
              <a:lnSpc>
                <a:spcPts val="3990"/>
              </a:lnSpc>
            </a:pPr>
            <a:r>
              <a:rPr lang="en-US" sz="3990" spc="-39">
                <a:solidFill>
                  <a:srgbClr val="222F64"/>
                </a:solidFill>
                <a:latin typeface="Alegreya Sans Bold Bold"/>
              </a:rPr>
              <a:t>Flight Crew</a:t>
            </a:r>
          </a:p>
        </p:txBody>
      </p:sp>
      <p:sp>
        <p:nvSpPr>
          <p:cNvPr id="9" name="TextBox 9"/>
          <p:cNvSpPr txBox="1"/>
          <p:nvPr/>
        </p:nvSpPr>
        <p:spPr>
          <a:xfrm>
            <a:off x="1672676" y="8260524"/>
            <a:ext cx="2366034" cy="617723"/>
          </a:xfrm>
          <a:prstGeom prst="rect">
            <a:avLst/>
          </a:prstGeom>
        </p:spPr>
        <p:txBody>
          <a:bodyPr lIns="0" tIns="0" rIns="0" bIns="0" rtlCol="0" anchor="t">
            <a:spAutoFit/>
          </a:bodyPr>
          <a:lstStyle/>
          <a:p>
            <a:pPr marL="0" lvl="0" indent="0" algn="ctr">
              <a:lnSpc>
                <a:spcPts val="3990"/>
              </a:lnSpc>
            </a:pPr>
            <a:r>
              <a:rPr lang="en-US" sz="3990" spc="-39">
                <a:solidFill>
                  <a:srgbClr val="222F64"/>
                </a:solidFill>
                <a:latin typeface="Alegreya Sans Bold Bold"/>
              </a:rPr>
              <a:t>ATM/ANS</a:t>
            </a:r>
          </a:p>
        </p:txBody>
      </p:sp>
      <p:sp>
        <p:nvSpPr>
          <p:cNvPr id="10" name="TextBox 10"/>
          <p:cNvSpPr txBox="1"/>
          <p:nvPr/>
        </p:nvSpPr>
        <p:spPr>
          <a:xfrm>
            <a:off x="7791083" y="8274675"/>
            <a:ext cx="2705835" cy="617723"/>
          </a:xfrm>
          <a:prstGeom prst="rect">
            <a:avLst/>
          </a:prstGeom>
        </p:spPr>
        <p:txBody>
          <a:bodyPr lIns="0" tIns="0" rIns="0" bIns="0" rtlCol="0" anchor="t">
            <a:spAutoFit/>
          </a:bodyPr>
          <a:lstStyle/>
          <a:p>
            <a:pPr marL="0" lvl="0" indent="0" algn="ctr">
              <a:lnSpc>
                <a:spcPts val="3990"/>
              </a:lnSpc>
            </a:pPr>
            <a:r>
              <a:rPr lang="en-US" sz="3990" spc="-39">
                <a:solidFill>
                  <a:srgbClr val="222F64"/>
                </a:solidFill>
                <a:latin typeface="Alegreya Sans Bold Bold"/>
              </a:rPr>
              <a:t>Cabin Crew</a:t>
            </a:r>
          </a:p>
        </p:txBody>
      </p:sp>
      <p:sp>
        <p:nvSpPr>
          <p:cNvPr id="11" name="TextBox 11"/>
          <p:cNvSpPr txBox="1"/>
          <p:nvPr/>
        </p:nvSpPr>
        <p:spPr>
          <a:xfrm>
            <a:off x="1276384" y="552450"/>
            <a:ext cx="1249251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Domain Based Actions and Behaviours</a:t>
            </a:r>
          </a:p>
        </p:txBody>
      </p:sp>
      <p:grpSp>
        <p:nvGrpSpPr>
          <p:cNvPr id="12" name="Group 12"/>
          <p:cNvGrpSpPr>
            <a:grpSpLocks noChangeAspect="1"/>
          </p:cNvGrpSpPr>
          <p:nvPr/>
        </p:nvGrpSpPr>
        <p:grpSpPr>
          <a:xfrm>
            <a:off x="11723781" y="2372585"/>
            <a:ext cx="2309025" cy="2309016"/>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80092" t="-43345" r="-74813" b="-281500"/>
              </a:stretch>
            </a:blipFill>
          </p:spPr>
        </p:sp>
      </p:grpSp>
      <p:grpSp>
        <p:nvGrpSpPr>
          <p:cNvPr id="14" name="Group 14"/>
          <p:cNvGrpSpPr>
            <a:grpSpLocks noChangeAspect="1"/>
          </p:cNvGrpSpPr>
          <p:nvPr/>
        </p:nvGrpSpPr>
        <p:grpSpPr>
          <a:xfrm>
            <a:off x="15202127" y="5671085"/>
            <a:ext cx="2309025" cy="2309016"/>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55063" t="-46205" r="-75928" b="-238782"/>
              </a:stretch>
            </a:blipFill>
          </p:spPr>
        </p:sp>
      </p:grpSp>
      <p:sp>
        <p:nvSpPr>
          <p:cNvPr id="16" name="TextBox 16"/>
          <p:cNvSpPr txBox="1"/>
          <p:nvPr/>
        </p:nvSpPr>
        <p:spPr>
          <a:xfrm>
            <a:off x="15035529" y="8351863"/>
            <a:ext cx="2642222" cy="617723"/>
          </a:xfrm>
          <a:prstGeom prst="rect">
            <a:avLst/>
          </a:prstGeom>
        </p:spPr>
        <p:txBody>
          <a:bodyPr lIns="0" tIns="0" rIns="0" bIns="0" rtlCol="0" anchor="t">
            <a:spAutoFit/>
          </a:bodyPr>
          <a:lstStyle/>
          <a:p>
            <a:pPr marL="0" lvl="0" indent="0" algn="ctr">
              <a:lnSpc>
                <a:spcPts val="3990"/>
              </a:lnSpc>
            </a:pPr>
            <a:r>
              <a:rPr lang="en-US" sz="3990" spc="-39">
                <a:solidFill>
                  <a:srgbClr val="222F64"/>
                </a:solidFill>
                <a:latin typeface="Alegreya Sans Bold Bold"/>
              </a:rPr>
              <a:t>Engineers</a:t>
            </a:r>
          </a:p>
        </p:txBody>
      </p:sp>
      <p:sp>
        <p:nvSpPr>
          <p:cNvPr id="17" name="TextBox 17"/>
          <p:cNvSpPr txBox="1"/>
          <p:nvPr/>
        </p:nvSpPr>
        <p:spPr>
          <a:xfrm>
            <a:off x="10721059" y="4900428"/>
            <a:ext cx="4314470" cy="1124555"/>
          </a:xfrm>
          <a:prstGeom prst="rect">
            <a:avLst/>
          </a:prstGeom>
        </p:spPr>
        <p:txBody>
          <a:bodyPr lIns="0" tIns="0" rIns="0" bIns="0" rtlCol="0" anchor="t">
            <a:spAutoFit/>
          </a:bodyPr>
          <a:lstStyle/>
          <a:p>
            <a:pPr marL="0" lvl="0" indent="0" algn="ctr">
              <a:lnSpc>
                <a:spcPts val="3990"/>
              </a:lnSpc>
            </a:pPr>
            <a:r>
              <a:rPr lang="en-US" sz="3990" spc="-39">
                <a:solidFill>
                  <a:srgbClr val="222F64"/>
                </a:solidFill>
                <a:latin typeface="Alegreya Sans Bold Bold"/>
              </a:rPr>
              <a:t>Airport/ Ground Handling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2290523"/>
            <a:ext cx="329192" cy="38502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4149572"/>
            <a:ext cx="329192" cy="38502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4832865"/>
            <a:ext cx="329192" cy="38502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5527863"/>
            <a:ext cx="329192" cy="38502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6764923"/>
            <a:ext cx="329192" cy="38502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7454356"/>
            <a:ext cx="329192" cy="38502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8153469"/>
            <a:ext cx="329192" cy="385020"/>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2891194"/>
            <a:ext cx="329192" cy="385020"/>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3520922"/>
            <a:ext cx="329192" cy="385020"/>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7803" y="419792"/>
            <a:ext cx="1095000" cy="1095000"/>
          </a:xfrm>
          <a:prstGeom prst="rect">
            <a:avLst/>
          </a:prstGeom>
        </p:spPr>
      </p:pic>
      <p:sp>
        <p:nvSpPr>
          <p:cNvPr id="12" name="TextBox 12"/>
          <p:cNvSpPr txBox="1"/>
          <p:nvPr/>
        </p:nvSpPr>
        <p:spPr>
          <a:xfrm>
            <a:off x="3231214" y="552450"/>
            <a:ext cx="907801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General Ramp-Up Resources</a:t>
            </a:r>
          </a:p>
        </p:txBody>
      </p:sp>
      <p:sp>
        <p:nvSpPr>
          <p:cNvPr id="13" name="TextBox 13"/>
          <p:cNvSpPr txBox="1"/>
          <p:nvPr/>
        </p:nvSpPr>
        <p:spPr>
          <a:xfrm>
            <a:off x="2192803" y="2244908"/>
            <a:ext cx="16095197" cy="466725"/>
          </a:xfrm>
          <a:prstGeom prst="rect">
            <a:avLst/>
          </a:prstGeom>
        </p:spPr>
        <p:txBody>
          <a:bodyPr lIns="0" tIns="0" rIns="0" bIns="0" rtlCol="0" anchor="t">
            <a:spAutoFit/>
          </a:bodyPr>
          <a:lstStyle/>
          <a:p>
            <a:pPr marL="0" lvl="0" indent="0">
              <a:lnSpc>
                <a:spcPts val="2999"/>
              </a:lnSpc>
            </a:pPr>
            <a:r>
              <a:rPr lang="en-US" sz="2999" u="sng" spc="-29">
                <a:solidFill>
                  <a:srgbClr val="222F64"/>
                </a:solidFill>
                <a:latin typeface="Alegreya Sans Bold Bold"/>
              </a:rPr>
              <a:t>EASA - COVID-19 Resource Hub</a:t>
            </a:r>
          </a:p>
        </p:txBody>
      </p:sp>
      <p:sp>
        <p:nvSpPr>
          <p:cNvPr id="14" name="TextBox 14"/>
          <p:cNvSpPr txBox="1"/>
          <p:nvPr/>
        </p:nvSpPr>
        <p:spPr>
          <a:xfrm>
            <a:off x="2192803" y="4787251"/>
            <a:ext cx="16095197" cy="457200"/>
          </a:xfrm>
          <a:prstGeom prst="rect">
            <a:avLst/>
          </a:prstGeom>
        </p:spPr>
        <p:txBody>
          <a:bodyPr lIns="0" tIns="0" rIns="0" bIns="0" rtlCol="0" anchor="t">
            <a:spAutoFit/>
          </a:bodyPr>
          <a:lstStyle/>
          <a:p>
            <a:pPr marL="0" lvl="0" indent="0">
              <a:lnSpc>
                <a:spcPts val="2999"/>
              </a:lnSpc>
            </a:pPr>
            <a:r>
              <a:rPr lang="en-US" sz="2999" u="sng" spc="-29">
                <a:solidFill>
                  <a:srgbClr val="222F64"/>
                </a:solidFill>
                <a:latin typeface="Alegreya Sans Bold Bold"/>
              </a:rPr>
              <a:t>EASA - Review of Safety Issues Arising from the COVID-19 Pandemic</a:t>
            </a:r>
          </a:p>
        </p:txBody>
      </p:sp>
      <p:sp>
        <p:nvSpPr>
          <p:cNvPr id="15" name="TextBox 15"/>
          <p:cNvSpPr txBox="1"/>
          <p:nvPr/>
        </p:nvSpPr>
        <p:spPr>
          <a:xfrm>
            <a:off x="2192803" y="4103957"/>
            <a:ext cx="16095197" cy="466725"/>
          </a:xfrm>
          <a:prstGeom prst="rect">
            <a:avLst/>
          </a:prstGeom>
        </p:spPr>
        <p:txBody>
          <a:bodyPr lIns="0" tIns="0" rIns="0" bIns="0" rtlCol="0" anchor="t">
            <a:spAutoFit/>
          </a:bodyPr>
          <a:lstStyle/>
          <a:p>
            <a:pPr marL="0" lvl="0" indent="0">
              <a:lnSpc>
                <a:spcPts val="2999"/>
              </a:lnSpc>
            </a:pPr>
            <a:r>
              <a:rPr lang="en-US" sz="2999" u="sng" spc="-29">
                <a:solidFill>
                  <a:srgbClr val="222F64"/>
                </a:solidFill>
                <a:latin typeface="Alegreya Sans Bold Bold"/>
              </a:rPr>
              <a:t>CANSO - COVID-19 Restart and Recovery Guide</a:t>
            </a:r>
          </a:p>
        </p:txBody>
      </p:sp>
      <p:sp>
        <p:nvSpPr>
          <p:cNvPr id="16" name="TextBox 16"/>
          <p:cNvSpPr txBox="1"/>
          <p:nvPr/>
        </p:nvSpPr>
        <p:spPr>
          <a:xfrm>
            <a:off x="2192803" y="5482249"/>
            <a:ext cx="16095197" cy="457200"/>
          </a:xfrm>
          <a:prstGeom prst="rect">
            <a:avLst/>
          </a:prstGeom>
        </p:spPr>
        <p:txBody>
          <a:bodyPr lIns="0" tIns="0" rIns="0" bIns="0" rtlCol="0" anchor="t">
            <a:spAutoFit/>
          </a:bodyPr>
          <a:lstStyle/>
          <a:p>
            <a:pPr marL="0" lvl="0" indent="0">
              <a:lnSpc>
                <a:spcPts val="2999"/>
              </a:lnSpc>
            </a:pPr>
            <a:r>
              <a:rPr lang="en-US" sz="2999" u="sng" spc="-29">
                <a:solidFill>
                  <a:srgbClr val="222F64"/>
                </a:solidFill>
                <a:latin typeface="Alegreya Sans Bold Bold"/>
              </a:rPr>
              <a:t>EASA - SAFE360° Conference 13-15 September 202</a:t>
            </a:r>
            <a:r>
              <a:rPr lang="en-US" sz="2999" u="sng" spc="-29">
                <a:solidFill>
                  <a:srgbClr val="222F64"/>
                </a:solidFill>
                <a:latin typeface="Alegreya Sans Bold"/>
              </a:rPr>
              <a:t>2</a:t>
            </a:r>
          </a:p>
        </p:txBody>
      </p:sp>
      <p:sp>
        <p:nvSpPr>
          <p:cNvPr id="17" name="TextBox 17"/>
          <p:cNvSpPr txBox="1"/>
          <p:nvPr/>
        </p:nvSpPr>
        <p:spPr>
          <a:xfrm>
            <a:off x="2202328" y="8107854"/>
            <a:ext cx="16095197" cy="466725"/>
          </a:xfrm>
          <a:prstGeom prst="rect">
            <a:avLst/>
          </a:prstGeom>
        </p:spPr>
        <p:txBody>
          <a:bodyPr lIns="0" tIns="0" rIns="0" bIns="0" rtlCol="0" anchor="t">
            <a:spAutoFit/>
          </a:bodyPr>
          <a:lstStyle/>
          <a:p>
            <a:pPr marL="0" lvl="0" indent="0">
              <a:lnSpc>
                <a:spcPts val="2999"/>
              </a:lnSpc>
            </a:pPr>
            <a:r>
              <a:rPr lang="en-US" sz="2999" u="sng" spc="-29">
                <a:solidFill>
                  <a:srgbClr val="222F64"/>
                </a:solidFill>
                <a:latin typeface="Alegreya Sans Bold Bold"/>
              </a:rPr>
              <a:t>Just culture toolbox from ATCEUC, CANSO, ETF, IFAIMA, IFATCA &amp; IFATSEA </a:t>
            </a:r>
          </a:p>
        </p:txBody>
      </p:sp>
      <p:sp>
        <p:nvSpPr>
          <p:cNvPr id="18" name="TextBox 18"/>
          <p:cNvSpPr txBox="1"/>
          <p:nvPr/>
        </p:nvSpPr>
        <p:spPr>
          <a:xfrm>
            <a:off x="2211853" y="6719308"/>
            <a:ext cx="16095197" cy="457200"/>
          </a:xfrm>
          <a:prstGeom prst="rect">
            <a:avLst/>
          </a:prstGeom>
        </p:spPr>
        <p:txBody>
          <a:bodyPr lIns="0" tIns="0" rIns="0" bIns="0" rtlCol="0" anchor="t">
            <a:spAutoFit/>
          </a:bodyPr>
          <a:lstStyle/>
          <a:p>
            <a:pPr marL="0" lvl="0" indent="0">
              <a:lnSpc>
                <a:spcPts val="2999"/>
              </a:lnSpc>
            </a:pPr>
            <a:r>
              <a:rPr lang="en-US" sz="2999" u="sng" spc="-29">
                <a:solidFill>
                  <a:srgbClr val="222F64"/>
                </a:solidFill>
                <a:latin typeface="Alegreya Sans Bold Bold"/>
              </a:rPr>
              <a:t>EASA - Wellbeing Resource Hub</a:t>
            </a:r>
          </a:p>
        </p:txBody>
      </p:sp>
      <p:sp>
        <p:nvSpPr>
          <p:cNvPr id="19" name="TextBox 19"/>
          <p:cNvSpPr txBox="1"/>
          <p:nvPr/>
        </p:nvSpPr>
        <p:spPr>
          <a:xfrm>
            <a:off x="2192803" y="2845579"/>
            <a:ext cx="16095197" cy="466725"/>
          </a:xfrm>
          <a:prstGeom prst="rect">
            <a:avLst/>
          </a:prstGeom>
        </p:spPr>
        <p:txBody>
          <a:bodyPr lIns="0" tIns="0" rIns="0" bIns="0" rtlCol="0" anchor="t">
            <a:spAutoFit/>
          </a:bodyPr>
          <a:lstStyle/>
          <a:p>
            <a:pPr marL="0" lvl="0" indent="0">
              <a:lnSpc>
                <a:spcPts val="2999"/>
              </a:lnSpc>
            </a:pPr>
            <a:r>
              <a:rPr lang="en-US" sz="2999" u="sng" spc="-29">
                <a:solidFill>
                  <a:srgbClr val="222F64"/>
                </a:solidFill>
                <a:latin typeface="Alegreya Sans Bold Bold"/>
              </a:rPr>
              <a:t>IATA - COVID Resources</a:t>
            </a:r>
          </a:p>
        </p:txBody>
      </p:sp>
      <p:sp>
        <p:nvSpPr>
          <p:cNvPr id="20" name="TextBox 20"/>
          <p:cNvSpPr txBox="1"/>
          <p:nvPr/>
        </p:nvSpPr>
        <p:spPr>
          <a:xfrm>
            <a:off x="2202328" y="3475307"/>
            <a:ext cx="16095197" cy="466725"/>
          </a:xfrm>
          <a:prstGeom prst="rect">
            <a:avLst/>
          </a:prstGeom>
        </p:spPr>
        <p:txBody>
          <a:bodyPr lIns="0" tIns="0" rIns="0" bIns="0" rtlCol="0" anchor="t">
            <a:spAutoFit/>
          </a:bodyPr>
          <a:lstStyle/>
          <a:p>
            <a:pPr marL="0" lvl="0" indent="0">
              <a:lnSpc>
                <a:spcPts val="2999"/>
              </a:lnSpc>
            </a:pPr>
            <a:r>
              <a:rPr lang="en-US" sz="2999" u="sng" spc="-29">
                <a:solidFill>
                  <a:srgbClr val="222F64"/>
                </a:solidFill>
                <a:latin typeface="Alegreya Sans Bold Bold"/>
              </a:rPr>
              <a:t>ACI - COVID Resources</a:t>
            </a:r>
          </a:p>
        </p:txBody>
      </p:sp>
      <p:sp>
        <p:nvSpPr>
          <p:cNvPr id="21" name="TextBox 21"/>
          <p:cNvSpPr txBox="1"/>
          <p:nvPr/>
        </p:nvSpPr>
        <p:spPr>
          <a:xfrm>
            <a:off x="2211853" y="7408741"/>
            <a:ext cx="16095197" cy="466725"/>
          </a:xfrm>
          <a:prstGeom prst="rect">
            <a:avLst/>
          </a:prstGeom>
        </p:spPr>
        <p:txBody>
          <a:bodyPr lIns="0" tIns="0" rIns="0" bIns="0" rtlCol="0" anchor="t">
            <a:spAutoFit/>
          </a:bodyPr>
          <a:lstStyle/>
          <a:p>
            <a:pPr marL="0" lvl="0" indent="0">
              <a:lnSpc>
                <a:spcPts val="2999"/>
              </a:lnSpc>
            </a:pPr>
            <a:r>
              <a:rPr lang="en-US" sz="2999" u="sng" spc="-29">
                <a:solidFill>
                  <a:srgbClr val="222F64"/>
                </a:solidFill>
                <a:latin typeface="Alegreya Sans Bold Bold"/>
              </a:rPr>
              <a:t>Regulation (EU 376/2014 on the Reporting, Analysis and Follow-Up of Occurrences</a:t>
            </a:r>
          </a:p>
        </p:txBody>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6161348"/>
            <a:ext cx="329192" cy="385020"/>
          </a:xfrm>
          <a:prstGeom prst="rect">
            <a:avLst/>
          </a:prstGeom>
        </p:spPr>
      </p:pic>
      <p:sp>
        <p:nvSpPr>
          <p:cNvPr id="23" name="TextBox 23"/>
          <p:cNvSpPr txBox="1"/>
          <p:nvPr/>
        </p:nvSpPr>
        <p:spPr>
          <a:xfrm>
            <a:off x="2202328" y="6115734"/>
            <a:ext cx="16095197" cy="457200"/>
          </a:xfrm>
          <a:prstGeom prst="rect">
            <a:avLst/>
          </a:prstGeom>
        </p:spPr>
        <p:txBody>
          <a:bodyPr lIns="0" tIns="0" rIns="0" bIns="0" rtlCol="0" anchor="t">
            <a:spAutoFit/>
          </a:bodyPr>
          <a:lstStyle/>
          <a:p>
            <a:pPr marL="0" lvl="0" indent="0">
              <a:lnSpc>
                <a:spcPts val="2999"/>
              </a:lnSpc>
            </a:pPr>
            <a:r>
              <a:rPr lang="en-US" sz="2999" u="sng" spc="-29">
                <a:solidFill>
                  <a:srgbClr val="222F64"/>
                </a:solidFill>
                <a:latin typeface="Alegreya Sans Bold Bold"/>
              </a:rPr>
              <a:t>EASA - Ramp-Up Safety Week 26-28 June 202</a:t>
            </a:r>
            <a:r>
              <a:rPr lang="en-US" sz="2999" u="sng" spc="-29">
                <a:solidFill>
                  <a:srgbClr val="222F64"/>
                </a:solidFill>
                <a:latin typeface="Alegreya Sans Bold"/>
              </a:rPr>
              <a:t>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243" b="14243"/>
          <a:stretch>
            <a:fillRect/>
          </a:stretch>
        </p:blipFill>
        <p:spPr>
          <a:xfrm>
            <a:off x="-28745" y="1554480"/>
            <a:ext cx="18316745" cy="8732520"/>
          </a:xfrm>
          <a:prstGeom prst="rect">
            <a:avLst/>
          </a:prstGeom>
        </p:spPr>
      </p:pic>
      <p:sp>
        <p:nvSpPr>
          <p:cNvPr id="3" name="TextBox 3"/>
          <p:cNvSpPr txBox="1"/>
          <p:nvPr/>
        </p:nvSpPr>
        <p:spPr>
          <a:xfrm>
            <a:off x="3852830" y="202631"/>
            <a:ext cx="10582340" cy="11982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Domain Packages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4226"/>
          <a:stretch>
            <a:fillRect/>
          </a:stretch>
        </p:blipFill>
        <p:spPr>
          <a:xfrm>
            <a:off x="-28745" y="1554480"/>
            <a:ext cx="18316745" cy="8732520"/>
          </a:xfrm>
          <a:prstGeom prst="rect">
            <a:avLst/>
          </a:prstGeom>
        </p:spPr>
      </p:pic>
      <p:sp>
        <p:nvSpPr>
          <p:cNvPr id="3" name="TextBox 3"/>
          <p:cNvSpPr txBox="1"/>
          <p:nvPr/>
        </p:nvSpPr>
        <p:spPr>
          <a:xfrm>
            <a:off x="3852830" y="202631"/>
            <a:ext cx="10582340" cy="11982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ATM/ ANS Providers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314006"/>
            <a:ext cx="1429387" cy="142938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3424" y="2823256"/>
            <a:ext cx="329192" cy="385020"/>
          </a:xfrm>
          <a:prstGeom prst="rect">
            <a:avLst/>
          </a:prstGeom>
        </p:spPr>
      </p:pic>
      <p:sp>
        <p:nvSpPr>
          <p:cNvPr id="4" name="TextBox 4"/>
          <p:cNvSpPr txBox="1"/>
          <p:nvPr/>
        </p:nvSpPr>
        <p:spPr>
          <a:xfrm>
            <a:off x="3384188" y="552450"/>
            <a:ext cx="9780526"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ANSP Safety Issues</a:t>
            </a:r>
          </a:p>
        </p:txBody>
      </p:sp>
      <p:sp>
        <p:nvSpPr>
          <p:cNvPr id="5" name="TextBox 5"/>
          <p:cNvSpPr txBox="1"/>
          <p:nvPr/>
        </p:nvSpPr>
        <p:spPr>
          <a:xfrm>
            <a:off x="10811332" y="6231032"/>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Incorrect aircraft navigation due to difficulties in getting up to date with changed/ new information </a:t>
            </a:r>
          </a:p>
        </p:txBody>
      </p:sp>
      <p:sp>
        <p:nvSpPr>
          <p:cNvPr id="6" name="TextBox 6"/>
          <p:cNvSpPr txBox="1"/>
          <p:nvPr/>
        </p:nvSpPr>
        <p:spPr>
          <a:xfrm>
            <a:off x="10783231" y="2680487"/>
            <a:ext cx="647606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Malfunction or failure of communication, navigation and surveillance (CNS) equipment </a:t>
            </a:r>
          </a:p>
        </p:txBody>
      </p:sp>
      <p:sp>
        <p:nvSpPr>
          <p:cNvPr id="7" name="TextBox 7"/>
          <p:cNvSpPr txBox="1"/>
          <p:nvPr/>
        </p:nvSpPr>
        <p:spPr>
          <a:xfrm>
            <a:off x="10783231" y="3418270"/>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ANSPs returning to operations after being closed for several months</a:t>
            </a:r>
          </a:p>
        </p:txBody>
      </p:sp>
      <p:sp>
        <p:nvSpPr>
          <p:cNvPr id="8" name="TextBox 8"/>
          <p:cNvSpPr txBox="1"/>
          <p:nvPr/>
        </p:nvSpPr>
        <p:spPr>
          <a:xfrm>
            <a:off x="1841918" y="2670962"/>
            <a:ext cx="6470059" cy="680085"/>
          </a:xfrm>
          <a:prstGeom prst="rect">
            <a:avLst/>
          </a:prstGeom>
        </p:spPr>
        <p:txBody>
          <a:bodyPr lIns="0" tIns="0" rIns="0" bIns="0" rtlCol="0" anchor="t">
            <a:spAutoFit/>
          </a:bodyPr>
          <a:lstStyle/>
          <a:p>
            <a:pPr marL="0" lvl="0" indent="0">
              <a:lnSpc>
                <a:spcPts val="2400"/>
              </a:lnSpc>
            </a:pPr>
            <a:r>
              <a:rPr lang="en-US" sz="2400" spc="-24">
                <a:solidFill>
                  <a:srgbClr val="222F64"/>
                </a:solidFill>
                <a:latin typeface="Alegreya Sans Bold Bold"/>
              </a:rPr>
              <a:t>Skills and knowledge degradation due to lack of recent practice </a:t>
            </a:r>
          </a:p>
        </p:txBody>
      </p:sp>
      <p:sp>
        <p:nvSpPr>
          <p:cNvPr id="9" name="TextBox 9"/>
          <p:cNvSpPr txBox="1"/>
          <p:nvPr/>
        </p:nvSpPr>
        <p:spPr>
          <a:xfrm>
            <a:off x="1814789" y="3446845"/>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Reduction in training effectiveness due to COVID-19 restrictions</a:t>
            </a:r>
          </a:p>
        </p:txBody>
      </p:sp>
      <p:sp>
        <p:nvSpPr>
          <p:cNvPr id="10" name="TextBox 10"/>
          <p:cNvSpPr txBox="1"/>
          <p:nvPr/>
        </p:nvSpPr>
        <p:spPr>
          <a:xfrm>
            <a:off x="10848858" y="7004432"/>
            <a:ext cx="675969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Risk assessments previous operative performances may not describe current situation and need to be updated</a:t>
            </a:r>
          </a:p>
        </p:txBody>
      </p:sp>
      <p:sp>
        <p:nvSpPr>
          <p:cNvPr id="11" name="TextBox 11"/>
          <p:cNvSpPr txBox="1"/>
          <p:nvPr/>
        </p:nvSpPr>
        <p:spPr>
          <a:xfrm>
            <a:off x="1841918" y="5566928"/>
            <a:ext cx="647005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Decreased wellbeing of aviation professionals during shutdown and on return to work</a:t>
            </a:r>
          </a:p>
        </p:txBody>
      </p:sp>
      <p:sp>
        <p:nvSpPr>
          <p:cNvPr id="12" name="TextBox 12"/>
          <p:cNvSpPr txBox="1"/>
          <p:nvPr/>
        </p:nvSpPr>
        <p:spPr>
          <a:xfrm>
            <a:off x="1814789" y="7777585"/>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Unusual approach profiles in the circumstances of the pandemic (unstable approaches) </a:t>
            </a:r>
          </a:p>
        </p:txBody>
      </p:sp>
      <p:sp>
        <p:nvSpPr>
          <p:cNvPr id="13" name="TextBox 13"/>
          <p:cNvSpPr txBox="1"/>
          <p:nvPr/>
        </p:nvSpPr>
        <p:spPr>
          <a:xfrm>
            <a:off x="1841918" y="6383432"/>
            <a:ext cx="3358767"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Aviation personnel fatigue</a:t>
            </a:r>
          </a:p>
        </p:txBody>
      </p:sp>
      <p:sp>
        <p:nvSpPr>
          <p:cNvPr id="14" name="TextBox 14"/>
          <p:cNvSpPr txBox="1"/>
          <p:nvPr/>
        </p:nvSpPr>
        <p:spPr>
          <a:xfrm>
            <a:off x="1230553" y="4988978"/>
            <a:ext cx="4840096"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HUMAN PERFORMANCE</a:t>
            </a: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3424" y="3589614"/>
            <a:ext cx="329192" cy="385020"/>
          </a:xfrm>
          <a:prstGeom prst="rect">
            <a:avLst/>
          </a:prstGeom>
        </p:spPr>
      </p:pic>
      <p:sp>
        <p:nvSpPr>
          <p:cNvPr id="16" name="TextBox 16"/>
          <p:cNvSpPr txBox="1"/>
          <p:nvPr/>
        </p:nvSpPr>
        <p:spPr>
          <a:xfrm>
            <a:off x="10228707" y="212210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INFRASTRUCTURE AND EQUIPMENT</a:t>
            </a:r>
          </a:p>
        </p:txBody>
      </p:sp>
      <p:sp>
        <p:nvSpPr>
          <p:cNvPr id="17" name="TextBox 17"/>
          <p:cNvSpPr txBox="1"/>
          <p:nvPr/>
        </p:nvSpPr>
        <p:spPr>
          <a:xfrm>
            <a:off x="1203424" y="212210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TRAINING, CHECKING AND RECENCY</a:t>
            </a:r>
          </a:p>
        </p:txBody>
      </p:sp>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3424" y="4366572"/>
            <a:ext cx="329192" cy="385020"/>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553" y="5709697"/>
            <a:ext cx="329192" cy="385020"/>
          </a:xfrm>
          <a:prstGeom prst="rect">
            <a:avLst/>
          </a:prstGeom>
        </p:spPr>
      </p:pic>
      <p:sp>
        <p:nvSpPr>
          <p:cNvPr id="20" name="TextBox 20"/>
          <p:cNvSpPr txBox="1"/>
          <p:nvPr/>
        </p:nvSpPr>
        <p:spPr>
          <a:xfrm>
            <a:off x="10240402" y="5652018"/>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MANAGEMENT SYSTEMS</a:t>
            </a:r>
          </a:p>
        </p:txBody>
      </p:sp>
      <p:sp>
        <p:nvSpPr>
          <p:cNvPr id="21" name="TextBox 21"/>
          <p:cNvSpPr txBox="1"/>
          <p:nvPr/>
        </p:nvSpPr>
        <p:spPr>
          <a:xfrm>
            <a:off x="10240402" y="8738870"/>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OUTDATED INFORMATION</a:t>
            </a:r>
          </a:p>
        </p:txBody>
      </p:sp>
      <p:sp>
        <p:nvSpPr>
          <p:cNvPr id="22" name="TextBox 22"/>
          <p:cNvSpPr txBox="1"/>
          <p:nvPr/>
        </p:nvSpPr>
        <p:spPr>
          <a:xfrm>
            <a:off x="10797281" y="4903888"/>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Increase of cyber security issues related to the pandemic situation</a:t>
            </a:r>
          </a:p>
        </p:txBody>
      </p:sp>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28707" y="2823256"/>
            <a:ext cx="329192" cy="385020"/>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28707" y="3561039"/>
            <a:ext cx="329192" cy="385020"/>
          </a:xfrm>
          <a:prstGeom prst="rect">
            <a:avLst/>
          </a:prstGeom>
        </p:spPr>
      </p:pic>
      <p:sp>
        <p:nvSpPr>
          <p:cNvPr id="25" name="TextBox 25"/>
          <p:cNvSpPr txBox="1"/>
          <p:nvPr/>
        </p:nvSpPr>
        <p:spPr>
          <a:xfrm>
            <a:off x="10783231" y="4223803"/>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Management of air traffic evolution during the recovery phase </a:t>
            </a:r>
          </a:p>
        </p:txBody>
      </p:sp>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28707" y="4366572"/>
            <a:ext cx="329192" cy="385020"/>
          </a:xfrm>
          <a:prstGeom prst="rect">
            <a:avLst/>
          </a:prstGeom>
        </p:spPr>
      </p:pic>
      <p:sp>
        <p:nvSpPr>
          <p:cNvPr id="27" name="TextBox 27"/>
          <p:cNvSpPr txBox="1"/>
          <p:nvPr/>
        </p:nvSpPr>
        <p:spPr>
          <a:xfrm>
            <a:off x="1814789" y="4223803"/>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Knowledge transfer missed for new generation aviation personnel</a:t>
            </a:r>
          </a:p>
        </p:txBody>
      </p:sp>
      <p:pic>
        <p:nvPicPr>
          <p:cNvPr id="28"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553" y="6373802"/>
            <a:ext cx="329192" cy="385020"/>
          </a:xfrm>
          <a:prstGeom prst="rect">
            <a:avLst/>
          </a:prstGeom>
        </p:spPr>
      </p:pic>
      <p:sp>
        <p:nvSpPr>
          <p:cNvPr id="29" name="TextBox 29"/>
          <p:cNvSpPr txBox="1"/>
          <p:nvPr/>
        </p:nvSpPr>
        <p:spPr>
          <a:xfrm>
            <a:off x="10811332" y="7777585"/>
            <a:ext cx="649718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focus on, or prioritisation of safety, human and organisational factors </a:t>
            </a:r>
          </a:p>
        </p:txBody>
      </p:sp>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28707" y="5046657"/>
            <a:ext cx="329192" cy="385020"/>
          </a:xfrm>
          <a:prstGeom prst="rect">
            <a:avLst/>
          </a:prstGeom>
        </p:spPr>
      </p:pic>
      <p:sp>
        <p:nvSpPr>
          <p:cNvPr id="31" name="TextBox 31"/>
          <p:cNvSpPr txBox="1"/>
          <p:nvPr/>
        </p:nvSpPr>
        <p:spPr>
          <a:xfrm>
            <a:off x="1814789" y="7004432"/>
            <a:ext cx="647005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adherence to procedures in the new working environment</a:t>
            </a:r>
          </a:p>
        </p:txBody>
      </p:sp>
      <p:pic>
        <p:nvPicPr>
          <p:cNvPr id="32" name="Picture 3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553" y="7147202"/>
            <a:ext cx="329192" cy="385020"/>
          </a:xfrm>
          <a:prstGeom prst="rect">
            <a:avLst/>
          </a:prstGeom>
        </p:spPr>
      </p:pic>
      <p:pic>
        <p:nvPicPr>
          <p:cNvPr id="33" name="Picture 3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40402" y="6373802"/>
            <a:ext cx="329192" cy="385020"/>
          </a:xfrm>
          <a:prstGeom prst="rect">
            <a:avLst/>
          </a:prstGeom>
        </p:spPr>
      </p:pic>
      <p:pic>
        <p:nvPicPr>
          <p:cNvPr id="34" name="Picture 3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40402" y="7147202"/>
            <a:ext cx="329192" cy="385020"/>
          </a:xfrm>
          <a:prstGeom prst="rect">
            <a:avLst/>
          </a:prstGeom>
        </p:spPr>
      </p:pic>
      <p:pic>
        <p:nvPicPr>
          <p:cNvPr id="35" name="Picture 3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40402" y="7920355"/>
            <a:ext cx="329192" cy="385020"/>
          </a:xfrm>
          <a:prstGeom prst="rect">
            <a:avLst/>
          </a:prstGeom>
        </p:spPr>
      </p:pic>
      <p:sp>
        <p:nvSpPr>
          <p:cNvPr id="36" name="TextBox 36"/>
          <p:cNvSpPr txBox="1"/>
          <p:nvPr/>
        </p:nvSpPr>
        <p:spPr>
          <a:xfrm>
            <a:off x="10848858" y="9305290"/>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Incorrect aircraft navigation due to difficulties in getting up to date with changed/ new information </a:t>
            </a:r>
          </a:p>
        </p:txBody>
      </p:sp>
      <p:pic>
        <p:nvPicPr>
          <p:cNvPr id="37" name="Picture 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3424" y="7920355"/>
            <a:ext cx="329192" cy="385020"/>
          </a:xfrm>
          <a:prstGeom prst="rect">
            <a:avLst/>
          </a:prstGeom>
        </p:spPr>
      </p:pic>
      <p:pic>
        <p:nvPicPr>
          <p:cNvPr id="38" name="Picture 3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28707" y="9448060"/>
            <a:ext cx="329192" cy="38502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289781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ATM/ ANS  - General</a:t>
            </a:r>
          </a:p>
        </p:txBody>
      </p:sp>
      <p:sp>
        <p:nvSpPr>
          <p:cNvPr id="3" name="TextBox 3"/>
          <p:cNvSpPr txBox="1"/>
          <p:nvPr/>
        </p:nvSpPr>
        <p:spPr>
          <a:xfrm>
            <a:off x="1028700" y="2242282"/>
            <a:ext cx="16007613" cy="62242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Carry out pre-shift briefings to ensure all duty staff are aware of the current situations/ plans.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Continually evaluate capacity and keep all parties informed on the latest situation.</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Assess what are the activities you have practiced less. Pay special attention to coordinations with sectors typically  collapsed during the pandemic period and to airport configurations less used during this period.</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Keep support controllers available.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Consider keeping section occupation below capacity and consider splitting early.</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3467" t="-45287" r="-55484" b="-186301"/>
              </a:stretch>
            </a:blipFill>
          </p:spPr>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5147085"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ATM/ ANS - Policy/ Procedures</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3467" t="-45287" r="-55484" b="-186301"/>
              </a:stretch>
            </a:blipFill>
          </p:spPr>
        </p:sp>
      </p:grpSp>
      <p:sp>
        <p:nvSpPr>
          <p:cNvPr id="5" name="TextBox 5"/>
          <p:cNvSpPr txBox="1"/>
          <p:nvPr/>
        </p:nvSpPr>
        <p:spPr>
          <a:xfrm>
            <a:off x="1028700" y="2291898"/>
            <a:ext cx="16230600" cy="45383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Be careful of long, complex procedures, rely on cognitive cues to avoid errors.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Limit use of RNAV approach procedures during the initial phase of the transition period. (Contrary to using automation for pilots?)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Carefully consider short cuts before offering during all flight phases.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Carefully monitoring pilot compliance with instructions and clearances.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5407" y="291226"/>
            <a:ext cx="16697185" cy="11982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Campaign Supporters</a:t>
            </a:r>
          </a:p>
        </p:txBody>
      </p:sp>
      <p:pic>
        <p:nvPicPr>
          <p:cNvPr id="3" name="Picture 3"/>
          <p:cNvPicPr>
            <a:picLocks noChangeAspect="1"/>
          </p:cNvPicPr>
          <p:nvPr/>
        </p:nvPicPr>
        <p:blipFill>
          <a:blip r:embed="rId2"/>
          <a:srcRect/>
          <a:stretch>
            <a:fillRect/>
          </a:stretch>
        </p:blipFill>
        <p:spPr>
          <a:xfrm>
            <a:off x="14971103" y="5956387"/>
            <a:ext cx="1875563" cy="1875563"/>
          </a:xfrm>
          <a:prstGeom prst="rect">
            <a:avLst/>
          </a:prstGeom>
        </p:spPr>
      </p:pic>
      <p:pic>
        <p:nvPicPr>
          <p:cNvPr id="4" name="Picture 4"/>
          <p:cNvPicPr>
            <a:picLocks noChangeAspect="1"/>
          </p:cNvPicPr>
          <p:nvPr/>
        </p:nvPicPr>
        <p:blipFill>
          <a:blip r:embed="rId3"/>
          <a:srcRect/>
          <a:stretch>
            <a:fillRect/>
          </a:stretch>
        </p:blipFill>
        <p:spPr>
          <a:xfrm>
            <a:off x="10868836" y="8236546"/>
            <a:ext cx="3211868" cy="1108095"/>
          </a:xfrm>
          <a:prstGeom prst="rect">
            <a:avLst/>
          </a:prstGeom>
        </p:spPr>
      </p:pic>
      <p:pic>
        <p:nvPicPr>
          <p:cNvPr id="5" name="Picture 5"/>
          <p:cNvPicPr>
            <a:picLocks noChangeAspect="1"/>
          </p:cNvPicPr>
          <p:nvPr/>
        </p:nvPicPr>
        <p:blipFill>
          <a:blip r:embed="rId4"/>
          <a:srcRect/>
          <a:stretch>
            <a:fillRect/>
          </a:stretch>
        </p:blipFill>
        <p:spPr>
          <a:xfrm>
            <a:off x="1503500" y="419727"/>
            <a:ext cx="4636074" cy="3280022"/>
          </a:xfrm>
          <a:prstGeom prst="rect">
            <a:avLst/>
          </a:prstGeom>
        </p:spPr>
      </p:pic>
      <p:pic>
        <p:nvPicPr>
          <p:cNvPr id="6" name="Picture 6"/>
          <p:cNvPicPr>
            <a:picLocks noChangeAspect="1"/>
          </p:cNvPicPr>
          <p:nvPr/>
        </p:nvPicPr>
        <p:blipFill>
          <a:blip r:embed="rId5"/>
          <a:srcRect/>
          <a:stretch>
            <a:fillRect/>
          </a:stretch>
        </p:blipFill>
        <p:spPr>
          <a:xfrm>
            <a:off x="2503235" y="8426082"/>
            <a:ext cx="2636604" cy="918559"/>
          </a:xfrm>
          <a:prstGeom prst="rect">
            <a:avLst/>
          </a:prstGeom>
        </p:spPr>
      </p:pic>
      <p:pic>
        <p:nvPicPr>
          <p:cNvPr id="7" name="Picture 7"/>
          <p:cNvPicPr>
            <a:picLocks noChangeAspect="1"/>
          </p:cNvPicPr>
          <p:nvPr/>
        </p:nvPicPr>
        <p:blipFill>
          <a:blip r:embed="rId6"/>
          <a:srcRect/>
          <a:stretch>
            <a:fillRect/>
          </a:stretch>
        </p:blipFill>
        <p:spPr>
          <a:xfrm>
            <a:off x="3402854" y="2741911"/>
            <a:ext cx="3473970" cy="1063903"/>
          </a:xfrm>
          <a:prstGeom prst="rect">
            <a:avLst/>
          </a:prstGeom>
        </p:spPr>
      </p:pic>
      <p:pic>
        <p:nvPicPr>
          <p:cNvPr id="8" name="Picture 8"/>
          <p:cNvPicPr>
            <a:picLocks noChangeAspect="1"/>
          </p:cNvPicPr>
          <p:nvPr/>
        </p:nvPicPr>
        <p:blipFill>
          <a:blip r:embed="rId7"/>
          <a:srcRect/>
          <a:stretch>
            <a:fillRect/>
          </a:stretch>
        </p:blipFill>
        <p:spPr>
          <a:xfrm>
            <a:off x="458809" y="1659570"/>
            <a:ext cx="1665904" cy="2164683"/>
          </a:xfrm>
          <a:prstGeom prst="rect">
            <a:avLst/>
          </a:prstGeom>
        </p:spPr>
      </p:pic>
      <p:pic>
        <p:nvPicPr>
          <p:cNvPr id="9" name="Picture 9"/>
          <p:cNvPicPr>
            <a:picLocks noChangeAspect="1"/>
          </p:cNvPicPr>
          <p:nvPr/>
        </p:nvPicPr>
        <p:blipFill>
          <a:blip r:embed="rId8"/>
          <a:srcRect/>
          <a:stretch>
            <a:fillRect/>
          </a:stretch>
        </p:blipFill>
        <p:spPr>
          <a:xfrm>
            <a:off x="12692999" y="1552294"/>
            <a:ext cx="4153666" cy="1225332"/>
          </a:xfrm>
          <a:prstGeom prst="rect">
            <a:avLst/>
          </a:prstGeom>
        </p:spPr>
      </p:pic>
      <p:pic>
        <p:nvPicPr>
          <p:cNvPr id="10" name="Picture 10"/>
          <p:cNvPicPr>
            <a:picLocks noChangeAspect="1"/>
          </p:cNvPicPr>
          <p:nvPr/>
        </p:nvPicPr>
        <p:blipFill>
          <a:blip r:embed="rId9"/>
          <a:srcRect/>
          <a:stretch>
            <a:fillRect/>
          </a:stretch>
        </p:blipFill>
        <p:spPr>
          <a:xfrm>
            <a:off x="15529591" y="2437449"/>
            <a:ext cx="2510812" cy="1672829"/>
          </a:xfrm>
          <a:prstGeom prst="rect">
            <a:avLst/>
          </a:prstGeom>
        </p:spPr>
      </p:pic>
      <p:pic>
        <p:nvPicPr>
          <p:cNvPr id="11" name="Picture 11"/>
          <p:cNvPicPr>
            <a:picLocks noChangeAspect="1"/>
          </p:cNvPicPr>
          <p:nvPr/>
        </p:nvPicPr>
        <p:blipFill>
          <a:blip r:embed="rId10"/>
          <a:srcRect l="10768" t="28033" b="28033"/>
          <a:stretch>
            <a:fillRect/>
          </a:stretch>
        </p:blipFill>
        <p:spPr>
          <a:xfrm>
            <a:off x="6122122" y="8236546"/>
            <a:ext cx="4223848" cy="118795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8809" y="6522597"/>
            <a:ext cx="3498554" cy="685991"/>
          </a:xfrm>
          <a:prstGeom prst="rect">
            <a:avLst/>
          </a:prstGeom>
        </p:spPr>
      </p:pic>
      <p:pic>
        <p:nvPicPr>
          <p:cNvPr id="13" name="Picture 13"/>
          <p:cNvPicPr>
            <a:picLocks noChangeAspect="1"/>
          </p:cNvPicPr>
          <p:nvPr/>
        </p:nvPicPr>
        <p:blipFill>
          <a:blip r:embed="rId13"/>
          <a:srcRect/>
          <a:stretch>
            <a:fillRect/>
          </a:stretch>
        </p:blipFill>
        <p:spPr>
          <a:xfrm>
            <a:off x="10135797" y="6088819"/>
            <a:ext cx="3364692" cy="1279228"/>
          </a:xfrm>
          <a:prstGeom prst="rect">
            <a:avLst/>
          </a:prstGeom>
        </p:spPr>
      </p:pic>
      <p:pic>
        <p:nvPicPr>
          <p:cNvPr id="14" name="Picture 14"/>
          <p:cNvPicPr>
            <a:picLocks noChangeAspect="1"/>
          </p:cNvPicPr>
          <p:nvPr/>
        </p:nvPicPr>
        <p:blipFill>
          <a:blip r:embed="rId14"/>
          <a:srcRect/>
          <a:stretch>
            <a:fillRect/>
          </a:stretch>
        </p:blipFill>
        <p:spPr>
          <a:xfrm>
            <a:off x="3821537" y="4220285"/>
            <a:ext cx="1872949" cy="1659901"/>
          </a:xfrm>
          <a:prstGeom prst="rect">
            <a:avLst/>
          </a:prstGeom>
        </p:spPr>
      </p:pic>
      <p:pic>
        <p:nvPicPr>
          <p:cNvPr id="15" name="Picture 15"/>
          <p:cNvPicPr>
            <a:picLocks noChangeAspect="1"/>
          </p:cNvPicPr>
          <p:nvPr/>
        </p:nvPicPr>
        <p:blipFill>
          <a:blip r:embed="rId15"/>
          <a:srcRect/>
          <a:stretch>
            <a:fillRect/>
          </a:stretch>
        </p:blipFill>
        <p:spPr>
          <a:xfrm>
            <a:off x="4955554" y="6455098"/>
            <a:ext cx="3814518" cy="1187269"/>
          </a:xfrm>
          <a:prstGeom prst="rect">
            <a:avLst/>
          </a:prstGeom>
        </p:spPr>
      </p:pic>
      <p:pic>
        <p:nvPicPr>
          <p:cNvPr id="16" name="Picture 16"/>
          <p:cNvPicPr>
            <a:picLocks noChangeAspect="1"/>
          </p:cNvPicPr>
          <p:nvPr/>
        </p:nvPicPr>
        <p:blipFill>
          <a:blip r:embed="rId16"/>
          <a:srcRect/>
          <a:stretch>
            <a:fillRect/>
          </a:stretch>
        </p:blipFill>
        <p:spPr>
          <a:xfrm>
            <a:off x="14655871" y="8236546"/>
            <a:ext cx="3384532" cy="714982"/>
          </a:xfrm>
          <a:prstGeom prst="rect">
            <a:avLst/>
          </a:prstGeom>
        </p:spPr>
      </p:pic>
      <p:pic>
        <p:nvPicPr>
          <p:cNvPr id="17" name="Picture 17"/>
          <p:cNvPicPr>
            <a:picLocks noChangeAspect="1"/>
          </p:cNvPicPr>
          <p:nvPr/>
        </p:nvPicPr>
        <p:blipFill>
          <a:blip r:embed="rId17"/>
          <a:srcRect/>
          <a:stretch>
            <a:fillRect/>
          </a:stretch>
        </p:blipFill>
        <p:spPr>
          <a:xfrm>
            <a:off x="8004166" y="1755276"/>
            <a:ext cx="3641632" cy="819367"/>
          </a:xfrm>
          <a:prstGeom prst="rect">
            <a:avLst/>
          </a:prstGeom>
        </p:spPr>
      </p:pic>
      <p:pic>
        <p:nvPicPr>
          <p:cNvPr id="18" name="Picture 18"/>
          <p:cNvPicPr>
            <a:picLocks noChangeAspect="1"/>
          </p:cNvPicPr>
          <p:nvPr/>
        </p:nvPicPr>
        <p:blipFill>
          <a:blip r:embed="rId18"/>
          <a:srcRect/>
          <a:stretch>
            <a:fillRect/>
          </a:stretch>
        </p:blipFill>
        <p:spPr>
          <a:xfrm>
            <a:off x="10345970" y="4451148"/>
            <a:ext cx="2925295" cy="1106127"/>
          </a:xfrm>
          <a:prstGeom prst="rect">
            <a:avLst/>
          </a:prstGeom>
        </p:spPr>
      </p:pic>
      <p:pic>
        <p:nvPicPr>
          <p:cNvPr id="19" name="Picture 19"/>
          <p:cNvPicPr>
            <a:picLocks noChangeAspect="1"/>
          </p:cNvPicPr>
          <p:nvPr/>
        </p:nvPicPr>
        <p:blipFill>
          <a:blip r:embed="rId19"/>
          <a:srcRect/>
          <a:stretch>
            <a:fillRect/>
          </a:stretch>
        </p:blipFill>
        <p:spPr>
          <a:xfrm>
            <a:off x="757307" y="4168817"/>
            <a:ext cx="2344326" cy="1550185"/>
          </a:xfrm>
          <a:prstGeom prst="rect">
            <a:avLst/>
          </a:prstGeom>
        </p:spPr>
      </p:pic>
      <p:pic>
        <p:nvPicPr>
          <p:cNvPr id="20" name="Picture 20"/>
          <p:cNvPicPr>
            <a:picLocks noChangeAspect="1"/>
          </p:cNvPicPr>
          <p:nvPr/>
        </p:nvPicPr>
        <p:blipFill>
          <a:blip r:embed="rId20"/>
          <a:srcRect l="19155" t="34986" r="16962" b="37761"/>
          <a:stretch>
            <a:fillRect/>
          </a:stretch>
        </p:blipFill>
        <p:spPr>
          <a:xfrm>
            <a:off x="13952054" y="4220285"/>
            <a:ext cx="4088348" cy="1233248"/>
          </a:xfrm>
          <a:prstGeom prst="rect">
            <a:avLst/>
          </a:prstGeom>
        </p:spPr>
      </p:pic>
      <p:pic>
        <p:nvPicPr>
          <p:cNvPr id="21" name="Picture 21"/>
          <p:cNvPicPr>
            <a:picLocks noChangeAspect="1"/>
          </p:cNvPicPr>
          <p:nvPr/>
        </p:nvPicPr>
        <p:blipFill>
          <a:blip r:embed="rId21"/>
          <a:srcRect/>
          <a:stretch>
            <a:fillRect/>
          </a:stretch>
        </p:blipFill>
        <p:spPr>
          <a:xfrm>
            <a:off x="5976736" y="4121842"/>
            <a:ext cx="4054860" cy="1856788"/>
          </a:xfrm>
          <a:prstGeom prst="rect">
            <a:avLst/>
          </a:prstGeom>
        </p:spPr>
      </p:pic>
      <p:pic>
        <p:nvPicPr>
          <p:cNvPr id="22" name="Picture 22"/>
          <p:cNvPicPr>
            <a:picLocks noChangeAspect="1"/>
          </p:cNvPicPr>
          <p:nvPr/>
        </p:nvPicPr>
        <p:blipFill>
          <a:blip r:embed="rId22"/>
          <a:srcRect/>
          <a:stretch>
            <a:fillRect/>
          </a:stretch>
        </p:blipFill>
        <p:spPr>
          <a:xfrm>
            <a:off x="9139602" y="2825250"/>
            <a:ext cx="4131663" cy="1063903"/>
          </a:xfrm>
          <a:prstGeom prst="rect">
            <a:avLst/>
          </a:prstGeom>
        </p:spPr>
      </p:pic>
      <p:sp>
        <p:nvSpPr>
          <p:cNvPr id="23" name="TextBox 23"/>
          <p:cNvSpPr txBox="1"/>
          <p:nvPr/>
        </p:nvSpPr>
        <p:spPr>
          <a:xfrm>
            <a:off x="9770203" y="7358522"/>
            <a:ext cx="3925580" cy="283845"/>
          </a:xfrm>
          <a:prstGeom prst="rect">
            <a:avLst/>
          </a:prstGeom>
        </p:spPr>
        <p:txBody>
          <a:bodyPr lIns="0" tIns="0" rIns="0" bIns="0" rtlCol="0" anchor="t">
            <a:spAutoFit/>
          </a:bodyPr>
          <a:lstStyle/>
          <a:p>
            <a:pPr marL="0" lvl="0" indent="0" algn="ctr">
              <a:lnSpc>
                <a:spcPts val="1800"/>
              </a:lnSpc>
            </a:pPr>
            <a:r>
              <a:rPr lang="en-US" sz="1800" spc="-18">
                <a:solidFill>
                  <a:srgbClr val="222F64"/>
                </a:solidFill>
                <a:latin typeface="Alegreya Sans Bold Bold"/>
              </a:rPr>
              <a:t>Human Factors Wellbeing Group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5415406"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ATM/ ANS - Staff Management</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3467" t="-45287" r="-55484" b="-186301"/>
              </a:stretch>
            </a:blipFill>
          </p:spPr>
        </p:sp>
      </p:grpSp>
      <p:sp>
        <p:nvSpPr>
          <p:cNvPr id="5" name="TextBox 5"/>
          <p:cNvSpPr txBox="1"/>
          <p:nvPr/>
        </p:nvSpPr>
        <p:spPr>
          <a:xfrm>
            <a:off x="1028700" y="2109972"/>
            <a:ext cx="15979716" cy="45383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Implement tactical rostering which takes into account ATCO experience and skills. Ensure newly recruited or less experienced staff are supported by experienced staff.</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Assessors and OJT Instructor (OJTIs) retain the competence through refresher training and prioritising them on shift.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Consideration should also be given to introduce shift patterns that allow more staff exposure to the available traffic in order to remain current.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642669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ATM/ ANS - Comms/ Teamwork</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3467" t="-45287" r="-55484" b="-186301"/>
              </a:stretch>
            </a:blipFill>
          </p:spPr>
        </p:sp>
      </p:grpSp>
      <p:sp>
        <p:nvSpPr>
          <p:cNvPr id="5" name="TextBox 5"/>
          <p:cNvSpPr txBox="1"/>
          <p:nvPr/>
        </p:nvSpPr>
        <p:spPr>
          <a:xfrm>
            <a:off x="1028700" y="2078509"/>
            <a:ext cx="16130187" cy="67862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Communications are harder due to masks/ COVID measures - try to support a positive working environment and to avoid unnecessary conversations.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Reduce speed of RT and encourage clear delivery, hearback and readback.</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Reduce the quantity of information bites in each transmission - Max 3 elements in a clearance or instruction.</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Support each other. Ask for help when needed and offer help to your colleagues.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Use of alpha-numeric call-signs in flight plans and use NM call-sign de-confliction tool (CSST) or of a local one by AOs.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642669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ATM/ ANS - Task Specific</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3467" t="-45287" r="-55484" b="-186301"/>
              </a:stretch>
            </a:blipFill>
          </p:spPr>
        </p:sp>
      </p:grpSp>
      <p:sp>
        <p:nvSpPr>
          <p:cNvPr id="5" name="TextBox 5"/>
          <p:cNvSpPr txBox="1"/>
          <p:nvPr/>
        </p:nvSpPr>
        <p:spPr>
          <a:xfrm>
            <a:off x="1128931" y="2074545"/>
            <a:ext cx="15749251" cy="62242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Mind your strong intrusion habits: develop safe, robust ones, detect others.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Increase your planning horizon time span.</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Identify scenarios where it is more likely that cognitive biases may appear: too much information, information without enough meaning, not enough time to think and operational changes.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Increase the availability of memories by silent and spoken reviews.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Mind your taskwork structure and manage workload by delaying tasks or delegating.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71904" y="552450"/>
            <a:ext cx="1642669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ATM/ ANS - Departure/ Take-off</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3467" t="-45287" r="-55484" b="-186301"/>
              </a:stretch>
            </a:blipFill>
          </p:spPr>
        </p:sp>
      </p:grpSp>
      <p:sp>
        <p:nvSpPr>
          <p:cNvPr id="5" name="TextBox 5"/>
          <p:cNvSpPr txBox="1"/>
          <p:nvPr/>
        </p:nvSpPr>
        <p:spPr>
          <a:xfrm>
            <a:off x="1028700" y="2111587"/>
            <a:ext cx="16230600"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DCL include any capability for intersection take-off (bearing in mind reduction in taxi times) in DCL notes section.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There should be rigid adherence to ACDM by controllers.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Include cardinal headings on pushback clearance ("Callsign" push and start approved to face west).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Incorrect/ incomplete taxi readback are always to be challenged.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Be aware that any early handovers may compromise accelaration after take-off tasks.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No offer of free speed below FL100.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565002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ATM/ ANS  - Cruise/ Descent</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3467" t="-45287" r="-55484" b="-186301"/>
              </a:stretch>
            </a:blipFill>
          </p:spPr>
        </p:sp>
      </p:grpSp>
      <p:sp>
        <p:nvSpPr>
          <p:cNvPr id="5" name="TextBox 5"/>
          <p:cNvSpPr txBox="1"/>
          <p:nvPr/>
        </p:nvSpPr>
        <p:spPr>
          <a:xfrm>
            <a:off x="1028700" y="2041110"/>
            <a:ext cx="15918581" cy="51003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Request speed increase as a last resort.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Monitor 121.5.</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Refrain from high speed descent clearances.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aircraft can achieve a sensible descent profile when offering shortcuts.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Any changes to runway/ approach type/ arrival should be communicated as early as possible.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4158314"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ATM/ ANS - Approach</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3467" t="-45287" r="-55484" b="-186301"/>
              </a:stretch>
            </a:blipFill>
          </p:spPr>
        </p:sp>
      </p:grpSp>
      <p:sp>
        <p:nvSpPr>
          <p:cNvPr id="5" name="TextBox 5"/>
          <p:cNvSpPr txBox="1"/>
          <p:nvPr/>
        </p:nvSpPr>
        <p:spPr>
          <a:xfrm>
            <a:off x="1028700" y="2074545"/>
            <a:ext cx="16098160" cy="566229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Provide speed control if provided in 2019 (pre-COVID).</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Go arounds should be as published, if not they should be clearly communicated well before the instruction. More unstable approaches can be expected.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Expect longer runway occupancy times and slower turn off speeds.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Wait for change over to ground instruction transmission until aircraft has vacated the runway.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Expect later check-in on ground frequency due to after landing scan.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4389857"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ATM/ ANS - Ground/ Taxi</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3467" t="-45287" r="-55484" b="-186301"/>
              </a:stretch>
            </a:blipFill>
          </p:spPr>
        </p:sp>
      </p:grpSp>
      <p:sp>
        <p:nvSpPr>
          <p:cNvPr id="5" name="TextBox 5"/>
          <p:cNvSpPr txBox="1"/>
          <p:nvPr/>
        </p:nvSpPr>
        <p:spPr>
          <a:xfrm>
            <a:off x="896390" y="2186152"/>
            <a:ext cx="16106001" cy="28524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Expect lower taxi speeds.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Monitor carefully for routing errors - be prepared for more guidance requests.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Avoid non-standard taxi routings where possible.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9781" b="16651"/>
          <a:stretch>
            <a:fillRect/>
          </a:stretch>
        </p:blipFill>
        <p:spPr>
          <a:xfrm>
            <a:off x="-28745" y="1554480"/>
            <a:ext cx="18316745" cy="8732520"/>
          </a:xfrm>
          <a:prstGeom prst="rect">
            <a:avLst/>
          </a:prstGeom>
        </p:spPr>
      </p:pic>
      <p:sp>
        <p:nvSpPr>
          <p:cNvPr id="3" name="TextBox 3"/>
          <p:cNvSpPr txBox="1"/>
          <p:nvPr/>
        </p:nvSpPr>
        <p:spPr>
          <a:xfrm>
            <a:off x="3491881" y="238725"/>
            <a:ext cx="11304238" cy="11982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Air Operators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119" y="2489881"/>
            <a:ext cx="329192" cy="385020"/>
          </a:xfrm>
          <a:prstGeom prst="rect">
            <a:avLst/>
          </a:prstGeom>
        </p:spPr>
      </p:pic>
      <p:sp>
        <p:nvSpPr>
          <p:cNvPr id="3" name="TextBox 3"/>
          <p:cNvSpPr txBox="1"/>
          <p:nvPr/>
        </p:nvSpPr>
        <p:spPr>
          <a:xfrm>
            <a:off x="10839907" y="7893103"/>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Application of COVID-19 health control measures may negatively affect operations</a:t>
            </a:r>
          </a:p>
        </p:txBody>
      </p:sp>
      <p:sp>
        <p:nvSpPr>
          <p:cNvPr id="4" name="TextBox 4"/>
          <p:cNvSpPr txBox="1"/>
          <p:nvPr/>
        </p:nvSpPr>
        <p:spPr>
          <a:xfrm>
            <a:off x="10766350" y="2432837"/>
            <a:ext cx="6689358"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Increased presence of wildlife on aerodromes</a:t>
            </a:r>
          </a:p>
        </p:txBody>
      </p:sp>
      <p:sp>
        <p:nvSpPr>
          <p:cNvPr id="5" name="TextBox 5"/>
          <p:cNvSpPr txBox="1"/>
          <p:nvPr/>
        </p:nvSpPr>
        <p:spPr>
          <a:xfrm>
            <a:off x="10766350" y="2949429"/>
            <a:ext cx="6459662"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Operational risks of aircraft storage at aerodromes</a:t>
            </a:r>
          </a:p>
        </p:txBody>
      </p:sp>
      <p:sp>
        <p:nvSpPr>
          <p:cNvPr id="6" name="TextBox 6"/>
          <p:cNvSpPr txBox="1"/>
          <p:nvPr/>
        </p:nvSpPr>
        <p:spPr>
          <a:xfrm>
            <a:off x="1853612" y="2337587"/>
            <a:ext cx="6470059" cy="680085"/>
          </a:xfrm>
          <a:prstGeom prst="rect">
            <a:avLst/>
          </a:prstGeom>
        </p:spPr>
        <p:txBody>
          <a:bodyPr lIns="0" tIns="0" rIns="0" bIns="0" rtlCol="0" anchor="t">
            <a:spAutoFit/>
          </a:bodyPr>
          <a:lstStyle/>
          <a:p>
            <a:pPr marL="0" lvl="0" indent="0">
              <a:lnSpc>
                <a:spcPts val="2400"/>
              </a:lnSpc>
            </a:pPr>
            <a:r>
              <a:rPr lang="en-US" sz="2400" spc="-24">
                <a:solidFill>
                  <a:srgbClr val="222F64"/>
                </a:solidFill>
                <a:latin typeface="Alegreya Sans Bold Bold"/>
              </a:rPr>
              <a:t>Skills and knowledge degradation due to lack of recent practice </a:t>
            </a:r>
          </a:p>
        </p:txBody>
      </p:sp>
      <p:sp>
        <p:nvSpPr>
          <p:cNvPr id="7" name="TextBox 7"/>
          <p:cNvSpPr txBox="1"/>
          <p:nvPr/>
        </p:nvSpPr>
        <p:spPr>
          <a:xfrm>
            <a:off x="1826483" y="3793660"/>
            <a:ext cx="6464375"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Reduction in training effectiveness due to COVID-19</a:t>
            </a:r>
          </a:p>
        </p:txBody>
      </p:sp>
      <p:sp>
        <p:nvSpPr>
          <p:cNvPr id="8" name="TextBox 8"/>
          <p:cNvSpPr txBox="1"/>
          <p:nvPr/>
        </p:nvSpPr>
        <p:spPr>
          <a:xfrm>
            <a:off x="10820283" y="7095173"/>
            <a:ext cx="649718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Risk assessments based on previous normal operations are no longer valid</a:t>
            </a:r>
          </a:p>
        </p:txBody>
      </p:sp>
      <p:sp>
        <p:nvSpPr>
          <p:cNvPr id="9" name="TextBox 9"/>
          <p:cNvSpPr txBox="1"/>
          <p:nvPr/>
        </p:nvSpPr>
        <p:spPr>
          <a:xfrm>
            <a:off x="1820799" y="6538378"/>
            <a:ext cx="647005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Decreased wellbeing of aviation professionals during shutdown and on return to work</a:t>
            </a:r>
          </a:p>
        </p:txBody>
      </p:sp>
      <p:sp>
        <p:nvSpPr>
          <p:cNvPr id="10" name="TextBox 10"/>
          <p:cNvSpPr txBox="1"/>
          <p:nvPr/>
        </p:nvSpPr>
        <p:spPr>
          <a:xfrm>
            <a:off x="1820799" y="7237942"/>
            <a:ext cx="6452680"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Roster adaptations to reduce transmission of illness may create different team behaviours</a:t>
            </a:r>
          </a:p>
        </p:txBody>
      </p:sp>
      <p:sp>
        <p:nvSpPr>
          <p:cNvPr id="11" name="TextBox 11"/>
          <p:cNvSpPr txBox="1"/>
          <p:nvPr/>
        </p:nvSpPr>
        <p:spPr>
          <a:xfrm>
            <a:off x="1209434" y="6047523"/>
            <a:ext cx="4840096"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HUMAN PERFORMANCE</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119" y="3784030"/>
            <a:ext cx="329192" cy="385020"/>
          </a:xfrm>
          <a:prstGeom prst="rect">
            <a:avLst/>
          </a:prstGeom>
        </p:spPr>
      </p:pic>
      <p:sp>
        <p:nvSpPr>
          <p:cNvPr id="13" name="TextBox 13"/>
          <p:cNvSpPr txBox="1"/>
          <p:nvPr/>
        </p:nvSpPr>
        <p:spPr>
          <a:xfrm>
            <a:off x="10211827" y="1788731"/>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INFRASTRUCTURE AND EQUIPMENT</a:t>
            </a:r>
          </a:p>
        </p:txBody>
      </p:sp>
      <p:sp>
        <p:nvSpPr>
          <p:cNvPr id="14" name="TextBox 14"/>
          <p:cNvSpPr txBox="1"/>
          <p:nvPr/>
        </p:nvSpPr>
        <p:spPr>
          <a:xfrm>
            <a:off x="1215119" y="1788731"/>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TRAINING, CHECKING AND RECENCY</a:t>
            </a:r>
          </a:p>
        </p:txBody>
      </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119" y="4387915"/>
            <a:ext cx="329192" cy="385020"/>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434" y="6681147"/>
            <a:ext cx="329192" cy="385020"/>
          </a:xfrm>
          <a:prstGeom prst="rect">
            <a:avLst/>
          </a:prstGeom>
        </p:spPr>
      </p:pic>
      <p:sp>
        <p:nvSpPr>
          <p:cNvPr id="17" name="TextBox 17"/>
          <p:cNvSpPr txBox="1"/>
          <p:nvPr/>
        </p:nvSpPr>
        <p:spPr>
          <a:xfrm>
            <a:off x="10223521" y="5806858"/>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MANAGEMENT SYSTEMS</a:t>
            </a:r>
          </a:p>
        </p:txBody>
      </p:sp>
      <p:sp>
        <p:nvSpPr>
          <p:cNvPr id="18" name="TextBox 18"/>
          <p:cNvSpPr txBox="1"/>
          <p:nvPr/>
        </p:nvSpPr>
        <p:spPr>
          <a:xfrm>
            <a:off x="10780401" y="4292277"/>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Ground Service Equipment may malfunction due to long periods of disuse and a lack of maintenance</a:t>
            </a:r>
          </a:p>
        </p:txBody>
      </p:sp>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11827" y="2423206"/>
            <a:ext cx="329192" cy="385020"/>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11827" y="2939799"/>
            <a:ext cx="329192" cy="385020"/>
          </a:xfrm>
          <a:prstGeom prst="rect">
            <a:avLst/>
          </a:prstGeom>
        </p:spPr>
      </p:pic>
      <p:sp>
        <p:nvSpPr>
          <p:cNvPr id="21" name="TextBox 21"/>
          <p:cNvSpPr txBox="1"/>
          <p:nvPr/>
        </p:nvSpPr>
        <p:spPr>
          <a:xfrm>
            <a:off x="10766350" y="3469810"/>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Postponement of emergency response plan exercises may lead to ineffective handling of emergencies</a:t>
            </a:r>
          </a:p>
        </p:txBody>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11827" y="3612580"/>
            <a:ext cx="329192" cy="385020"/>
          </a:xfrm>
          <a:prstGeom prst="rect">
            <a:avLst/>
          </a:prstGeom>
        </p:spPr>
      </p:pic>
      <p:sp>
        <p:nvSpPr>
          <p:cNvPr id="23" name="TextBox 23"/>
          <p:cNvSpPr txBox="1"/>
          <p:nvPr/>
        </p:nvSpPr>
        <p:spPr>
          <a:xfrm>
            <a:off x="1826483" y="4245145"/>
            <a:ext cx="6956580"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Increased use of real aircraft for training instead of simulators </a:t>
            </a:r>
          </a:p>
        </p:txBody>
      </p:sp>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434" y="7399762"/>
            <a:ext cx="329192" cy="385020"/>
          </a:xfrm>
          <a:prstGeom prst="rect">
            <a:avLst/>
          </a:prstGeom>
        </p:spPr>
      </p:pic>
      <p:sp>
        <p:nvSpPr>
          <p:cNvPr id="25" name="TextBox 25"/>
          <p:cNvSpPr txBox="1"/>
          <p:nvPr/>
        </p:nvSpPr>
        <p:spPr>
          <a:xfrm>
            <a:off x="10794452" y="6340252"/>
            <a:ext cx="649718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focus on, or prioritisation of safety, human and organisational factors </a:t>
            </a:r>
          </a:p>
        </p:txBody>
      </p:sp>
      <p:pic>
        <p:nvPicPr>
          <p:cNvPr id="26" name="Picture 2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11827" y="4435047"/>
            <a:ext cx="329192" cy="385020"/>
          </a:xfrm>
          <a:prstGeom prst="rect">
            <a:avLst/>
          </a:prstGeom>
        </p:spPr>
      </p:pic>
      <p:sp>
        <p:nvSpPr>
          <p:cNvPr id="27" name="TextBox 27"/>
          <p:cNvSpPr txBox="1"/>
          <p:nvPr/>
        </p:nvSpPr>
        <p:spPr>
          <a:xfrm>
            <a:off x="1820799" y="7981627"/>
            <a:ext cx="647005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adherence to procedures in the new working environment</a:t>
            </a:r>
          </a:p>
        </p:txBody>
      </p:sp>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434" y="8124397"/>
            <a:ext cx="329192" cy="385020"/>
          </a:xfrm>
          <a:prstGeom prst="rect">
            <a:avLst/>
          </a:prstGeom>
        </p:spPr>
      </p:pic>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40402" y="8035872"/>
            <a:ext cx="329192" cy="385020"/>
          </a:xfrm>
          <a:prstGeom prst="rect">
            <a:avLst/>
          </a:prstGeom>
        </p:spPr>
      </p:pic>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11827" y="7237942"/>
            <a:ext cx="329192" cy="385020"/>
          </a:xfrm>
          <a:prstGeom prst="rect">
            <a:avLst/>
          </a:prstGeom>
        </p:spPr>
      </p:pic>
      <p:pic>
        <p:nvPicPr>
          <p:cNvPr id="31" name="Picture 3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3521" y="6483022"/>
            <a:ext cx="329192" cy="385020"/>
          </a:xfrm>
          <a:prstGeom prst="rect">
            <a:avLst/>
          </a:prstGeom>
        </p:spPr>
      </p:pic>
      <p:sp>
        <p:nvSpPr>
          <p:cNvPr id="32" name="TextBox 32"/>
          <p:cNvSpPr txBox="1"/>
          <p:nvPr/>
        </p:nvSpPr>
        <p:spPr>
          <a:xfrm>
            <a:off x="1813816" y="8695527"/>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Flight crew fatigue due to unavailability of rest facilities at destination or extended duty period </a:t>
            </a:r>
          </a:p>
        </p:txBody>
      </p:sp>
      <p:pic>
        <p:nvPicPr>
          <p:cNvPr id="33"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434" y="8838297"/>
            <a:ext cx="329192" cy="385020"/>
          </a:xfrm>
          <a:prstGeom prst="rect">
            <a:avLst/>
          </a:prstGeom>
        </p:spPr>
      </p:pic>
      <p:pic>
        <p:nvPicPr>
          <p:cNvPr id="34" name="Picture 3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6309" y="534733"/>
            <a:ext cx="2352615" cy="882231"/>
          </a:xfrm>
          <a:prstGeom prst="rect">
            <a:avLst/>
          </a:prstGeom>
        </p:spPr>
      </p:pic>
      <p:sp>
        <p:nvSpPr>
          <p:cNvPr id="35" name="TextBox 35"/>
          <p:cNvSpPr txBox="1"/>
          <p:nvPr/>
        </p:nvSpPr>
        <p:spPr>
          <a:xfrm>
            <a:off x="2953291" y="483514"/>
            <a:ext cx="9101288"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Air Operators - Safety Issues</a:t>
            </a:r>
          </a:p>
        </p:txBody>
      </p:sp>
      <p:sp>
        <p:nvSpPr>
          <p:cNvPr id="36" name="TextBox 36"/>
          <p:cNvSpPr txBox="1"/>
          <p:nvPr/>
        </p:nvSpPr>
        <p:spPr>
          <a:xfrm>
            <a:off x="10792096" y="5117248"/>
            <a:ext cx="7024340"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Flight simulator recurrent evaluations have been limited </a:t>
            </a:r>
          </a:p>
        </p:txBody>
      </p:sp>
      <p:pic>
        <p:nvPicPr>
          <p:cNvPr id="37" name="Picture 3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3521" y="5107617"/>
            <a:ext cx="329192" cy="385020"/>
          </a:xfrm>
          <a:prstGeom prst="rect">
            <a:avLst/>
          </a:prstGeom>
        </p:spPr>
      </p:pic>
      <p:sp>
        <p:nvSpPr>
          <p:cNvPr id="38" name="TextBox 38"/>
          <p:cNvSpPr txBox="1"/>
          <p:nvPr/>
        </p:nvSpPr>
        <p:spPr>
          <a:xfrm>
            <a:off x="1835270" y="3056214"/>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Transfer of pilots from one fleet to another resulting in low hours on type</a:t>
            </a:r>
          </a:p>
        </p:txBody>
      </p:sp>
      <p:pic>
        <p:nvPicPr>
          <p:cNvPr id="39" name="Picture 3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7932" y="3198984"/>
            <a:ext cx="329192" cy="385020"/>
          </a:xfrm>
          <a:prstGeom prst="rect">
            <a:avLst/>
          </a:prstGeom>
        </p:spPr>
      </p:pic>
      <p:sp>
        <p:nvSpPr>
          <p:cNvPr id="40" name="TextBox 40"/>
          <p:cNvSpPr txBox="1"/>
          <p:nvPr/>
        </p:nvSpPr>
        <p:spPr>
          <a:xfrm>
            <a:off x="1826483" y="4972468"/>
            <a:ext cx="6464375"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Increased periods between licence/ validation checks </a:t>
            </a:r>
          </a:p>
        </p:txBody>
      </p:sp>
      <p:pic>
        <p:nvPicPr>
          <p:cNvPr id="41" name="Picture 4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119" y="4962837"/>
            <a:ext cx="329192" cy="385020"/>
          </a:xfrm>
          <a:prstGeom prst="rect">
            <a:avLst/>
          </a:prstGeom>
        </p:spPr>
      </p:pic>
      <p:sp>
        <p:nvSpPr>
          <p:cNvPr id="42" name="TextBox 42"/>
          <p:cNvSpPr txBox="1"/>
          <p:nvPr/>
        </p:nvSpPr>
        <p:spPr>
          <a:xfrm>
            <a:off x="1826483" y="5450623"/>
            <a:ext cx="6464375"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Long gap in flying following type-rating training</a:t>
            </a:r>
          </a:p>
        </p:txBody>
      </p:sp>
      <p:pic>
        <p:nvPicPr>
          <p:cNvPr id="43" name="Picture 4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119" y="5440992"/>
            <a:ext cx="329192" cy="385020"/>
          </a:xfrm>
          <a:prstGeom prst="rect">
            <a:avLst/>
          </a:prstGeom>
        </p:spPr>
      </p:pic>
      <p:sp>
        <p:nvSpPr>
          <p:cNvPr id="44" name="TextBox 44"/>
          <p:cNvSpPr txBox="1"/>
          <p:nvPr/>
        </p:nvSpPr>
        <p:spPr>
          <a:xfrm>
            <a:off x="10811332" y="8690133"/>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Extent and duration of COVID-19 exemptions and temporary rules</a:t>
            </a:r>
          </a:p>
        </p:txBody>
      </p:sp>
      <p:pic>
        <p:nvPicPr>
          <p:cNvPr id="45" name="Picture 4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11827" y="8832903"/>
            <a:ext cx="329192" cy="385020"/>
          </a:xfrm>
          <a:prstGeom prst="rect">
            <a:avLst/>
          </a:prstGeom>
        </p:spPr>
      </p:pic>
      <p:sp>
        <p:nvSpPr>
          <p:cNvPr id="46" name="TextBox 46"/>
          <p:cNvSpPr txBox="1"/>
          <p:nvPr/>
        </p:nvSpPr>
        <p:spPr>
          <a:xfrm>
            <a:off x="1813816" y="9449112"/>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Unusual approach profiles in the circumstances of the pandemic (unstable approaches)</a:t>
            </a:r>
          </a:p>
        </p:txBody>
      </p:sp>
      <p:pic>
        <p:nvPicPr>
          <p:cNvPr id="47" name="Picture 4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434" y="9591882"/>
            <a:ext cx="329192" cy="38502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3884016"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Air Ops - General</a:t>
            </a:r>
          </a:p>
        </p:txBody>
      </p:sp>
      <p:sp>
        <p:nvSpPr>
          <p:cNvPr id="3" name="TextBox 3"/>
          <p:cNvSpPr txBox="1"/>
          <p:nvPr/>
        </p:nvSpPr>
        <p:spPr>
          <a:xfrm>
            <a:off x="1028700" y="2133997"/>
            <a:ext cx="15776448" cy="67862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You may be rusty so review SOPs and Emergency Recall Items before reporting for duty.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Read all checklists slowly and deliberately in accordance with SOPs.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the crew is aware and “in the loop”. Question when unsure.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Carefully consider short cuts before accepting during all flight phases.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Be ready for unexpected technical failures due to long storage of aircraft.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Rushing is never a good idea. Especially now. Take your time to properly perform your tasks.  Do not rush the crew in the cabin. </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62792" r="-86479" b="-283613"/>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530862"/>
            <a:ext cx="5518883" cy="5518883"/>
          </a:xfrm>
          <a:prstGeom prst="rect">
            <a:avLst/>
          </a:prstGeom>
        </p:spPr>
      </p:pic>
      <p:sp>
        <p:nvSpPr>
          <p:cNvPr id="3" name="TextBox 3"/>
          <p:cNvSpPr txBox="1"/>
          <p:nvPr/>
        </p:nvSpPr>
        <p:spPr>
          <a:xfrm>
            <a:off x="5518883" y="752330"/>
            <a:ext cx="1083234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Its purpose and what it stands for</a:t>
            </a:r>
          </a:p>
        </p:txBody>
      </p:sp>
      <p:sp>
        <p:nvSpPr>
          <p:cNvPr id="4" name="TextBox 4"/>
          <p:cNvSpPr txBox="1"/>
          <p:nvPr/>
        </p:nvSpPr>
        <p:spPr>
          <a:xfrm>
            <a:off x="911150" y="6764410"/>
            <a:ext cx="8232850" cy="1047115"/>
          </a:xfrm>
          <a:prstGeom prst="rect">
            <a:avLst/>
          </a:prstGeom>
        </p:spPr>
        <p:txBody>
          <a:bodyPr lIns="0" tIns="0" rIns="0" bIns="0" rtlCol="0" anchor="t">
            <a:spAutoFit/>
          </a:bodyPr>
          <a:lstStyle/>
          <a:p>
            <a:pPr marL="561341" lvl="1" indent="-280670">
              <a:lnSpc>
                <a:spcPts val="2600"/>
              </a:lnSpc>
              <a:buFont typeface="Arial"/>
              <a:buChar char="•"/>
            </a:pPr>
            <a:r>
              <a:rPr lang="en-US" sz="2600" spc="-26" dirty="0">
                <a:solidFill>
                  <a:srgbClr val="222F64"/>
                </a:solidFill>
                <a:latin typeface="Alegreya Sans Regular Bold"/>
              </a:rPr>
              <a:t>We collaborate to understand the challenges industry are facing and work hard to help develop practical solutions.</a:t>
            </a:r>
          </a:p>
          <a:p>
            <a:pPr marL="0" lvl="0" indent="0">
              <a:lnSpc>
                <a:spcPts val="2599"/>
              </a:lnSpc>
            </a:pPr>
            <a:endParaRPr lang="en-US" sz="2600" spc="-26" dirty="0">
              <a:solidFill>
                <a:srgbClr val="222F64"/>
              </a:solidFill>
              <a:latin typeface="Alegreya Sans Regular Bold"/>
            </a:endParaRPr>
          </a:p>
        </p:txBody>
      </p:sp>
      <p:sp>
        <p:nvSpPr>
          <p:cNvPr id="5" name="TextBox 5"/>
          <p:cNvSpPr txBox="1"/>
          <p:nvPr/>
        </p:nvSpPr>
        <p:spPr>
          <a:xfrm>
            <a:off x="911150" y="5867137"/>
            <a:ext cx="3696582" cy="774700"/>
          </a:xfrm>
          <a:prstGeom prst="rect">
            <a:avLst/>
          </a:prstGeom>
        </p:spPr>
        <p:txBody>
          <a:bodyPr lIns="0" tIns="0" rIns="0" bIns="0" rtlCol="0" anchor="t">
            <a:spAutoFit/>
          </a:bodyPr>
          <a:lstStyle/>
          <a:p>
            <a:pPr marL="0" lvl="0" indent="0">
              <a:lnSpc>
                <a:spcPts val="5000"/>
              </a:lnSpc>
            </a:pPr>
            <a:r>
              <a:rPr lang="en-US" sz="5000" spc="-50">
                <a:solidFill>
                  <a:srgbClr val="222F64"/>
                </a:solidFill>
                <a:latin typeface="Alegreya Sans Bold Bold"/>
              </a:rPr>
              <a:t>Collaborative</a:t>
            </a:r>
          </a:p>
        </p:txBody>
      </p:sp>
      <p:sp>
        <p:nvSpPr>
          <p:cNvPr id="6" name="TextBox 6"/>
          <p:cNvSpPr txBox="1"/>
          <p:nvPr/>
        </p:nvSpPr>
        <p:spPr>
          <a:xfrm>
            <a:off x="559816" y="2962496"/>
            <a:ext cx="17168368" cy="2032000"/>
          </a:xfrm>
          <a:prstGeom prst="rect">
            <a:avLst/>
          </a:prstGeom>
        </p:spPr>
        <p:txBody>
          <a:bodyPr lIns="0" tIns="0" rIns="0" bIns="0" rtlCol="0" anchor="t">
            <a:spAutoFit/>
          </a:bodyPr>
          <a:lstStyle/>
          <a:p>
            <a:pPr marL="0" lvl="0" indent="0" algn="ctr">
              <a:lnSpc>
                <a:spcPts val="5000"/>
              </a:lnSpc>
            </a:pPr>
            <a:r>
              <a:rPr lang="en-US" sz="5000" spc="-50">
                <a:solidFill>
                  <a:srgbClr val="222F64"/>
                </a:solidFill>
                <a:latin typeface="Alegreya Sans Regular"/>
              </a:rPr>
              <a:t>""To provide useful information that engages people in </a:t>
            </a:r>
            <a:r>
              <a:rPr lang="en-US" sz="5000" spc="-50">
                <a:solidFill>
                  <a:srgbClr val="222F64"/>
                </a:solidFill>
                <a:latin typeface="Alegreya Sans Regular Bold Italics"/>
              </a:rPr>
              <a:t>positive conversations about safety</a:t>
            </a:r>
            <a:r>
              <a:rPr lang="en-US" sz="5000" spc="-50">
                <a:solidFill>
                  <a:srgbClr val="222F64"/>
                </a:solidFill>
                <a:latin typeface="Alegreya Sans Regular"/>
              </a:rPr>
              <a:t> so that the aviation community can </a:t>
            </a:r>
            <a:r>
              <a:rPr lang="en-US" sz="5000" spc="-50">
                <a:solidFill>
                  <a:srgbClr val="222F64"/>
                </a:solidFill>
                <a:latin typeface="Alegreya Sans Regular Bold Italics"/>
              </a:rPr>
              <a:t>deliver the safety capacity needed to ensure safe operations</a:t>
            </a:r>
            <a:r>
              <a:rPr lang="en-US" sz="5000" spc="-50">
                <a:solidFill>
                  <a:srgbClr val="222F64"/>
                </a:solidFill>
                <a:latin typeface="Alegreya Sans Regular"/>
              </a:rPr>
              <a:t>"</a:t>
            </a:r>
          </a:p>
        </p:txBody>
      </p:sp>
      <p:sp>
        <p:nvSpPr>
          <p:cNvPr id="7" name="TextBox 7"/>
          <p:cNvSpPr txBox="1"/>
          <p:nvPr/>
        </p:nvSpPr>
        <p:spPr>
          <a:xfrm>
            <a:off x="9495335" y="6764410"/>
            <a:ext cx="8232850" cy="1047115"/>
          </a:xfrm>
          <a:prstGeom prst="rect">
            <a:avLst/>
          </a:prstGeom>
        </p:spPr>
        <p:txBody>
          <a:bodyPr lIns="0" tIns="0" rIns="0" bIns="0" rtlCol="0" anchor="t">
            <a:spAutoFit/>
          </a:bodyPr>
          <a:lstStyle/>
          <a:p>
            <a:pPr marL="561341" lvl="1" indent="-280670">
              <a:lnSpc>
                <a:spcPts val="2600"/>
              </a:lnSpc>
              <a:buFont typeface="Arial"/>
              <a:buChar char="•"/>
            </a:pPr>
            <a:r>
              <a:rPr lang="en-US" sz="2600" spc="-26">
                <a:solidFill>
                  <a:srgbClr val="222F64"/>
                </a:solidFill>
                <a:latin typeface="Alegreya Sans Regular Bold"/>
              </a:rPr>
              <a:t>We collaborate to understand the challenges industry are facing and work hard to help develop practical solutions.</a:t>
            </a:r>
          </a:p>
          <a:p>
            <a:pPr marL="0" lvl="0" indent="0">
              <a:lnSpc>
                <a:spcPts val="2599"/>
              </a:lnSpc>
            </a:pPr>
            <a:endParaRPr lang="en-US" sz="2600" spc="-26">
              <a:solidFill>
                <a:srgbClr val="222F64"/>
              </a:solidFill>
              <a:latin typeface="Alegreya Sans Regular Bold"/>
            </a:endParaRPr>
          </a:p>
        </p:txBody>
      </p:sp>
      <p:sp>
        <p:nvSpPr>
          <p:cNvPr id="8" name="TextBox 8"/>
          <p:cNvSpPr txBox="1"/>
          <p:nvPr/>
        </p:nvSpPr>
        <p:spPr>
          <a:xfrm>
            <a:off x="9754026" y="5867137"/>
            <a:ext cx="6090847" cy="774700"/>
          </a:xfrm>
          <a:prstGeom prst="rect">
            <a:avLst/>
          </a:prstGeom>
        </p:spPr>
        <p:txBody>
          <a:bodyPr lIns="0" tIns="0" rIns="0" bIns="0" rtlCol="0" anchor="t">
            <a:spAutoFit/>
          </a:bodyPr>
          <a:lstStyle/>
          <a:p>
            <a:pPr marL="0" lvl="0" indent="0">
              <a:lnSpc>
                <a:spcPts val="5000"/>
              </a:lnSpc>
            </a:pPr>
            <a:r>
              <a:rPr lang="en-US" sz="5000" spc="-50">
                <a:solidFill>
                  <a:srgbClr val="222F64"/>
                </a:solidFill>
                <a:latin typeface="Alegreya Sans Bold Bold"/>
              </a:rPr>
              <a:t>Useful and Supportive</a:t>
            </a:r>
          </a:p>
        </p:txBody>
      </p:sp>
      <p:sp>
        <p:nvSpPr>
          <p:cNvPr id="9" name="TextBox 9"/>
          <p:cNvSpPr txBox="1"/>
          <p:nvPr/>
        </p:nvSpPr>
        <p:spPr>
          <a:xfrm>
            <a:off x="911150" y="8820785"/>
            <a:ext cx="8232850" cy="1370965"/>
          </a:xfrm>
          <a:prstGeom prst="rect">
            <a:avLst/>
          </a:prstGeom>
        </p:spPr>
        <p:txBody>
          <a:bodyPr lIns="0" tIns="0" rIns="0" bIns="0" rtlCol="0" anchor="t">
            <a:spAutoFit/>
          </a:bodyPr>
          <a:lstStyle/>
          <a:p>
            <a:pPr marL="561341" lvl="1" indent="-280670">
              <a:lnSpc>
                <a:spcPts val="2600"/>
              </a:lnSpc>
              <a:buFont typeface="Arial"/>
              <a:buChar char="•"/>
            </a:pPr>
            <a:r>
              <a:rPr lang="en-US" sz="2600" spc="-26" dirty="0">
                <a:solidFill>
                  <a:srgbClr val="222F64"/>
                </a:solidFill>
                <a:latin typeface="Alegreya Sans Regular Bold"/>
              </a:rPr>
              <a:t>We use plain, simple language that seeks to provide the clarity people need to  easily understand often complex information without talking down to them. </a:t>
            </a:r>
          </a:p>
          <a:p>
            <a:pPr marL="0" lvl="0" indent="0">
              <a:lnSpc>
                <a:spcPts val="2599"/>
              </a:lnSpc>
            </a:pPr>
            <a:endParaRPr lang="en-US" sz="2600" spc="-26" dirty="0">
              <a:solidFill>
                <a:srgbClr val="222F64"/>
              </a:solidFill>
              <a:latin typeface="Alegreya Sans Regular"/>
            </a:endParaRPr>
          </a:p>
        </p:txBody>
      </p:sp>
      <p:sp>
        <p:nvSpPr>
          <p:cNvPr id="10" name="TextBox 10"/>
          <p:cNvSpPr txBox="1"/>
          <p:nvPr/>
        </p:nvSpPr>
        <p:spPr>
          <a:xfrm>
            <a:off x="911150" y="7923512"/>
            <a:ext cx="5991774" cy="774700"/>
          </a:xfrm>
          <a:prstGeom prst="rect">
            <a:avLst/>
          </a:prstGeom>
        </p:spPr>
        <p:txBody>
          <a:bodyPr lIns="0" tIns="0" rIns="0" bIns="0" rtlCol="0" anchor="t">
            <a:spAutoFit/>
          </a:bodyPr>
          <a:lstStyle/>
          <a:p>
            <a:pPr marL="0" lvl="0" indent="0">
              <a:lnSpc>
                <a:spcPts val="5000"/>
              </a:lnSpc>
            </a:pPr>
            <a:r>
              <a:rPr lang="en-US" sz="5000" spc="-50">
                <a:solidFill>
                  <a:srgbClr val="222F64"/>
                </a:solidFill>
                <a:latin typeface="Alegreya Sans Bold Bold"/>
              </a:rPr>
              <a:t>Plain Speaking</a:t>
            </a:r>
          </a:p>
        </p:txBody>
      </p:sp>
      <p:sp>
        <p:nvSpPr>
          <p:cNvPr id="11" name="TextBox 11"/>
          <p:cNvSpPr txBox="1"/>
          <p:nvPr/>
        </p:nvSpPr>
        <p:spPr>
          <a:xfrm>
            <a:off x="9495335" y="8820785"/>
            <a:ext cx="8447508" cy="1333698"/>
          </a:xfrm>
          <a:prstGeom prst="rect">
            <a:avLst/>
          </a:prstGeom>
        </p:spPr>
        <p:txBody>
          <a:bodyPr lIns="0" tIns="0" rIns="0" bIns="0" rtlCol="0" anchor="t">
            <a:spAutoFit/>
          </a:bodyPr>
          <a:lstStyle/>
          <a:p>
            <a:pPr marL="561341" lvl="1" indent="-280670">
              <a:lnSpc>
                <a:spcPts val="2600"/>
              </a:lnSpc>
              <a:buFont typeface="Arial"/>
              <a:buChar char="•"/>
            </a:pPr>
            <a:r>
              <a:rPr lang="en-US" sz="2600" spc="-26" dirty="0">
                <a:solidFill>
                  <a:srgbClr val="222F64"/>
                </a:solidFill>
                <a:latin typeface="Alegreya Sans Regular Bold"/>
              </a:rPr>
              <a:t>We start positive conversations about safety that gets people thinking and provide the tools and information industry needs. </a:t>
            </a:r>
          </a:p>
          <a:p>
            <a:pPr marL="0" lvl="0" indent="0">
              <a:lnSpc>
                <a:spcPts val="2599"/>
              </a:lnSpc>
            </a:pPr>
            <a:endParaRPr lang="en-US" sz="2600" spc="-26" dirty="0">
              <a:solidFill>
                <a:srgbClr val="222F64"/>
              </a:solidFill>
              <a:latin typeface="Alegreya Sans Regular"/>
            </a:endParaRPr>
          </a:p>
        </p:txBody>
      </p:sp>
      <p:sp>
        <p:nvSpPr>
          <p:cNvPr id="12" name="TextBox 12"/>
          <p:cNvSpPr txBox="1"/>
          <p:nvPr/>
        </p:nvSpPr>
        <p:spPr>
          <a:xfrm>
            <a:off x="9754026" y="7923512"/>
            <a:ext cx="6090847" cy="774700"/>
          </a:xfrm>
          <a:prstGeom prst="rect">
            <a:avLst/>
          </a:prstGeom>
        </p:spPr>
        <p:txBody>
          <a:bodyPr lIns="0" tIns="0" rIns="0" bIns="0" rtlCol="0" anchor="t">
            <a:spAutoFit/>
          </a:bodyPr>
          <a:lstStyle/>
          <a:p>
            <a:pPr marL="0" lvl="0" indent="0">
              <a:lnSpc>
                <a:spcPts val="5000"/>
              </a:lnSpc>
            </a:pPr>
            <a:r>
              <a:rPr lang="en-US" sz="5000" spc="-50">
                <a:solidFill>
                  <a:srgbClr val="222F64"/>
                </a:solidFill>
                <a:latin typeface="Alegreya Sans Bold Bold"/>
              </a:rPr>
              <a:t>Engaging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4562105"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Air Ops - Preparation</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62792" r="-86479" b="-283613"/>
              </a:stretch>
            </a:blipFill>
          </p:spPr>
        </p:sp>
      </p:grpSp>
      <p:sp>
        <p:nvSpPr>
          <p:cNvPr id="5" name="TextBox 5"/>
          <p:cNvSpPr txBox="1"/>
          <p:nvPr/>
        </p:nvSpPr>
        <p:spPr>
          <a:xfrm>
            <a:off x="1028700" y="2074545"/>
            <a:ext cx="16230600" cy="51003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There needs to be a thorough pre-flight briefing with Cabin Crew to ensure a common understanding of procedures, timings, need to support and monitor each other.</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Flight Deck Briefing - verbalise the plan and pay attention to the HOW (How are you going to fly it?)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a proper briefing stating all threats and how you mitigate them.</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Take your time for cross-checking the loaded route with the given clearance and charts.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3834400"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Air Ops - Pushback</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62792" r="-86479" b="-283613"/>
              </a:stretch>
            </a:blipFill>
          </p:spPr>
        </p:sp>
      </p:grpSp>
      <p:sp>
        <p:nvSpPr>
          <p:cNvPr id="5" name="TextBox 5"/>
          <p:cNvSpPr txBox="1"/>
          <p:nvPr/>
        </p:nvSpPr>
        <p:spPr>
          <a:xfrm>
            <a:off x="1028700" y="2133997"/>
            <a:ext cx="16068593" cy="45383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Ensure both pilots are listening on the radio for departure and pushback clearence.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When in doubt or unsure, stop and verify.</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a clear communication with the ground crew.</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a proper look out during pushback.</a:t>
            </a:r>
          </a:p>
          <a:p>
            <a:pPr>
              <a:lnSpc>
                <a:spcPts val="4480"/>
              </a:lnSpc>
            </a:pPr>
            <a:endParaRPr lang="en-US" sz="3200">
              <a:solidFill>
                <a:srgbClr val="222F64"/>
              </a:solidFill>
              <a:latin typeface="Alegreya Sans 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3335828"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Air Ops - Taxi</a:t>
            </a:r>
          </a:p>
        </p:txBody>
      </p:sp>
      <p:sp>
        <p:nvSpPr>
          <p:cNvPr id="3" name="TextBox 3"/>
          <p:cNvSpPr txBox="1"/>
          <p:nvPr/>
        </p:nvSpPr>
        <p:spPr>
          <a:xfrm>
            <a:off x="1028700" y="2264489"/>
            <a:ext cx="16013781" cy="39763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Confirmation of taxi routing with pilot monitoring before aircraft moves.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Do not try to rush to comply with intersection departures.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Taxi slowly, be prepared for non-standard routings and parking on non-standard stands.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Only perform one engine taxi out if time and workload allows.</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62792" r="-86479" b="-283613"/>
              </a:stretch>
            </a:blipFill>
          </p:spPr>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12353" y="552450"/>
            <a:ext cx="1562401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Air Ops - Take-Off/ Departure</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62792" r="-86479" b="-283613"/>
              </a:stretch>
            </a:blipFill>
          </p:spPr>
        </p:sp>
      </p:grpSp>
      <p:sp>
        <p:nvSpPr>
          <p:cNvPr id="5" name="TextBox 5"/>
          <p:cNvSpPr txBox="1"/>
          <p:nvPr/>
        </p:nvSpPr>
        <p:spPr>
          <a:xfrm>
            <a:off x="1028700" y="2264489"/>
            <a:ext cx="15883793" cy="51003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Do not get distracted by ATC.</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Monitor climb rates when light (use of v/s).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Do not push for short cuts (consider implications).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No high speed below FL100.</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Strictly adhere to the sterile cockpit concept below FL100.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2903860"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Air Ops - Cruise</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62792" r="-86479" b="-283613"/>
              </a:stretch>
            </a:blipFill>
          </p:spPr>
        </p:sp>
      </p:grpSp>
      <p:sp>
        <p:nvSpPr>
          <p:cNvPr id="5" name="TextBox 5"/>
          <p:cNvSpPr txBox="1"/>
          <p:nvPr/>
        </p:nvSpPr>
        <p:spPr>
          <a:xfrm>
            <a:off x="1028700" y="2101467"/>
            <a:ext cx="16230600"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Delay paperwork until you are at cruise level.</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Fly the plan in relation to FL and managed spped. Only deviate at ATC request.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you stay hydrated and you eat enough.</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Pay more attention to the aircraft and the flight path then you were used to, it has been a long time and unfamiliarisation will work against you.</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As pilot monitoring make sure you are monitoring and helping the pilot flying during cruise as well.</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Carefully consider short cuts before accepting.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5785115"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Air Ops - Descent/ Approach</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62792" r="-86479" b="-283613"/>
              </a:stretch>
            </a:blipFill>
          </p:spPr>
        </p:sp>
      </p:grpSp>
      <p:sp>
        <p:nvSpPr>
          <p:cNvPr id="5" name="TextBox 5"/>
          <p:cNvSpPr txBox="1"/>
          <p:nvPr/>
        </p:nvSpPr>
        <p:spPr>
          <a:xfrm>
            <a:off x="846774" y="1980941"/>
            <a:ext cx="16230600" cy="791019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Ensure a thorough briefing including threats and how to mitigate them. Consider new NOTAMs that may contain nonstandard elements, weather, aircraft defects etc.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PM: Close monitoring of track miles and descent profile.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Maintain good awareness of terrain MSAs and MRC plates.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Maximum use of the highest levels of automation.</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Slow down earlier, configure a little bit earlier.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Maintain strict compliance with noise and environmental corridors.</a:t>
            </a:r>
          </a:p>
          <a:p>
            <a:pPr>
              <a:lnSpc>
                <a:spcPts val="4480"/>
              </a:lnSpc>
            </a:pPr>
            <a:r>
              <a:rPr lang="en-US" sz="3200">
                <a:solidFill>
                  <a:srgbClr val="222F64"/>
                </a:solidFill>
                <a:latin typeface="Alegreya Sans Bold"/>
              </a:rPr>
              <a:t> </a:t>
            </a:r>
          </a:p>
          <a:p>
            <a:pPr marL="690881" lvl="1" indent="-345440">
              <a:lnSpc>
                <a:spcPts val="4480"/>
              </a:lnSpc>
              <a:buFont typeface="Arial"/>
              <a:buChar char="•"/>
            </a:pPr>
            <a:r>
              <a:rPr lang="en-US" sz="3200">
                <a:solidFill>
                  <a:srgbClr val="222F64"/>
                </a:solidFill>
                <a:latin typeface="Alegreya Sans Bold"/>
              </a:rPr>
              <a:t>Consider that the cabin crew may require a bit more time to be ready.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5073948"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Air Ops - Taxi In</a:t>
            </a:r>
          </a:p>
        </p:txBody>
      </p:sp>
      <p:sp>
        <p:nvSpPr>
          <p:cNvPr id="3" name="TextBox 3"/>
          <p:cNvSpPr txBox="1"/>
          <p:nvPr/>
        </p:nvSpPr>
        <p:spPr>
          <a:xfrm>
            <a:off x="1028700" y="2134038"/>
            <a:ext cx="15746539" cy="39763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Again, take your time to complete your procedures.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Avoid single engine taxiing during increased workload.</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Brief and/or verify cleared taxi route to parking position.</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Do not rush taxiing to the parking position.</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62792" r="-86479" b="-283613"/>
              </a:stretch>
            </a:blipFill>
          </p:spPr>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4880025"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Air Ops - Post Flight</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62792" r="-86479" b="-283613"/>
              </a:stretch>
            </a:blipFill>
          </p:spPr>
        </p:sp>
      </p:grpSp>
      <p:sp>
        <p:nvSpPr>
          <p:cNvPr id="5" name="TextBox 5"/>
          <p:cNvSpPr txBox="1"/>
          <p:nvPr/>
        </p:nvSpPr>
        <p:spPr>
          <a:xfrm>
            <a:off x="863312" y="2052863"/>
            <a:ext cx="16230600" cy="67862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Discuss any occurrences or moments in the flight that could be improved and why.</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Take your time to finish the paperwork.</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Leave the cockpit the way you would like to have it when you walk into the cockpit.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Even though it may take extra time, file a safety report or hazard report when applicable. You are an essential part in ensuring a safe operation for the whole company</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Make sure you ask your collegues, including cabin crew and ground staff, how the flight was and how they are before saying thank you and goodbye.</a:t>
            </a:r>
          </a:p>
          <a:p>
            <a:pPr>
              <a:lnSpc>
                <a:spcPts val="4480"/>
              </a:lnSpc>
            </a:pPr>
            <a:endParaRPr lang="en-US" sz="3200">
              <a:solidFill>
                <a:srgbClr val="222F64"/>
              </a:solidFill>
              <a:latin typeface="Alegreya Sans 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243" b="14243"/>
          <a:stretch>
            <a:fillRect/>
          </a:stretch>
        </p:blipFill>
        <p:spPr>
          <a:xfrm>
            <a:off x="-28745" y="1554480"/>
            <a:ext cx="18316745" cy="8732520"/>
          </a:xfrm>
          <a:prstGeom prst="rect">
            <a:avLst/>
          </a:prstGeom>
        </p:spPr>
      </p:pic>
      <p:sp>
        <p:nvSpPr>
          <p:cNvPr id="3" name="TextBox 3"/>
          <p:cNvSpPr txBox="1"/>
          <p:nvPr/>
        </p:nvSpPr>
        <p:spPr>
          <a:xfrm>
            <a:off x="3491881" y="238725"/>
            <a:ext cx="11304238" cy="11982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Air Operators - Cabin Safety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2823256"/>
            <a:ext cx="329192" cy="385020"/>
          </a:xfrm>
          <a:prstGeom prst="rect">
            <a:avLst/>
          </a:prstGeom>
        </p:spPr>
      </p:pic>
      <p:sp>
        <p:nvSpPr>
          <p:cNvPr id="3" name="TextBox 3"/>
          <p:cNvSpPr txBox="1"/>
          <p:nvPr/>
        </p:nvSpPr>
        <p:spPr>
          <a:xfrm>
            <a:off x="2918943" y="552450"/>
            <a:ext cx="669853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Cabin Safety Issues</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3589614"/>
            <a:ext cx="329192" cy="38502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4366572"/>
            <a:ext cx="329192" cy="38502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553" y="6678392"/>
            <a:ext cx="329192" cy="38502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2823256"/>
            <a:ext cx="329192" cy="38502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553" y="7342496"/>
            <a:ext cx="329192" cy="385020"/>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553" y="8115896"/>
            <a:ext cx="329192" cy="385020"/>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4286136"/>
            <a:ext cx="329192" cy="385020"/>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4998396"/>
            <a:ext cx="329192" cy="385020"/>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5722292"/>
            <a:ext cx="329192" cy="38502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8889049"/>
            <a:ext cx="329192" cy="38502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5133752"/>
            <a:ext cx="329192" cy="385020"/>
          </a:xfrm>
          <a:prstGeom prst="rect">
            <a:avLst/>
          </a:prstGeom>
        </p:spPr>
      </p:pic>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6431178"/>
            <a:ext cx="329192" cy="385020"/>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6891" y="306423"/>
            <a:ext cx="749189" cy="1208369"/>
          </a:xfrm>
          <a:prstGeom prst="rect">
            <a:avLst/>
          </a:prstGeom>
        </p:spPr>
      </p:pic>
      <p:sp>
        <p:nvSpPr>
          <p:cNvPr id="17" name="TextBox 17"/>
          <p:cNvSpPr txBox="1"/>
          <p:nvPr/>
        </p:nvSpPr>
        <p:spPr>
          <a:xfrm>
            <a:off x="10799638" y="4143366"/>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Prevention and treatment of unruly passengers in the context of COVID-19</a:t>
            </a:r>
            <a:r>
              <a:rPr lang="en-US" sz="2399" spc="-12">
                <a:solidFill>
                  <a:srgbClr val="222F64"/>
                </a:solidFill>
                <a:latin typeface="Arimo Bold"/>
              </a:rPr>
              <a:t> </a:t>
            </a:r>
          </a:p>
        </p:txBody>
      </p:sp>
      <p:sp>
        <p:nvSpPr>
          <p:cNvPr id="18" name="TextBox 18"/>
          <p:cNvSpPr txBox="1"/>
          <p:nvPr/>
        </p:nvSpPr>
        <p:spPr>
          <a:xfrm>
            <a:off x="10783231" y="2680487"/>
            <a:ext cx="647606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Disinfection (biocides) effect on aircraft systems and structural components</a:t>
            </a:r>
          </a:p>
        </p:txBody>
      </p:sp>
      <p:sp>
        <p:nvSpPr>
          <p:cNvPr id="19" name="TextBox 19"/>
          <p:cNvSpPr txBox="1"/>
          <p:nvPr/>
        </p:nvSpPr>
        <p:spPr>
          <a:xfrm>
            <a:off x="1841918" y="2670962"/>
            <a:ext cx="6470059" cy="680085"/>
          </a:xfrm>
          <a:prstGeom prst="rect">
            <a:avLst/>
          </a:prstGeom>
        </p:spPr>
        <p:txBody>
          <a:bodyPr lIns="0" tIns="0" rIns="0" bIns="0" rtlCol="0" anchor="t">
            <a:spAutoFit/>
          </a:bodyPr>
          <a:lstStyle/>
          <a:p>
            <a:pPr marL="0" lvl="0" indent="0">
              <a:lnSpc>
                <a:spcPts val="2400"/>
              </a:lnSpc>
            </a:pPr>
            <a:r>
              <a:rPr lang="en-US" sz="2400" spc="-24">
                <a:solidFill>
                  <a:srgbClr val="222F64"/>
                </a:solidFill>
                <a:latin typeface="Alegreya Sans Bold Bold"/>
              </a:rPr>
              <a:t>Skills and knowledge degradation due to lack of recent practice </a:t>
            </a:r>
          </a:p>
        </p:txBody>
      </p:sp>
      <p:sp>
        <p:nvSpPr>
          <p:cNvPr id="20" name="TextBox 20"/>
          <p:cNvSpPr txBox="1"/>
          <p:nvPr/>
        </p:nvSpPr>
        <p:spPr>
          <a:xfrm>
            <a:off x="1814789" y="3446845"/>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Reduction in training effectiveness due to COVID-19 restrictions</a:t>
            </a:r>
          </a:p>
        </p:txBody>
      </p:sp>
      <p:sp>
        <p:nvSpPr>
          <p:cNvPr id="21" name="TextBox 21"/>
          <p:cNvSpPr txBox="1"/>
          <p:nvPr/>
        </p:nvSpPr>
        <p:spPr>
          <a:xfrm>
            <a:off x="1841918" y="6535622"/>
            <a:ext cx="647005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Decreased wellbeing of aviation professionals during shutdown and on return to work</a:t>
            </a:r>
          </a:p>
        </p:txBody>
      </p:sp>
      <p:sp>
        <p:nvSpPr>
          <p:cNvPr id="22" name="TextBox 22"/>
          <p:cNvSpPr txBox="1"/>
          <p:nvPr/>
        </p:nvSpPr>
        <p:spPr>
          <a:xfrm>
            <a:off x="1814789" y="8746279"/>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Unexpected team behaviours resulting from roster adaptations to the pandemic</a:t>
            </a:r>
          </a:p>
        </p:txBody>
      </p:sp>
      <p:sp>
        <p:nvSpPr>
          <p:cNvPr id="23" name="TextBox 23"/>
          <p:cNvSpPr txBox="1"/>
          <p:nvPr/>
        </p:nvSpPr>
        <p:spPr>
          <a:xfrm>
            <a:off x="1841918" y="7352127"/>
            <a:ext cx="3358767"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Aviation personnel fatigue</a:t>
            </a:r>
          </a:p>
        </p:txBody>
      </p:sp>
      <p:sp>
        <p:nvSpPr>
          <p:cNvPr id="24" name="TextBox 24"/>
          <p:cNvSpPr txBox="1"/>
          <p:nvPr/>
        </p:nvSpPr>
        <p:spPr>
          <a:xfrm>
            <a:off x="1230553" y="5980842"/>
            <a:ext cx="4840096"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HUMAN PERFORMANCE</a:t>
            </a:r>
          </a:p>
        </p:txBody>
      </p:sp>
      <p:sp>
        <p:nvSpPr>
          <p:cNvPr id="25" name="TextBox 25"/>
          <p:cNvSpPr txBox="1"/>
          <p:nvPr/>
        </p:nvSpPr>
        <p:spPr>
          <a:xfrm>
            <a:off x="10228707" y="212210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INFRASTRUCTURE AND EQUIPMENT</a:t>
            </a:r>
          </a:p>
        </p:txBody>
      </p:sp>
      <p:sp>
        <p:nvSpPr>
          <p:cNvPr id="26" name="TextBox 26"/>
          <p:cNvSpPr txBox="1"/>
          <p:nvPr/>
        </p:nvSpPr>
        <p:spPr>
          <a:xfrm>
            <a:off x="1203424" y="212210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TRAINING, CHECKING AND RECENCY</a:t>
            </a:r>
          </a:p>
        </p:txBody>
      </p:sp>
      <p:sp>
        <p:nvSpPr>
          <p:cNvPr id="27" name="TextBox 27"/>
          <p:cNvSpPr txBox="1"/>
          <p:nvPr/>
        </p:nvSpPr>
        <p:spPr>
          <a:xfrm>
            <a:off x="10228707" y="346127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MANAGEMENT SYSTEMS</a:t>
            </a:r>
          </a:p>
        </p:txBody>
      </p:sp>
      <p:sp>
        <p:nvSpPr>
          <p:cNvPr id="28" name="TextBox 28"/>
          <p:cNvSpPr txBox="1"/>
          <p:nvPr/>
        </p:nvSpPr>
        <p:spPr>
          <a:xfrm>
            <a:off x="10771536" y="4855626"/>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Contamination and Risk of Infection on Return to Work</a:t>
            </a:r>
            <a:r>
              <a:rPr lang="en-US" sz="2399" spc="-12">
                <a:solidFill>
                  <a:srgbClr val="222F64"/>
                </a:solidFill>
                <a:latin typeface="Arimo Bold"/>
              </a:rPr>
              <a:t> </a:t>
            </a:r>
          </a:p>
        </p:txBody>
      </p:sp>
      <p:sp>
        <p:nvSpPr>
          <p:cNvPr id="29" name="TextBox 29"/>
          <p:cNvSpPr txBox="1"/>
          <p:nvPr/>
        </p:nvSpPr>
        <p:spPr>
          <a:xfrm>
            <a:off x="1814789" y="4223803"/>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Knowledge transfer missed for new generation aviation personnel</a:t>
            </a:r>
          </a:p>
        </p:txBody>
      </p:sp>
      <p:sp>
        <p:nvSpPr>
          <p:cNvPr id="30" name="TextBox 30"/>
          <p:cNvSpPr txBox="1"/>
          <p:nvPr/>
        </p:nvSpPr>
        <p:spPr>
          <a:xfrm>
            <a:off x="10783231" y="5579522"/>
            <a:ext cx="649718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focus on, or prioritisation of safety, human and organisational factors </a:t>
            </a:r>
          </a:p>
        </p:txBody>
      </p:sp>
      <p:sp>
        <p:nvSpPr>
          <p:cNvPr id="31" name="TextBox 31"/>
          <p:cNvSpPr txBox="1"/>
          <p:nvPr/>
        </p:nvSpPr>
        <p:spPr>
          <a:xfrm>
            <a:off x="1814789" y="7973126"/>
            <a:ext cx="647005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adherence to procedures in the new working environment</a:t>
            </a:r>
          </a:p>
        </p:txBody>
      </p:sp>
      <p:sp>
        <p:nvSpPr>
          <p:cNvPr id="32" name="TextBox 32"/>
          <p:cNvSpPr txBox="1"/>
          <p:nvPr/>
        </p:nvSpPr>
        <p:spPr>
          <a:xfrm>
            <a:off x="1820473" y="4990983"/>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Cabin crew now working for different airlines than before COVID-19 - mixed composition on flights</a:t>
            </a:r>
          </a:p>
        </p:txBody>
      </p:sp>
      <p:sp>
        <p:nvSpPr>
          <p:cNvPr id="33" name="TextBox 33"/>
          <p:cNvSpPr txBox="1"/>
          <p:nvPr/>
        </p:nvSpPr>
        <p:spPr>
          <a:xfrm>
            <a:off x="10799638" y="6440808"/>
            <a:ext cx="6497188"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Carriage of hand sanitiser in the cabin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27828" y="885414"/>
            <a:ext cx="10832343" cy="1246501"/>
          </a:xfrm>
          <a:prstGeom prst="rect">
            <a:avLst/>
          </a:prstGeom>
        </p:spPr>
        <p:txBody>
          <a:bodyPr lIns="0" tIns="0" rIns="0" bIns="0" rtlCol="0" anchor="t">
            <a:spAutoFit/>
          </a:bodyPr>
          <a:lstStyle/>
          <a:p>
            <a:pPr marL="0" lvl="0" indent="0" algn="ctr">
              <a:lnSpc>
                <a:spcPts val="8199"/>
              </a:lnSpc>
            </a:pPr>
            <a:r>
              <a:rPr lang="en-US" sz="8199" spc="-81">
                <a:solidFill>
                  <a:srgbClr val="222F64"/>
                </a:solidFill>
                <a:latin typeface="Alegreya Sans Bold Bold"/>
              </a:rPr>
              <a:t>The "Always" Campaign </a:t>
            </a:r>
          </a:p>
        </p:txBody>
      </p:sp>
      <p:sp>
        <p:nvSpPr>
          <p:cNvPr id="3" name="TextBox 3"/>
          <p:cNvSpPr txBox="1"/>
          <p:nvPr/>
        </p:nvSpPr>
        <p:spPr>
          <a:xfrm>
            <a:off x="559816" y="3786568"/>
            <a:ext cx="17168368" cy="2032000"/>
          </a:xfrm>
          <a:prstGeom prst="rect">
            <a:avLst/>
          </a:prstGeom>
        </p:spPr>
        <p:txBody>
          <a:bodyPr lIns="0" tIns="0" rIns="0" bIns="0" rtlCol="0" anchor="t">
            <a:spAutoFit/>
          </a:bodyPr>
          <a:lstStyle/>
          <a:p>
            <a:pPr algn="ctr">
              <a:lnSpc>
                <a:spcPts val="5000"/>
              </a:lnSpc>
            </a:pPr>
            <a:r>
              <a:rPr lang="en-US" sz="5000" spc="-50">
                <a:solidFill>
                  <a:srgbClr val="222F64"/>
                </a:solidFill>
                <a:latin typeface="Alegreya Sans Regular"/>
              </a:rPr>
              <a:t>Safety is not a process or an outcome. It is the capacity of all stakeholders in the aviation system to collectively contribute to </a:t>
            </a:r>
          </a:p>
          <a:p>
            <a:pPr marL="0" lvl="0" indent="0" algn="ctr">
              <a:lnSpc>
                <a:spcPts val="5000"/>
              </a:lnSpc>
            </a:pPr>
            <a:r>
              <a:rPr lang="en-US" sz="5000" spc="-50">
                <a:solidFill>
                  <a:srgbClr val="222F64"/>
                </a:solidFill>
                <a:latin typeface="Alegreya Sans Regular"/>
              </a:rPr>
              <a:t>safe and effective operations, every single day  - always</a:t>
            </a:r>
          </a:p>
        </p:txBody>
      </p:sp>
      <p:sp>
        <p:nvSpPr>
          <p:cNvPr id="4" name="TextBox 4"/>
          <p:cNvSpPr txBox="1"/>
          <p:nvPr/>
        </p:nvSpPr>
        <p:spPr>
          <a:xfrm>
            <a:off x="287314" y="2481008"/>
            <a:ext cx="17713372" cy="972185"/>
          </a:xfrm>
          <a:prstGeom prst="rect">
            <a:avLst/>
          </a:prstGeom>
        </p:spPr>
        <p:txBody>
          <a:bodyPr lIns="0" tIns="0" rIns="0" bIns="0" rtlCol="0" anchor="t">
            <a:spAutoFit/>
          </a:bodyPr>
          <a:lstStyle/>
          <a:p>
            <a:pPr marL="0" lvl="0" indent="0" algn="ctr">
              <a:lnSpc>
                <a:spcPts val="6399"/>
              </a:lnSpc>
            </a:pPr>
            <a:r>
              <a:rPr lang="en-US" sz="6399" spc="-63">
                <a:solidFill>
                  <a:srgbClr val="222F64"/>
                </a:solidFill>
                <a:latin typeface="Alegreya Sans Bold Bold"/>
              </a:rPr>
              <a:t>Stronger, Safer, Together - Always</a:t>
            </a:r>
          </a:p>
        </p:txBody>
      </p:sp>
      <p:sp>
        <p:nvSpPr>
          <p:cNvPr id="5" name="TextBox 5"/>
          <p:cNvSpPr txBox="1"/>
          <p:nvPr/>
        </p:nvSpPr>
        <p:spPr>
          <a:xfrm>
            <a:off x="559816" y="6161468"/>
            <a:ext cx="17440870" cy="856615"/>
          </a:xfrm>
          <a:prstGeom prst="rect">
            <a:avLst/>
          </a:prstGeom>
        </p:spPr>
        <p:txBody>
          <a:bodyPr lIns="0" tIns="0" rIns="0" bIns="0" rtlCol="0" anchor="t">
            <a:spAutoFit/>
          </a:bodyPr>
          <a:lstStyle/>
          <a:p>
            <a:pPr marL="0" lvl="0" indent="0" algn="ctr">
              <a:lnSpc>
                <a:spcPts val="5600"/>
              </a:lnSpc>
            </a:pPr>
            <a:r>
              <a:rPr lang="en-US" sz="5600" spc="-56">
                <a:solidFill>
                  <a:srgbClr val="222F64"/>
                </a:solidFill>
                <a:latin typeface="Alegreya Sans Bold Bold"/>
              </a:rPr>
              <a:t>The importance of a collaborative, industry-wide campaign</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816" y="7617460"/>
            <a:ext cx="1210444" cy="136144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83592" y="7692958"/>
            <a:ext cx="1210444" cy="121044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57735" y="7779385"/>
            <a:ext cx="704264" cy="1037590"/>
          </a:xfrm>
          <a:prstGeom prst="rect">
            <a:avLst/>
          </a:prstGeom>
        </p:spPr>
      </p:pic>
      <p:sp>
        <p:nvSpPr>
          <p:cNvPr id="9" name="TextBox 9"/>
          <p:cNvSpPr txBox="1"/>
          <p:nvPr/>
        </p:nvSpPr>
        <p:spPr>
          <a:xfrm>
            <a:off x="2206783" y="7328535"/>
            <a:ext cx="3638659" cy="19297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Regular Bold"/>
              </a:rPr>
              <a:t>Aviation relies on all actors working in a coordinated and connected way. </a:t>
            </a:r>
          </a:p>
        </p:txBody>
      </p:sp>
      <p:sp>
        <p:nvSpPr>
          <p:cNvPr id="10" name="TextBox 10"/>
          <p:cNvSpPr txBox="1"/>
          <p:nvPr/>
        </p:nvSpPr>
        <p:spPr>
          <a:xfrm>
            <a:off x="7932186" y="7328535"/>
            <a:ext cx="3655198" cy="19297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Regular Bold"/>
              </a:rPr>
              <a:t>We achieve more we align our core values and work together with common goals</a:t>
            </a:r>
          </a:p>
        </p:txBody>
      </p:sp>
      <p:sp>
        <p:nvSpPr>
          <p:cNvPr id="11" name="TextBox 11"/>
          <p:cNvSpPr txBox="1"/>
          <p:nvPr/>
        </p:nvSpPr>
        <p:spPr>
          <a:xfrm>
            <a:off x="13300149" y="7360983"/>
            <a:ext cx="4543411" cy="19297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Regular Bold"/>
              </a:rPr>
              <a:t>We focus on key activities, actions and behaviours that are at the heart of safe  operations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3694701"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Cabin Safety - General</a:t>
            </a:r>
          </a:p>
        </p:txBody>
      </p:sp>
      <p:sp>
        <p:nvSpPr>
          <p:cNvPr id="3" name="TextBox 3"/>
          <p:cNvSpPr txBox="1"/>
          <p:nvPr/>
        </p:nvSpPr>
        <p:spPr>
          <a:xfrm>
            <a:off x="1028700" y="2162083"/>
            <a:ext cx="16230600" cy="7348220"/>
          </a:xfrm>
          <a:prstGeom prst="rect">
            <a:avLst/>
          </a:prstGeom>
        </p:spPr>
        <p:txBody>
          <a:bodyPr lIns="0" tIns="0" rIns="0" bIns="0" rtlCol="0" anchor="t">
            <a:spAutoFit/>
          </a:bodyPr>
          <a:lstStyle/>
          <a:p>
            <a:pPr marL="690881" lvl="1" indent="-345440" algn="just">
              <a:lnSpc>
                <a:spcPts val="4480"/>
              </a:lnSpc>
              <a:buFont typeface="Arial"/>
              <a:buChar char="•"/>
            </a:pPr>
            <a:r>
              <a:rPr lang="en-US" sz="3200">
                <a:solidFill>
                  <a:srgbClr val="222F64"/>
                </a:solidFill>
                <a:latin typeface="Alegreya Sans Bold"/>
              </a:rPr>
              <a:t>Be flight ready (ID, passport with 6 months' validity, device software updates, check processes).</a:t>
            </a:r>
          </a:p>
          <a:p>
            <a:pPr algn="just">
              <a:lnSpc>
                <a:spcPts val="4480"/>
              </a:lnSpc>
            </a:pPr>
            <a:endParaRPr lang="en-US" sz="3200">
              <a:solidFill>
                <a:srgbClr val="222F64"/>
              </a:solidFill>
              <a:latin typeface="Alegreya Sans Bold"/>
            </a:endParaRPr>
          </a:p>
          <a:p>
            <a:pPr marL="690881" lvl="1" indent="-345440" algn="just">
              <a:lnSpc>
                <a:spcPts val="4480"/>
              </a:lnSpc>
              <a:buFont typeface="Arial"/>
              <a:buChar char="•"/>
            </a:pPr>
            <a:r>
              <a:rPr lang="en-US" sz="3200">
                <a:solidFill>
                  <a:srgbClr val="222F64"/>
                </a:solidFill>
                <a:latin typeface="Alegreya Sans Bold"/>
              </a:rPr>
              <a:t>Passengers will likely be worried to fly as well – show them empathy as you reassure and support them while gently and firmly making sure that health safety matters are implemented.</a:t>
            </a:r>
          </a:p>
          <a:p>
            <a:pPr algn="just">
              <a:lnSpc>
                <a:spcPts val="4480"/>
              </a:lnSpc>
            </a:pPr>
            <a:endParaRPr lang="en-US" sz="3200">
              <a:solidFill>
                <a:srgbClr val="222F64"/>
              </a:solidFill>
              <a:latin typeface="Alegreya Sans Bold"/>
            </a:endParaRPr>
          </a:p>
          <a:p>
            <a:pPr marL="690881" lvl="1" indent="-345440" algn="just">
              <a:lnSpc>
                <a:spcPts val="4480"/>
              </a:lnSpc>
              <a:buFont typeface="Arial"/>
              <a:buChar char="•"/>
            </a:pPr>
            <a:r>
              <a:rPr lang="en-US" sz="3200">
                <a:solidFill>
                  <a:srgbClr val="222F64"/>
                </a:solidFill>
                <a:latin typeface="Alegreya Sans Bold"/>
              </a:rPr>
              <a:t>Never compromise on safety, do things right - follow recognised processes, procedures and practices. (Specifically focus on doors familiarisation).</a:t>
            </a:r>
          </a:p>
          <a:p>
            <a:pPr algn="just">
              <a:lnSpc>
                <a:spcPts val="4480"/>
              </a:lnSpc>
            </a:pPr>
            <a:endParaRPr lang="en-US" sz="3200">
              <a:solidFill>
                <a:srgbClr val="222F64"/>
              </a:solidFill>
              <a:latin typeface="Alegreya Sans Bold"/>
            </a:endParaRPr>
          </a:p>
          <a:p>
            <a:pPr marL="690881" lvl="1" indent="-345440" algn="just">
              <a:lnSpc>
                <a:spcPts val="4480"/>
              </a:lnSpc>
              <a:buFont typeface="Arial"/>
              <a:buChar char="•"/>
            </a:pPr>
            <a:r>
              <a:rPr lang="en-US" sz="3200">
                <a:solidFill>
                  <a:srgbClr val="222F64"/>
                </a:solidFill>
                <a:latin typeface="Alegreya Sans Bold"/>
              </a:rPr>
              <a:t>Use your organisation's reporting system and have open conversations about operational challenges.</a:t>
            </a:r>
          </a:p>
          <a:p>
            <a:pPr algn="just">
              <a:lnSpc>
                <a:spcPts val="4480"/>
              </a:lnSpc>
            </a:pPr>
            <a:endParaRPr lang="en-US" sz="3200">
              <a:solidFill>
                <a:srgbClr val="222F64"/>
              </a:solidFill>
              <a:latin typeface="Alegreya Sans Bold"/>
            </a:endParaRPr>
          </a:p>
          <a:p>
            <a:pPr marL="690881" lvl="1" indent="-345440" algn="just">
              <a:lnSpc>
                <a:spcPts val="4480"/>
              </a:lnSpc>
              <a:buFont typeface="Arial"/>
              <a:buChar char="•"/>
            </a:pPr>
            <a:r>
              <a:rPr lang="en-US" sz="3200">
                <a:solidFill>
                  <a:srgbClr val="222F64"/>
                </a:solidFill>
                <a:latin typeface="Alegreya Sans Bold"/>
              </a:rPr>
              <a:t>Recognise and support crew who maybe adapting to a new and unusual working environment after a prolonged period away.</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5362" t="-44227" r="-72965" b="-252986"/>
              </a:stretch>
            </a:blipFill>
          </p:spPr>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5125047"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Cabin Safety - Pre-Departure</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5362" t="-44227" r="-72965" b="-252986"/>
              </a:stretch>
            </a:blipFill>
          </p:spPr>
        </p:sp>
      </p:grpSp>
      <p:sp>
        <p:nvSpPr>
          <p:cNvPr id="5" name="TextBox 5"/>
          <p:cNvSpPr txBox="1"/>
          <p:nvPr/>
        </p:nvSpPr>
        <p:spPr>
          <a:xfrm>
            <a:off x="906096" y="1980156"/>
            <a:ext cx="16353204" cy="67862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Ensure that you have thorough pre-departure briefings and engage with all crew briefings.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that you are mentally and physically prepared for the flight ahead.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that you are familiar with the procedures. Some of the procedures might have changed since your last flight.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Think about how you would handle specific situations (e.g. PED Fire, Passenger who Won't Wear a Mask etc).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Have human performance issues at the front of your mind such as distraction or interruption and apply appropriate Human Factors coping strategies.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3985336"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Cabin Safety - In-Flight</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5362" t="-44227" r="-72965" b="-252986"/>
              </a:stretch>
            </a:blipFill>
          </p:spPr>
        </p:sp>
      </p:grpSp>
      <p:sp>
        <p:nvSpPr>
          <p:cNvPr id="5" name="TextBox 5"/>
          <p:cNvSpPr txBox="1"/>
          <p:nvPr/>
        </p:nvSpPr>
        <p:spPr>
          <a:xfrm>
            <a:off x="925548" y="2129790"/>
            <a:ext cx="16066126"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Work together as a team to help and support each other throughout the flight.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Support your colleagues mental and physical wellbeing from start to finish.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Try to identify and deal with potentially disruptive passengers as early as possible.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Set the example to passengers with health protocols such as mask wearing.</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Prepare the cabin for landing as early as possible.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Give yourself time to perform a silent review on how you would perform in case of an emergency. </a:t>
            </a:r>
          </a:p>
          <a:p>
            <a:pPr>
              <a:lnSpc>
                <a:spcPts val="4480"/>
              </a:lnSpc>
            </a:pPr>
            <a:endParaRPr lang="en-US" sz="3200">
              <a:solidFill>
                <a:srgbClr val="222F64"/>
              </a:solidFill>
              <a:latin typeface="Alegreya Sans 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75321"/>
            <a:ext cx="15457286"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Cabin Safety - Post Flight/ Layover</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5362" t="-44227" r="-72965" b="-252986"/>
              </a:stretch>
            </a:blipFill>
          </p:spPr>
        </p:sp>
      </p:grpSp>
      <p:sp>
        <p:nvSpPr>
          <p:cNvPr id="5" name="TextBox 5"/>
          <p:cNvSpPr txBox="1"/>
          <p:nvPr/>
        </p:nvSpPr>
        <p:spPr>
          <a:xfrm>
            <a:off x="1028700" y="2109086"/>
            <a:ext cx="15853382" cy="45383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Take part in crew debriefs to see what lessons can be learned for future flights.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Reflect on your own performance and think about what you could do better next time.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Look after your own wellbeing during layovers - use the wellbeing coping strategies in the EASA Wellbeing Resource Hub.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Look after colleagues to get through the situation together.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254" b="14254"/>
          <a:stretch>
            <a:fillRect/>
          </a:stretch>
        </p:blipFill>
        <p:spPr>
          <a:xfrm>
            <a:off x="-28745" y="1554480"/>
            <a:ext cx="18316745" cy="8732520"/>
          </a:xfrm>
          <a:prstGeom prst="rect">
            <a:avLst/>
          </a:prstGeom>
        </p:spPr>
      </p:pic>
      <p:sp>
        <p:nvSpPr>
          <p:cNvPr id="3" name="TextBox 3"/>
          <p:cNvSpPr txBox="1"/>
          <p:nvPr/>
        </p:nvSpPr>
        <p:spPr>
          <a:xfrm>
            <a:off x="3491881" y="238725"/>
            <a:ext cx="11304238" cy="11982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Aerodromes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5212992"/>
            <a:ext cx="329192" cy="38502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4126386"/>
            <a:ext cx="329192" cy="38502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5768404"/>
            <a:ext cx="329192" cy="38502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6844985"/>
            <a:ext cx="329192" cy="38502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8683556"/>
            <a:ext cx="329192" cy="38502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5411" y="370661"/>
            <a:ext cx="1316079" cy="1316079"/>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6296030"/>
            <a:ext cx="329192" cy="385020"/>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3548855"/>
            <a:ext cx="329192" cy="385020"/>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9310719"/>
            <a:ext cx="329192" cy="385020"/>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3941969"/>
            <a:ext cx="329192" cy="385020"/>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3451220"/>
            <a:ext cx="329192" cy="38502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2989090"/>
            <a:ext cx="329192" cy="38502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8083436"/>
            <a:ext cx="329192" cy="385020"/>
          </a:xfrm>
          <a:prstGeom prst="rect">
            <a:avLst/>
          </a:prstGeom>
        </p:spPr>
      </p:pic>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6380432"/>
            <a:ext cx="329192" cy="385020"/>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5785744"/>
            <a:ext cx="329192" cy="385020"/>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4424" y="8209720"/>
            <a:ext cx="329192" cy="385020"/>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6927002"/>
            <a:ext cx="329192" cy="385020"/>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7464056"/>
            <a:ext cx="329192" cy="385020"/>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4700234"/>
            <a:ext cx="329192" cy="385020"/>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7549781"/>
            <a:ext cx="329192" cy="385020"/>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5143500"/>
            <a:ext cx="329192" cy="385020"/>
          </a:xfrm>
          <a:prstGeom prst="rect">
            <a:avLst/>
          </a:prstGeom>
        </p:spPr>
      </p:pic>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63965" y="8790789"/>
            <a:ext cx="329192" cy="385020"/>
          </a:xfrm>
          <a:prstGeom prst="rect">
            <a:avLst/>
          </a:prstGeom>
        </p:spPr>
      </p:pic>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4533422"/>
            <a:ext cx="329192" cy="385020"/>
          </a:xfrm>
          <a:prstGeom prst="rect">
            <a:avLst/>
          </a:prstGeom>
        </p:spPr>
      </p:pic>
      <p:sp>
        <p:nvSpPr>
          <p:cNvPr id="25" name="TextBox 25"/>
          <p:cNvSpPr txBox="1"/>
          <p:nvPr/>
        </p:nvSpPr>
        <p:spPr>
          <a:xfrm>
            <a:off x="1859727" y="6844985"/>
            <a:ext cx="6476069"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Rescue and firefighting</a:t>
            </a:r>
          </a:p>
        </p:txBody>
      </p:sp>
      <p:sp>
        <p:nvSpPr>
          <p:cNvPr id="26" name="TextBox 26"/>
          <p:cNvSpPr txBox="1"/>
          <p:nvPr/>
        </p:nvSpPr>
        <p:spPr>
          <a:xfrm>
            <a:off x="1839523" y="5240614"/>
            <a:ext cx="5515256" cy="375285"/>
          </a:xfrm>
          <a:prstGeom prst="rect">
            <a:avLst/>
          </a:prstGeom>
        </p:spPr>
        <p:txBody>
          <a:bodyPr lIns="0" tIns="0" rIns="0" bIns="0" rtlCol="0" anchor="t">
            <a:spAutoFit/>
          </a:bodyPr>
          <a:lstStyle/>
          <a:p>
            <a:pPr marL="0" lvl="0" indent="0">
              <a:lnSpc>
                <a:spcPts val="2400"/>
              </a:lnSpc>
            </a:pPr>
            <a:r>
              <a:rPr lang="en-US" sz="2400" spc="-24">
                <a:solidFill>
                  <a:srgbClr val="222F64"/>
                </a:solidFill>
                <a:latin typeface="Alegreya Sans Bold Bold"/>
              </a:rPr>
              <a:t>Inspection of Paved and Unpaved Surfaces</a:t>
            </a:r>
          </a:p>
        </p:txBody>
      </p:sp>
      <p:sp>
        <p:nvSpPr>
          <p:cNvPr id="27" name="TextBox 27"/>
          <p:cNvSpPr txBox="1"/>
          <p:nvPr/>
        </p:nvSpPr>
        <p:spPr>
          <a:xfrm>
            <a:off x="1839523" y="4145647"/>
            <a:ext cx="4466106"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Electrical power supply systems</a:t>
            </a:r>
          </a:p>
        </p:txBody>
      </p:sp>
      <p:sp>
        <p:nvSpPr>
          <p:cNvPr id="28" name="TextBox 28"/>
          <p:cNvSpPr txBox="1"/>
          <p:nvPr/>
        </p:nvSpPr>
        <p:spPr>
          <a:xfrm>
            <a:off x="1847602" y="5778034"/>
            <a:ext cx="4741083"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Non-visual aids for navigation</a:t>
            </a:r>
          </a:p>
        </p:txBody>
      </p:sp>
      <p:sp>
        <p:nvSpPr>
          <p:cNvPr id="29" name="TextBox 29"/>
          <p:cNvSpPr txBox="1"/>
          <p:nvPr/>
        </p:nvSpPr>
        <p:spPr>
          <a:xfrm>
            <a:off x="1874305" y="8683438"/>
            <a:ext cx="4690890"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Visual aids for navigation</a:t>
            </a:r>
          </a:p>
        </p:txBody>
      </p:sp>
      <p:sp>
        <p:nvSpPr>
          <p:cNvPr id="30" name="TextBox 30"/>
          <p:cNvSpPr txBox="1"/>
          <p:nvPr/>
        </p:nvSpPr>
        <p:spPr>
          <a:xfrm>
            <a:off x="3174064" y="552450"/>
            <a:ext cx="14111934"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Aerodrome Safety Issues </a:t>
            </a:r>
          </a:p>
        </p:txBody>
      </p:sp>
      <p:sp>
        <p:nvSpPr>
          <p:cNvPr id="31" name="TextBox 31"/>
          <p:cNvSpPr txBox="1"/>
          <p:nvPr/>
        </p:nvSpPr>
        <p:spPr>
          <a:xfrm>
            <a:off x="1859727" y="6296030"/>
            <a:ext cx="4179110"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Obstacle Management</a:t>
            </a:r>
          </a:p>
        </p:txBody>
      </p:sp>
      <p:sp>
        <p:nvSpPr>
          <p:cNvPr id="32" name="TextBox 32"/>
          <p:cNvSpPr txBox="1"/>
          <p:nvPr/>
        </p:nvSpPr>
        <p:spPr>
          <a:xfrm>
            <a:off x="1847602" y="3548855"/>
            <a:ext cx="4458026"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Apron management</a:t>
            </a:r>
          </a:p>
        </p:txBody>
      </p:sp>
      <p:sp>
        <p:nvSpPr>
          <p:cNvPr id="33" name="TextBox 33"/>
          <p:cNvSpPr txBox="1"/>
          <p:nvPr/>
        </p:nvSpPr>
        <p:spPr>
          <a:xfrm>
            <a:off x="1855255" y="9320349"/>
            <a:ext cx="4690890"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Widlife hazard management</a:t>
            </a:r>
          </a:p>
        </p:txBody>
      </p:sp>
      <p:sp>
        <p:nvSpPr>
          <p:cNvPr id="34" name="TextBox 34"/>
          <p:cNvSpPr txBox="1"/>
          <p:nvPr/>
        </p:nvSpPr>
        <p:spPr>
          <a:xfrm>
            <a:off x="10173447" y="3941969"/>
            <a:ext cx="5508065"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Aeronautical information management</a:t>
            </a:r>
          </a:p>
        </p:txBody>
      </p:sp>
      <p:sp>
        <p:nvSpPr>
          <p:cNvPr id="35" name="TextBox 35"/>
          <p:cNvSpPr txBox="1"/>
          <p:nvPr/>
        </p:nvSpPr>
        <p:spPr>
          <a:xfrm>
            <a:off x="10158658" y="3441695"/>
            <a:ext cx="3680894" cy="375285"/>
          </a:xfrm>
          <a:prstGeom prst="rect">
            <a:avLst/>
          </a:prstGeom>
        </p:spPr>
        <p:txBody>
          <a:bodyPr lIns="0" tIns="0" rIns="0" bIns="0" rtlCol="0" anchor="t">
            <a:spAutoFit/>
          </a:bodyPr>
          <a:lstStyle/>
          <a:p>
            <a:pPr marL="0" lvl="0" indent="0">
              <a:lnSpc>
                <a:spcPts val="2400"/>
              </a:lnSpc>
            </a:pPr>
            <a:r>
              <a:rPr lang="en-US" sz="2400" spc="-24">
                <a:solidFill>
                  <a:srgbClr val="222F64"/>
                </a:solidFill>
                <a:latin typeface="Alegreya Sans Bold Bold"/>
              </a:rPr>
              <a:t>Aerodrome emergency plan</a:t>
            </a:r>
          </a:p>
        </p:txBody>
      </p:sp>
      <p:sp>
        <p:nvSpPr>
          <p:cNvPr id="36" name="TextBox 36"/>
          <p:cNvSpPr txBox="1"/>
          <p:nvPr/>
        </p:nvSpPr>
        <p:spPr>
          <a:xfrm>
            <a:off x="1850444" y="3008350"/>
            <a:ext cx="4962908"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Airside works </a:t>
            </a:r>
          </a:p>
        </p:txBody>
      </p:sp>
      <p:sp>
        <p:nvSpPr>
          <p:cNvPr id="37" name="TextBox 37"/>
          <p:cNvSpPr txBox="1"/>
          <p:nvPr/>
        </p:nvSpPr>
        <p:spPr>
          <a:xfrm>
            <a:off x="1874305" y="8093066"/>
            <a:ext cx="4749162"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Vehicle/equipment readiness</a:t>
            </a:r>
          </a:p>
        </p:txBody>
      </p:sp>
      <p:sp>
        <p:nvSpPr>
          <p:cNvPr id="38" name="TextBox 38"/>
          <p:cNvSpPr txBox="1"/>
          <p:nvPr/>
        </p:nvSpPr>
        <p:spPr>
          <a:xfrm>
            <a:off x="10173447" y="6380314"/>
            <a:ext cx="6464375"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Disabled aircraft removal plan</a:t>
            </a:r>
          </a:p>
        </p:txBody>
      </p:sp>
      <p:sp>
        <p:nvSpPr>
          <p:cNvPr id="39" name="TextBox 39"/>
          <p:cNvSpPr txBox="1"/>
          <p:nvPr/>
        </p:nvSpPr>
        <p:spPr>
          <a:xfrm>
            <a:off x="10181082" y="5795375"/>
            <a:ext cx="6476069"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Coordination and collaboration</a:t>
            </a:r>
          </a:p>
        </p:txBody>
      </p:sp>
      <p:sp>
        <p:nvSpPr>
          <p:cNvPr id="40" name="TextBox 40"/>
          <p:cNvSpPr txBox="1"/>
          <p:nvPr/>
        </p:nvSpPr>
        <p:spPr>
          <a:xfrm>
            <a:off x="10173447" y="8209720"/>
            <a:ext cx="6476069"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Operations in winter conditions</a:t>
            </a:r>
          </a:p>
        </p:txBody>
      </p:sp>
      <p:sp>
        <p:nvSpPr>
          <p:cNvPr id="41" name="TextBox 41"/>
          <p:cNvSpPr txBox="1"/>
          <p:nvPr/>
        </p:nvSpPr>
        <p:spPr>
          <a:xfrm>
            <a:off x="10173447" y="6926885"/>
            <a:ext cx="6464375"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Low visibility procedures (LVP)</a:t>
            </a:r>
          </a:p>
        </p:txBody>
      </p:sp>
      <p:sp>
        <p:nvSpPr>
          <p:cNvPr id="42" name="TextBox 42"/>
          <p:cNvSpPr txBox="1"/>
          <p:nvPr/>
        </p:nvSpPr>
        <p:spPr>
          <a:xfrm>
            <a:off x="1209109" y="210186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INFRASTRUCTURE AND EQUIPMENT</a:t>
            </a:r>
          </a:p>
        </p:txBody>
      </p:sp>
      <p:sp>
        <p:nvSpPr>
          <p:cNvPr id="43" name="TextBox 43"/>
          <p:cNvSpPr txBox="1"/>
          <p:nvPr/>
        </p:nvSpPr>
        <p:spPr>
          <a:xfrm>
            <a:off x="1839523" y="7330917"/>
            <a:ext cx="6837020"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Technical issues relating to recommencing use of aircraft fuelling after a long break </a:t>
            </a:r>
          </a:p>
        </p:txBody>
      </p:sp>
      <p:sp>
        <p:nvSpPr>
          <p:cNvPr id="44" name="TextBox 44"/>
          <p:cNvSpPr txBox="1"/>
          <p:nvPr/>
        </p:nvSpPr>
        <p:spPr>
          <a:xfrm>
            <a:off x="1830307" y="4719494"/>
            <a:ext cx="4983046"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Ground Service Equipment </a:t>
            </a:r>
          </a:p>
        </p:txBody>
      </p:sp>
      <p:sp>
        <p:nvSpPr>
          <p:cNvPr id="45" name="TextBox 45"/>
          <p:cNvSpPr txBox="1"/>
          <p:nvPr/>
        </p:nvSpPr>
        <p:spPr>
          <a:xfrm>
            <a:off x="10158658" y="7569042"/>
            <a:ext cx="6802588"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Operational risks of aircraft storage at aerodromes</a:t>
            </a:r>
          </a:p>
        </p:txBody>
      </p:sp>
      <p:sp>
        <p:nvSpPr>
          <p:cNvPr id="46" name="TextBox 46"/>
          <p:cNvSpPr txBox="1"/>
          <p:nvPr/>
        </p:nvSpPr>
        <p:spPr>
          <a:xfrm>
            <a:off x="9525849" y="2101866"/>
            <a:ext cx="4313704"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MANAGEMENT SYSTEMS</a:t>
            </a:r>
          </a:p>
        </p:txBody>
      </p:sp>
      <p:sp>
        <p:nvSpPr>
          <p:cNvPr id="47" name="TextBox 47"/>
          <p:cNvSpPr txBox="1"/>
          <p:nvPr/>
        </p:nvSpPr>
        <p:spPr>
          <a:xfrm>
            <a:off x="10154397" y="5147892"/>
            <a:ext cx="7379252"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Contamination and Risk of Infection on Return to Work</a:t>
            </a:r>
            <a:r>
              <a:rPr lang="en-US" sz="2399" spc="-12">
                <a:solidFill>
                  <a:srgbClr val="222F64"/>
                </a:solidFill>
                <a:latin typeface="Arimo Bold"/>
              </a:rPr>
              <a:t> </a:t>
            </a:r>
          </a:p>
        </p:txBody>
      </p:sp>
      <p:sp>
        <p:nvSpPr>
          <p:cNvPr id="48" name="TextBox 48"/>
          <p:cNvSpPr txBox="1"/>
          <p:nvPr/>
        </p:nvSpPr>
        <p:spPr>
          <a:xfrm>
            <a:off x="10137539" y="8800419"/>
            <a:ext cx="6497188"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focus on safety</a:t>
            </a:r>
          </a:p>
        </p:txBody>
      </p:sp>
      <p:sp>
        <p:nvSpPr>
          <p:cNvPr id="49" name="TextBox 49"/>
          <p:cNvSpPr txBox="1"/>
          <p:nvPr/>
        </p:nvSpPr>
        <p:spPr>
          <a:xfrm>
            <a:off x="10173447" y="4524839"/>
            <a:ext cx="6979969"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Application of COVID-19 health measures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4345116"/>
            <a:ext cx="329192" cy="385020"/>
          </a:xfrm>
          <a:prstGeom prst="rect">
            <a:avLst/>
          </a:prstGeom>
        </p:spPr>
      </p:pic>
      <p:sp>
        <p:nvSpPr>
          <p:cNvPr id="3" name="TextBox 3"/>
          <p:cNvSpPr txBox="1"/>
          <p:nvPr/>
        </p:nvSpPr>
        <p:spPr>
          <a:xfrm>
            <a:off x="10625069" y="5061437"/>
            <a:ext cx="508619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Impact of the pandemic on the ground handling industry – human factors</a:t>
            </a:r>
          </a:p>
        </p:txBody>
      </p:sp>
      <p:sp>
        <p:nvSpPr>
          <p:cNvPr id="4" name="TextBox 4"/>
          <p:cNvSpPr txBox="1"/>
          <p:nvPr/>
        </p:nvSpPr>
        <p:spPr>
          <a:xfrm>
            <a:off x="1721567" y="4192821"/>
            <a:ext cx="5141104" cy="680085"/>
          </a:xfrm>
          <a:prstGeom prst="rect">
            <a:avLst/>
          </a:prstGeom>
        </p:spPr>
        <p:txBody>
          <a:bodyPr lIns="0" tIns="0" rIns="0" bIns="0" rtlCol="0" anchor="t">
            <a:spAutoFit/>
          </a:bodyPr>
          <a:lstStyle/>
          <a:p>
            <a:pPr marL="0" lvl="0" indent="0">
              <a:lnSpc>
                <a:spcPts val="2400"/>
              </a:lnSpc>
            </a:pPr>
            <a:r>
              <a:rPr lang="en-US" sz="2400" spc="-24">
                <a:solidFill>
                  <a:srgbClr val="222F64"/>
                </a:solidFill>
                <a:latin typeface="Alegreya Sans Bold Bold"/>
              </a:rPr>
              <a:t>Skills and knowledge degradation due to lack of recent practice </a:t>
            </a:r>
          </a:p>
        </p:txBody>
      </p:sp>
      <p:sp>
        <p:nvSpPr>
          <p:cNvPr id="5" name="TextBox 5"/>
          <p:cNvSpPr txBox="1"/>
          <p:nvPr/>
        </p:nvSpPr>
        <p:spPr>
          <a:xfrm>
            <a:off x="1733261" y="6700869"/>
            <a:ext cx="562762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Reduction in training effectiveness due to COVID-19 restrictions</a:t>
            </a:r>
          </a:p>
        </p:txBody>
      </p:sp>
      <p:sp>
        <p:nvSpPr>
          <p:cNvPr id="6" name="TextBox 6"/>
          <p:cNvSpPr txBox="1"/>
          <p:nvPr/>
        </p:nvSpPr>
        <p:spPr>
          <a:xfrm>
            <a:off x="10665503" y="4221607"/>
            <a:ext cx="43371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Decreased wellbeing of aviation professionals </a:t>
            </a:r>
          </a:p>
        </p:txBody>
      </p:sp>
      <p:sp>
        <p:nvSpPr>
          <p:cNvPr id="7" name="TextBox 7"/>
          <p:cNvSpPr txBox="1"/>
          <p:nvPr/>
        </p:nvSpPr>
        <p:spPr>
          <a:xfrm>
            <a:off x="10665503" y="6625966"/>
            <a:ext cx="5045765" cy="9753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Roster adaptations to reduce transmission of illness may create different team behaviours</a:t>
            </a:r>
          </a:p>
        </p:txBody>
      </p:sp>
      <p:sp>
        <p:nvSpPr>
          <p:cNvPr id="8" name="TextBox 8"/>
          <p:cNvSpPr txBox="1"/>
          <p:nvPr/>
        </p:nvSpPr>
        <p:spPr>
          <a:xfrm>
            <a:off x="10665503" y="3690641"/>
            <a:ext cx="3358767"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Aviation personnel fatigue</a:t>
            </a:r>
          </a:p>
        </p:txBody>
      </p:sp>
      <p:sp>
        <p:nvSpPr>
          <p:cNvPr id="9" name="TextBox 9"/>
          <p:cNvSpPr txBox="1"/>
          <p:nvPr/>
        </p:nvSpPr>
        <p:spPr>
          <a:xfrm>
            <a:off x="10054139" y="2517862"/>
            <a:ext cx="4840096"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HUMAN PERFORMANCE</a:t>
            </a: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8868" y="6843639"/>
            <a:ext cx="329192" cy="385020"/>
          </a:xfrm>
          <a:prstGeom prst="rect">
            <a:avLst/>
          </a:prstGeom>
        </p:spPr>
      </p:pic>
      <p:sp>
        <p:nvSpPr>
          <p:cNvPr id="11" name="TextBox 11"/>
          <p:cNvSpPr txBox="1"/>
          <p:nvPr/>
        </p:nvSpPr>
        <p:spPr>
          <a:xfrm>
            <a:off x="897431" y="2478307"/>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TRAINING, CHECKING AND RECENCY</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6104093"/>
            <a:ext cx="329192" cy="38502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4139" y="4364376"/>
            <a:ext cx="329192" cy="385020"/>
          </a:xfrm>
          <a:prstGeom prst="rect">
            <a:avLst/>
          </a:prstGeom>
        </p:spPr>
      </p:pic>
      <p:sp>
        <p:nvSpPr>
          <p:cNvPr id="14" name="TextBox 14"/>
          <p:cNvSpPr txBox="1"/>
          <p:nvPr/>
        </p:nvSpPr>
        <p:spPr>
          <a:xfrm>
            <a:off x="1733261" y="5873557"/>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Knowledge transfer missed for new generation aviation personnel</a:t>
            </a:r>
          </a:p>
        </p:txBody>
      </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4139" y="3681011"/>
            <a:ext cx="329192" cy="385020"/>
          </a:xfrm>
          <a:prstGeom prst="rect">
            <a:avLst/>
          </a:prstGeom>
        </p:spPr>
      </p:pic>
      <p:sp>
        <p:nvSpPr>
          <p:cNvPr id="16" name="TextBox 16"/>
          <p:cNvSpPr txBox="1"/>
          <p:nvPr/>
        </p:nvSpPr>
        <p:spPr>
          <a:xfrm>
            <a:off x="10665503" y="5892818"/>
            <a:ext cx="4583271"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adherence to procedures in the new working environment</a:t>
            </a:r>
          </a:p>
        </p:txBody>
      </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81268" y="6035588"/>
            <a:ext cx="329192" cy="385020"/>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4139" y="5204206"/>
            <a:ext cx="329192" cy="385020"/>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4139" y="6921136"/>
            <a:ext cx="329192" cy="385020"/>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5184946"/>
            <a:ext cx="329192" cy="385020"/>
          </a:xfrm>
          <a:prstGeom prst="rect">
            <a:avLst/>
          </a:prstGeom>
        </p:spPr>
      </p:pic>
      <p:sp>
        <p:nvSpPr>
          <p:cNvPr id="21" name="TextBox 21"/>
          <p:cNvSpPr txBox="1"/>
          <p:nvPr/>
        </p:nvSpPr>
        <p:spPr>
          <a:xfrm>
            <a:off x="1721567" y="5042176"/>
            <a:ext cx="5990381"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a:rPr>
              <a:t> </a:t>
            </a:r>
            <a:r>
              <a:rPr lang="en-US" sz="2399" spc="-12">
                <a:solidFill>
                  <a:srgbClr val="222F64"/>
                </a:solidFill>
                <a:latin typeface="Arimo Bold"/>
              </a:rPr>
              <a:t>Ground handling staff training programme disruption and reduction in training effectiveness</a:t>
            </a:r>
          </a:p>
        </p:txBody>
      </p:sp>
      <p:sp>
        <p:nvSpPr>
          <p:cNvPr id="22" name="TextBox 22"/>
          <p:cNvSpPr txBox="1"/>
          <p:nvPr/>
        </p:nvSpPr>
        <p:spPr>
          <a:xfrm>
            <a:off x="3065403" y="552450"/>
            <a:ext cx="14031730"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Aerodrome Safety Issues </a:t>
            </a:r>
          </a:p>
        </p:txBody>
      </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5411" y="370661"/>
            <a:ext cx="1316079" cy="1316079"/>
          </a:xfrm>
          <a:prstGeom prst="rect">
            <a:avLst/>
          </a:prstGeom>
        </p:spPr>
      </p:pic>
      <p:sp>
        <p:nvSpPr>
          <p:cNvPr id="24" name="TextBox 24"/>
          <p:cNvSpPr txBox="1"/>
          <p:nvPr/>
        </p:nvSpPr>
        <p:spPr>
          <a:xfrm>
            <a:off x="1721567" y="3681011"/>
            <a:ext cx="5426031"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Availability and competence of personnel</a:t>
            </a:r>
          </a:p>
        </p:txBody>
      </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3661751"/>
            <a:ext cx="329192" cy="38502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370661"/>
            <a:ext cx="1316079" cy="1316079"/>
          </a:xfrm>
          <a:prstGeom prst="rect">
            <a:avLst/>
          </a:prstGeom>
        </p:spPr>
      </p:pic>
      <p:sp>
        <p:nvSpPr>
          <p:cNvPr id="3" name="TextBox 3"/>
          <p:cNvSpPr txBox="1"/>
          <p:nvPr/>
        </p:nvSpPr>
        <p:spPr>
          <a:xfrm>
            <a:off x="3149774" y="533083"/>
            <a:ext cx="14512245" cy="861377"/>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Safety Information - </a:t>
            </a:r>
            <a:r>
              <a:rPr lang="en-US" sz="5600" u="sng" spc="-56">
                <a:solidFill>
                  <a:srgbClr val="222F64"/>
                </a:solidFill>
                <a:latin typeface="Alegreya Sans Bold Bold"/>
              </a:rPr>
              <a:t>COVID-19 Safety Risk Portfolio</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8087" y="3585940"/>
            <a:ext cx="9651826" cy="916924"/>
          </a:xfrm>
          <a:prstGeom prst="rect">
            <a:avLst/>
          </a:prstGeom>
        </p:spPr>
      </p:pic>
      <p:sp>
        <p:nvSpPr>
          <p:cNvPr id="5" name="TextBox 5"/>
          <p:cNvSpPr txBox="1"/>
          <p:nvPr/>
        </p:nvSpPr>
        <p:spPr>
          <a:xfrm>
            <a:off x="5521019" y="3714837"/>
            <a:ext cx="7245961" cy="649605"/>
          </a:xfrm>
          <a:prstGeom prst="rect">
            <a:avLst/>
          </a:prstGeom>
        </p:spPr>
        <p:txBody>
          <a:bodyPr lIns="0" tIns="0" rIns="0" bIns="0" rtlCol="0" anchor="t">
            <a:spAutoFit/>
          </a:bodyPr>
          <a:lstStyle/>
          <a:p>
            <a:pPr marL="0" lvl="0" indent="0" algn="ctr">
              <a:lnSpc>
                <a:spcPts val="4200"/>
              </a:lnSpc>
            </a:pPr>
            <a:r>
              <a:rPr lang="en-US" sz="4200" spc="-42">
                <a:solidFill>
                  <a:srgbClr val="FBBC39"/>
                </a:solidFill>
                <a:latin typeface="Alegreya Sans Bold Bold"/>
              </a:rPr>
              <a:t>Infrastructure and Equipment</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8087" y="4645676"/>
            <a:ext cx="9651826" cy="916924"/>
          </a:xfrm>
          <a:prstGeom prst="rect">
            <a:avLst/>
          </a:prstGeom>
        </p:spPr>
      </p:pic>
      <p:sp>
        <p:nvSpPr>
          <p:cNvPr id="7" name="TextBox 7"/>
          <p:cNvSpPr txBox="1"/>
          <p:nvPr/>
        </p:nvSpPr>
        <p:spPr>
          <a:xfrm>
            <a:off x="5521019" y="4774573"/>
            <a:ext cx="7245961" cy="649605"/>
          </a:xfrm>
          <a:prstGeom prst="rect">
            <a:avLst/>
          </a:prstGeom>
        </p:spPr>
        <p:txBody>
          <a:bodyPr lIns="0" tIns="0" rIns="0" bIns="0" rtlCol="0" anchor="t">
            <a:spAutoFit/>
          </a:bodyPr>
          <a:lstStyle/>
          <a:p>
            <a:pPr marL="0" lvl="0" indent="0" algn="ctr">
              <a:lnSpc>
                <a:spcPts val="4200"/>
              </a:lnSpc>
            </a:pPr>
            <a:r>
              <a:rPr lang="en-US" sz="4200" spc="-42">
                <a:solidFill>
                  <a:srgbClr val="FBBC39"/>
                </a:solidFill>
                <a:latin typeface="Alegreya Sans Bold Bold"/>
              </a:rPr>
              <a:t>Training, Checking and Recency</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8087" y="5686425"/>
            <a:ext cx="9651826" cy="916924"/>
          </a:xfrm>
          <a:prstGeom prst="rect">
            <a:avLst/>
          </a:prstGeom>
        </p:spPr>
      </p:pic>
      <p:sp>
        <p:nvSpPr>
          <p:cNvPr id="9" name="TextBox 9"/>
          <p:cNvSpPr txBox="1"/>
          <p:nvPr/>
        </p:nvSpPr>
        <p:spPr>
          <a:xfrm>
            <a:off x="5521019" y="5815322"/>
            <a:ext cx="7245961" cy="649605"/>
          </a:xfrm>
          <a:prstGeom prst="rect">
            <a:avLst/>
          </a:prstGeom>
        </p:spPr>
        <p:txBody>
          <a:bodyPr lIns="0" tIns="0" rIns="0" bIns="0" rtlCol="0" anchor="t">
            <a:spAutoFit/>
          </a:bodyPr>
          <a:lstStyle/>
          <a:p>
            <a:pPr marL="0" lvl="0" indent="0" algn="ctr">
              <a:lnSpc>
                <a:spcPts val="4200"/>
              </a:lnSpc>
            </a:pPr>
            <a:r>
              <a:rPr lang="en-US" sz="4200" spc="-42">
                <a:solidFill>
                  <a:srgbClr val="FBBC39"/>
                </a:solidFill>
                <a:latin typeface="Alegreya Sans Bold Bold"/>
              </a:rPr>
              <a:t>Management Systems</a:t>
            </a: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8087" y="6708653"/>
            <a:ext cx="9651826" cy="916924"/>
          </a:xfrm>
          <a:prstGeom prst="rect">
            <a:avLst/>
          </a:prstGeom>
        </p:spPr>
      </p:pic>
      <p:sp>
        <p:nvSpPr>
          <p:cNvPr id="11" name="TextBox 11"/>
          <p:cNvSpPr txBox="1"/>
          <p:nvPr/>
        </p:nvSpPr>
        <p:spPr>
          <a:xfrm>
            <a:off x="5521019" y="6837550"/>
            <a:ext cx="7245961" cy="649605"/>
          </a:xfrm>
          <a:prstGeom prst="rect">
            <a:avLst/>
          </a:prstGeom>
        </p:spPr>
        <p:txBody>
          <a:bodyPr lIns="0" tIns="0" rIns="0" bIns="0" rtlCol="0" anchor="t">
            <a:spAutoFit/>
          </a:bodyPr>
          <a:lstStyle/>
          <a:p>
            <a:pPr marL="0" lvl="0" indent="0" algn="ctr">
              <a:lnSpc>
                <a:spcPts val="4200"/>
              </a:lnSpc>
            </a:pPr>
            <a:r>
              <a:rPr lang="en-US" sz="4200" spc="-42">
                <a:solidFill>
                  <a:srgbClr val="FBBC39"/>
                </a:solidFill>
                <a:latin typeface="Alegreya Sans Bold Bold"/>
              </a:rPr>
              <a:t>Human Performance</a:t>
            </a: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8087" y="7727120"/>
            <a:ext cx="9651826" cy="916924"/>
          </a:xfrm>
          <a:prstGeom prst="rect">
            <a:avLst/>
          </a:prstGeom>
        </p:spPr>
      </p:pic>
      <p:sp>
        <p:nvSpPr>
          <p:cNvPr id="13" name="TextBox 13"/>
          <p:cNvSpPr txBox="1"/>
          <p:nvPr/>
        </p:nvSpPr>
        <p:spPr>
          <a:xfrm>
            <a:off x="5521019" y="7856017"/>
            <a:ext cx="7245961" cy="649605"/>
          </a:xfrm>
          <a:prstGeom prst="rect">
            <a:avLst/>
          </a:prstGeom>
        </p:spPr>
        <p:txBody>
          <a:bodyPr lIns="0" tIns="0" rIns="0" bIns="0" rtlCol="0" anchor="t">
            <a:spAutoFit/>
          </a:bodyPr>
          <a:lstStyle/>
          <a:p>
            <a:pPr marL="0" lvl="0" indent="0" algn="ctr">
              <a:lnSpc>
                <a:spcPts val="4200"/>
              </a:lnSpc>
            </a:pPr>
            <a:r>
              <a:rPr lang="en-US" sz="4200" spc="-42">
                <a:solidFill>
                  <a:srgbClr val="FBBC39"/>
                </a:solidFill>
                <a:latin typeface="Alegreya Sans Bold Bold"/>
              </a:rPr>
              <a:t>Financial Impacts on Safety</a:t>
            </a: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8087" y="8745906"/>
            <a:ext cx="9651826" cy="916924"/>
          </a:xfrm>
          <a:prstGeom prst="rect">
            <a:avLst/>
          </a:prstGeom>
        </p:spPr>
      </p:pic>
      <p:sp>
        <p:nvSpPr>
          <p:cNvPr id="15" name="TextBox 15"/>
          <p:cNvSpPr txBox="1"/>
          <p:nvPr/>
        </p:nvSpPr>
        <p:spPr>
          <a:xfrm>
            <a:off x="5521019" y="8874802"/>
            <a:ext cx="7245961" cy="649605"/>
          </a:xfrm>
          <a:prstGeom prst="rect">
            <a:avLst/>
          </a:prstGeom>
        </p:spPr>
        <p:txBody>
          <a:bodyPr lIns="0" tIns="0" rIns="0" bIns="0" rtlCol="0" anchor="t">
            <a:spAutoFit/>
          </a:bodyPr>
          <a:lstStyle/>
          <a:p>
            <a:pPr marL="0" lvl="0" indent="0" algn="ctr">
              <a:lnSpc>
                <a:spcPts val="4200"/>
              </a:lnSpc>
            </a:pPr>
            <a:r>
              <a:rPr lang="en-US" sz="4200" spc="-42">
                <a:solidFill>
                  <a:srgbClr val="FBBC39"/>
                </a:solidFill>
                <a:latin typeface="Alegreya Sans Bold Bold"/>
              </a:rPr>
              <a:t>Outdated Information;</a:t>
            </a:r>
          </a:p>
        </p:txBody>
      </p:sp>
      <p:sp>
        <p:nvSpPr>
          <p:cNvPr id="16" name="TextBox 16"/>
          <p:cNvSpPr txBox="1"/>
          <p:nvPr/>
        </p:nvSpPr>
        <p:spPr>
          <a:xfrm>
            <a:off x="1887877" y="2078363"/>
            <a:ext cx="14920156" cy="1015365"/>
          </a:xfrm>
          <a:prstGeom prst="rect">
            <a:avLst/>
          </a:prstGeom>
        </p:spPr>
        <p:txBody>
          <a:bodyPr lIns="0" tIns="0" rIns="0" bIns="0" rtlCol="0" anchor="t">
            <a:spAutoFit/>
          </a:bodyPr>
          <a:lstStyle/>
          <a:p>
            <a:pPr marL="0" lvl="0" indent="0" algn="ctr">
              <a:lnSpc>
                <a:spcPts val="3600"/>
              </a:lnSpc>
            </a:pPr>
            <a:r>
              <a:rPr lang="en-US" sz="3600" spc="-36">
                <a:solidFill>
                  <a:srgbClr val="222F64"/>
                </a:solidFill>
                <a:latin typeface="Alegreya Sans Bold Bold"/>
              </a:rPr>
              <a:t>The </a:t>
            </a:r>
            <a:r>
              <a:rPr lang="en-US" sz="3600" spc="-12">
                <a:solidFill>
                  <a:srgbClr val="222F64"/>
                </a:solidFill>
                <a:latin typeface="Arimo Bold"/>
              </a:rPr>
              <a:t>newly published review contains links to guidance material regarding safety mitigating actions, including for aerodromes and ground handling.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370661"/>
            <a:ext cx="1316079" cy="1316079"/>
          </a:xfrm>
          <a:prstGeom prst="rect">
            <a:avLst/>
          </a:prstGeom>
        </p:spPr>
      </p:pic>
      <p:sp>
        <p:nvSpPr>
          <p:cNvPr id="3" name="TextBox 3"/>
          <p:cNvSpPr txBox="1"/>
          <p:nvPr/>
        </p:nvSpPr>
        <p:spPr>
          <a:xfrm>
            <a:off x="3149774" y="533083"/>
            <a:ext cx="14512245" cy="861377"/>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Aerodromes Safety Issues (SIB 2020-07R1)</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3375389"/>
            <a:ext cx="6527103" cy="620075"/>
          </a:xfrm>
          <a:prstGeom prst="rect">
            <a:avLst/>
          </a:prstGeom>
        </p:spPr>
      </p:pic>
      <p:sp>
        <p:nvSpPr>
          <p:cNvPr id="5" name="TextBox 5"/>
          <p:cNvSpPr txBox="1"/>
          <p:nvPr/>
        </p:nvSpPr>
        <p:spPr>
          <a:xfrm>
            <a:off x="2106322" y="3427934"/>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Surfaces</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4088419"/>
            <a:ext cx="6527103" cy="620075"/>
          </a:xfrm>
          <a:prstGeom prst="rect">
            <a:avLst/>
          </a:prstGeom>
        </p:spPr>
      </p:pic>
      <p:sp>
        <p:nvSpPr>
          <p:cNvPr id="7" name="TextBox 7"/>
          <p:cNvSpPr txBox="1"/>
          <p:nvPr/>
        </p:nvSpPr>
        <p:spPr>
          <a:xfrm>
            <a:off x="2106322" y="4140964"/>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Electrical Power Supply</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4801767"/>
            <a:ext cx="6527103" cy="620075"/>
          </a:xfrm>
          <a:prstGeom prst="rect">
            <a:avLst/>
          </a:prstGeom>
        </p:spPr>
      </p:pic>
      <p:sp>
        <p:nvSpPr>
          <p:cNvPr id="9" name="TextBox 9"/>
          <p:cNvSpPr txBox="1"/>
          <p:nvPr/>
        </p:nvSpPr>
        <p:spPr>
          <a:xfrm>
            <a:off x="2106322" y="4854312"/>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Visual/ Non-Visual Aids</a:t>
            </a: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5506581"/>
            <a:ext cx="6527103" cy="620075"/>
          </a:xfrm>
          <a:prstGeom prst="rect">
            <a:avLst/>
          </a:prstGeom>
        </p:spPr>
      </p:pic>
      <p:sp>
        <p:nvSpPr>
          <p:cNvPr id="11" name="TextBox 11"/>
          <p:cNvSpPr txBox="1"/>
          <p:nvPr/>
        </p:nvSpPr>
        <p:spPr>
          <a:xfrm>
            <a:off x="2106322" y="5559126"/>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Rescue and Fire-Fighting</a:t>
            </a: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6224533"/>
            <a:ext cx="6527103" cy="620075"/>
          </a:xfrm>
          <a:prstGeom prst="rect">
            <a:avLst/>
          </a:prstGeom>
        </p:spPr>
      </p:pic>
      <p:sp>
        <p:nvSpPr>
          <p:cNvPr id="13" name="TextBox 13"/>
          <p:cNvSpPr txBox="1"/>
          <p:nvPr/>
        </p:nvSpPr>
        <p:spPr>
          <a:xfrm>
            <a:off x="2106322" y="6277078"/>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Obstacle Management</a:t>
            </a: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6937562"/>
            <a:ext cx="6527103" cy="620075"/>
          </a:xfrm>
          <a:prstGeom prst="rect">
            <a:avLst/>
          </a:prstGeom>
        </p:spPr>
      </p:pic>
      <p:sp>
        <p:nvSpPr>
          <p:cNvPr id="15" name="TextBox 15"/>
          <p:cNvSpPr txBox="1"/>
          <p:nvPr/>
        </p:nvSpPr>
        <p:spPr>
          <a:xfrm>
            <a:off x="2106322" y="6990107"/>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Wildlife Management</a:t>
            </a:r>
          </a:p>
        </p:txBody>
      </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7650910"/>
            <a:ext cx="6527103" cy="620075"/>
          </a:xfrm>
          <a:prstGeom prst="rect">
            <a:avLst/>
          </a:prstGeom>
        </p:spPr>
      </p:pic>
      <p:sp>
        <p:nvSpPr>
          <p:cNvPr id="17" name="TextBox 17"/>
          <p:cNvSpPr txBox="1"/>
          <p:nvPr/>
        </p:nvSpPr>
        <p:spPr>
          <a:xfrm>
            <a:off x="2106322" y="7703455"/>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Apron Management</a:t>
            </a:r>
          </a:p>
        </p:txBody>
      </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8355725"/>
            <a:ext cx="6527103" cy="620075"/>
          </a:xfrm>
          <a:prstGeom prst="rect">
            <a:avLst/>
          </a:prstGeom>
        </p:spPr>
      </p:pic>
      <p:sp>
        <p:nvSpPr>
          <p:cNvPr id="19" name="TextBox 19"/>
          <p:cNvSpPr txBox="1"/>
          <p:nvPr/>
        </p:nvSpPr>
        <p:spPr>
          <a:xfrm>
            <a:off x="2106322" y="8408270"/>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Aeronautical Info Management</a:t>
            </a:r>
          </a:p>
        </p:txBody>
      </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3375389"/>
            <a:ext cx="6527103" cy="620075"/>
          </a:xfrm>
          <a:prstGeom prst="rect">
            <a:avLst/>
          </a:prstGeom>
        </p:spPr>
      </p:pic>
      <p:sp>
        <p:nvSpPr>
          <p:cNvPr id="21" name="TextBox 21"/>
          <p:cNvSpPr txBox="1"/>
          <p:nvPr/>
        </p:nvSpPr>
        <p:spPr>
          <a:xfrm>
            <a:off x="9961621" y="3427934"/>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Emergency Plan</a:t>
            </a:r>
          </a:p>
        </p:txBody>
      </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4088419"/>
            <a:ext cx="6527103" cy="620075"/>
          </a:xfrm>
          <a:prstGeom prst="rect">
            <a:avLst/>
          </a:prstGeom>
        </p:spPr>
      </p:pic>
      <p:sp>
        <p:nvSpPr>
          <p:cNvPr id="23" name="TextBox 23"/>
          <p:cNvSpPr txBox="1"/>
          <p:nvPr/>
        </p:nvSpPr>
        <p:spPr>
          <a:xfrm>
            <a:off x="9961621" y="4140964"/>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Vehicles/ Equipment</a:t>
            </a:r>
          </a:p>
        </p:txBody>
      </p:sp>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4801767"/>
            <a:ext cx="6527103" cy="620075"/>
          </a:xfrm>
          <a:prstGeom prst="rect">
            <a:avLst/>
          </a:prstGeom>
        </p:spPr>
      </p:pic>
      <p:sp>
        <p:nvSpPr>
          <p:cNvPr id="25" name="TextBox 25"/>
          <p:cNvSpPr txBox="1"/>
          <p:nvPr/>
        </p:nvSpPr>
        <p:spPr>
          <a:xfrm>
            <a:off x="9961621" y="4854312"/>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a:rPr>
              <a:t>Disabled Aircraft</a:t>
            </a:r>
          </a:p>
        </p:txBody>
      </p:sp>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5506581"/>
            <a:ext cx="6527103" cy="620075"/>
          </a:xfrm>
          <a:prstGeom prst="rect">
            <a:avLst/>
          </a:prstGeom>
        </p:spPr>
      </p:pic>
      <p:sp>
        <p:nvSpPr>
          <p:cNvPr id="27" name="TextBox 27"/>
          <p:cNvSpPr txBox="1"/>
          <p:nvPr/>
        </p:nvSpPr>
        <p:spPr>
          <a:xfrm>
            <a:off x="9961621" y="5559126"/>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Competency of Staff</a:t>
            </a:r>
          </a:p>
        </p:txBody>
      </p:sp>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6224533"/>
            <a:ext cx="6527103" cy="620075"/>
          </a:xfrm>
          <a:prstGeom prst="rect">
            <a:avLst/>
          </a:prstGeom>
        </p:spPr>
      </p:pic>
      <p:sp>
        <p:nvSpPr>
          <p:cNvPr id="29" name="TextBox 29"/>
          <p:cNvSpPr txBox="1"/>
          <p:nvPr/>
        </p:nvSpPr>
        <p:spPr>
          <a:xfrm>
            <a:off x="9961621" y="6277078"/>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Coordination</a:t>
            </a:r>
          </a:p>
        </p:txBody>
      </p:sp>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6937562"/>
            <a:ext cx="6527103" cy="620075"/>
          </a:xfrm>
          <a:prstGeom prst="rect">
            <a:avLst/>
          </a:prstGeom>
        </p:spPr>
      </p:pic>
      <p:sp>
        <p:nvSpPr>
          <p:cNvPr id="31" name="TextBox 31"/>
          <p:cNvSpPr txBox="1"/>
          <p:nvPr/>
        </p:nvSpPr>
        <p:spPr>
          <a:xfrm>
            <a:off x="9961621" y="6990107"/>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Low Visibility Procedures</a:t>
            </a:r>
          </a:p>
        </p:txBody>
      </p:sp>
      <p:pic>
        <p:nvPicPr>
          <p:cNvPr id="32" name="Picture 3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7650910"/>
            <a:ext cx="6527103" cy="620075"/>
          </a:xfrm>
          <a:prstGeom prst="rect">
            <a:avLst/>
          </a:prstGeom>
        </p:spPr>
      </p:pic>
      <p:sp>
        <p:nvSpPr>
          <p:cNvPr id="33" name="TextBox 33"/>
          <p:cNvSpPr txBox="1"/>
          <p:nvPr/>
        </p:nvSpPr>
        <p:spPr>
          <a:xfrm>
            <a:off x="9961621" y="7703455"/>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Winter Conditions</a:t>
            </a:r>
          </a:p>
        </p:txBody>
      </p:sp>
      <p:pic>
        <p:nvPicPr>
          <p:cNvPr id="34" name="Picture 3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8355725"/>
            <a:ext cx="6527103" cy="620075"/>
          </a:xfrm>
          <a:prstGeom prst="rect">
            <a:avLst/>
          </a:prstGeom>
        </p:spPr>
      </p:pic>
      <p:sp>
        <p:nvSpPr>
          <p:cNvPr id="35" name="TextBox 35"/>
          <p:cNvSpPr txBox="1"/>
          <p:nvPr/>
        </p:nvSpPr>
        <p:spPr>
          <a:xfrm>
            <a:off x="9961621" y="8408270"/>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Management Systems</a:t>
            </a:r>
          </a:p>
        </p:txBody>
      </p:sp>
      <p:sp>
        <p:nvSpPr>
          <p:cNvPr id="36" name="TextBox 36"/>
          <p:cNvSpPr txBox="1"/>
          <p:nvPr/>
        </p:nvSpPr>
        <p:spPr>
          <a:xfrm>
            <a:off x="1758034" y="2019689"/>
            <a:ext cx="14512245" cy="741045"/>
          </a:xfrm>
          <a:prstGeom prst="rect">
            <a:avLst/>
          </a:prstGeom>
        </p:spPr>
        <p:txBody>
          <a:bodyPr lIns="0" tIns="0" rIns="0" bIns="0" rtlCol="0" anchor="t">
            <a:spAutoFit/>
          </a:bodyPr>
          <a:lstStyle/>
          <a:p>
            <a:pPr marL="0" lvl="0" indent="0" algn="ctr">
              <a:lnSpc>
                <a:spcPts val="4800"/>
              </a:lnSpc>
            </a:pPr>
            <a:r>
              <a:rPr lang="en-US" sz="4800" spc="-48">
                <a:solidFill>
                  <a:srgbClr val="16CC7F"/>
                </a:solidFill>
                <a:latin typeface="Alegreya Sans Bold Bold"/>
              </a:rPr>
              <a:t>Published 21 January 2021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370661"/>
            <a:ext cx="1316079" cy="1316079"/>
          </a:xfrm>
          <a:prstGeom prst="rect">
            <a:avLst/>
          </a:prstGeom>
        </p:spPr>
      </p:pic>
      <p:sp>
        <p:nvSpPr>
          <p:cNvPr id="3" name="TextBox 3"/>
          <p:cNvSpPr txBox="1"/>
          <p:nvPr/>
        </p:nvSpPr>
        <p:spPr>
          <a:xfrm>
            <a:off x="3149774" y="533083"/>
            <a:ext cx="14512245" cy="861377"/>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Ground handling Safety Issues (SIB 2020-13)</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2611204"/>
            <a:ext cx="8734488" cy="829776"/>
          </a:xfrm>
          <a:prstGeom prst="rect">
            <a:avLst/>
          </a:prstGeom>
        </p:spPr>
      </p:pic>
      <p:sp>
        <p:nvSpPr>
          <p:cNvPr id="5" name="TextBox 5"/>
          <p:cNvSpPr txBox="1"/>
          <p:nvPr/>
        </p:nvSpPr>
        <p:spPr>
          <a:xfrm>
            <a:off x="6098893" y="2768599"/>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Financial Impacts</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3533935"/>
            <a:ext cx="8734488" cy="829776"/>
          </a:xfrm>
          <a:prstGeom prst="rect">
            <a:avLst/>
          </a:prstGeom>
        </p:spPr>
      </p:pic>
      <p:sp>
        <p:nvSpPr>
          <p:cNvPr id="7" name="TextBox 7"/>
          <p:cNvSpPr txBox="1"/>
          <p:nvPr/>
        </p:nvSpPr>
        <p:spPr>
          <a:xfrm>
            <a:off x="4965807" y="3691330"/>
            <a:ext cx="8356385"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Unused Ground Services Equipment (GSE)</a:t>
            </a:r>
          </a:p>
        </p:txBody>
      </p:sp>
      <p:sp>
        <p:nvSpPr>
          <p:cNvPr id="8" name="TextBox 8"/>
          <p:cNvSpPr txBox="1"/>
          <p:nvPr/>
        </p:nvSpPr>
        <p:spPr>
          <a:xfrm>
            <a:off x="1887877" y="1688616"/>
            <a:ext cx="14512245" cy="741045"/>
          </a:xfrm>
          <a:prstGeom prst="rect">
            <a:avLst/>
          </a:prstGeom>
        </p:spPr>
        <p:txBody>
          <a:bodyPr lIns="0" tIns="0" rIns="0" bIns="0" rtlCol="0" anchor="t">
            <a:spAutoFit/>
          </a:bodyPr>
          <a:lstStyle/>
          <a:p>
            <a:pPr marL="0" lvl="0" indent="0" algn="ctr">
              <a:lnSpc>
                <a:spcPts val="4800"/>
              </a:lnSpc>
            </a:pPr>
            <a:r>
              <a:rPr lang="en-US" sz="4800" spc="-48">
                <a:solidFill>
                  <a:srgbClr val="16CC7F"/>
                </a:solidFill>
                <a:latin typeface="Alegreya Sans Bold Bold"/>
              </a:rPr>
              <a:t>Published 29 July 2020</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4501332"/>
            <a:ext cx="8734488" cy="829776"/>
          </a:xfrm>
          <a:prstGeom prst="rect">
            <a:avLst/>
          </a:prstGeom>
        </p:spPr>
      </p:pic>
      <p:sp>
        <p:nvSpPr>
          <p:cNvPr id="10" name="TextBox 10"/>
          <p:cNvSpPr txBox="1"/>
          <p:nvPr/>
        </p:nvSpPr>
        <p:spPr>
          <a:xfrm>
            <a:off x="6098893" y="4658728"/>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Return-to-Operations Plan</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5424063"/>
            <a:ext cx="8734488" cy="829776"/>
          </a:xfrm>
          <a:prstGeom prst="rect">
            <a:avLst/>
          </a:prstGeom>
        </p:spPr>
      </p:pic>
      <p:sp>
        <p:nvSpPr>
          <p:cNvPr id="12" name="TextBox 12"/>
          <p:cNvSpPr txBox="1"/>
          <p:nvPr/>
        </p:nvSpPr>
        <p:spPr>
          <a:xfrm>
            <a:off x="4965807" y="5581459"/>
            <a:ext cx="8356385"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Maintenance of Equipment</a:t>
            </a: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6349089"/>
            <a:ext cx="8734488" cy="829776"/>
          </a:xfrm>
          <a:prstGeom prst="rect">
            <a:avLst/>
          </a:prstGeom>
        </p:spPr>
      </p:pic>
      <p:sp>
        <p:nvSpPr>
          <p:cNvPr id="14" name="TextBox 14"/>
          <p:cNvSpPr txBox="1"/>
          <p:nvPr/>
        </p:nvSpPr>
        <p:spPr>
          <a:xfrm>
            <a:off x="6098893" y="6506485"/>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Refresher Training</a:t>
            </a: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7271820"/>
            <a:ext cx="8734488" cy="829776"/>
          </a:xfrm>
          <a:prstGeom prst="rect">
            <a:avLst/>
          </a:prstGeom>
        </p:spPr>
      </p:pic>
      <p:sp>
        <p:nvSpPr>
          <p:cNvPr id="16" name="TextBox 16"/>
          <p:cNvSpPr txBox="1"/>
          <p:nvPr/>
        </p:nvSpPr>
        <p:spPr>
          <a:xfrm>
            <a:off x="4965807" y="7429216"/>
            <a:ext cx="8356385"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Authorisation for Vehicle Drivers</a:t>
            </a:r>
          </a:p>
        </p:txBody>
      </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8239218"/>
            <a:ext cx="8734488" cy="829776"/>
          </a:xfrm>
          <a:prstGeom prst="rect">
            <a:avLst/>
          </a:prstGeom>
        </p:spPr>
      </p:pic>
      <p:sp>
        <p:nvSpPr>
          <p:cNvPr id="18" name="TextBox 18"/>
          <p:cNvSpPr txBox="1"/>
          <p:nvPr/>
        </p:nvSpPr>
        <p:spPr>
          <a:xfrm>
            <a:off x="6098893" y="8396613"/>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Training of New Personnel</a:t>
            </a:r>
          </a:p>
        </p:txBody>
      </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9161949"/>
            <a:ext cx="8734488" cy="829776"/>
          </a:xfrm>
          <a:prstGeom prst="rect">
            <a:avLst/>
          </a:prstGeom>
        </p:spPr>
      </p:pic>
      <p:sp>
        <p:nvSpPr>
          <p:cNvPr id="20" name="TextBox 20"/>
          <p:cNvSpPr txBox="1"/>
          <p:nvPr/>
        </p:nvSpPr>
        <p:spPr>
          <a:xfrm>
            <a:off x="4965807" y="9319344"/>
            <a:ext cx="8356385"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Staff Wellbeing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72158" y="703810"/>
            <a:ext cx="15743683" cy="2284729"/>
          </a:xfrm>
          <a:prstGeom prst="rect">
            <a:avLst/>
          </a:prstGeom>
        </p:spPr>
        <p:txBody>
          <a:bodyPr lIns="0" tIns="0" rIns="0" bIns="0" rtlCol="0" anchor="t">
            <a:spAutoFit/>
          </a:bodyPr>
          <a:lstStyle/>
          <a:p>
            <a:pPr marL="0" lvl="0" indent="0" algn="ctr">
              <a:lnSpc>
                <a:spcPts val="8199"/>
              </a:lnSpc>
            </a:pPr>
            <a:r>
              <a:rPr lang="en-US" sz="8199" spc="-81">
                <a:solidFill>
                  <a:srgbClr val="222F64"/>
                </a:solidFill>
                <a:latin typeface="Alegreya Sans Bold Bold"/>
              </a:rPr>
              <a:t>Be Ready, Stay Safe - Driving Safe Operations</a:t>
            </a:r>
          </a:p>
        </p:txBody>
      </p:sp>
      <p:sp>
        <p:nvSpPr>
          <p:cNvPr id="3" name="TextBox 3"/>
          <p:cNvSpPr txBox="1"/>
          <p:nvPr/>
        </p:nvSpPr>
        <p:spPr>
          <a:xfrm>
            <a:off x="1028700" y="4396868"/>
            <a:ext cx="6585643" cy="5078313"/>
          </a:xfrm>
          <a:prstGeom prst="rect">
            <a:avLst/>
          </a:prstGeom>
        </p:spPr>
        <p:txBody>
          <a:bodyPr lIns="0" tIns="0" rIns="0" bIns="0" rtlCol="0" anchor="t">
            <a:spAutoFit/>
          </a:bodyPr>
          <a:lstStyle/>
          <a:p>
            <a:pPr>
              <a:lnSpc>
                <a:spcPts val="3600"/>
              </a:lnSpc>
            </a:pPr>
            <a:r>
              <a:rPr lang="en-US" sz="3600" spc="-36" dirty="0">
                <a:solidFill>
                  <a:srgbClr val="222F64"/>
                </a:solidFill>
                <a:latin typeface="Alegreya Sans Regular Bold"/>
              </a:rPr>
              <a:t>Having enough skilled, trained and qualified people who are operationally ready and fit for duty.</a:t>
            </a:r>
          </a:p>
          <a:p>
            <a:pPr>
              <a:lnSpc>
                <a:spcPts val="3600"/>
              </a:lnSpc>
            </a:pPr>
            <a:endParaRPr lang="en-US" sz="3600" spc="-36" dirty="0">
              <a:solidFill>
                <a:srgbClr val="222F64"/>
              </a:solidFill>
              <a:latin typeface="Alegreya Sans Regular Bold"/>
            </a:endParaRPr>
          </a:p>
          <a:p>
            <a:pPr>
              <a:lnSpc>
                <a:spcPts val="3600"/>
              </a:lnSpc>
            </a:pPr>
            <a:r>
              <a:rPr lang="en-US" sz="3600" spc="-36" dirty="0">
                <a:solidFill>
                  <a:srgbClr val="222F64"/>
                </a:solidFill>
                <a:latin typeface="Alegreya Sans Regular Bold"/>
              </a:rPr>
              <a:t>Ensuring that you have the right tools, equipment and infrastructure in place.</a:t>
            </a:r>
          </a:p>
          <a:p>
            <a:pPr>
              <a:lnSpc>
                <a:spcPts val="3600"/>
              </a:lnSpc>
            </a:pPr>
            <a:endParaRPr lang="en-US" sz="3600" spc="-36" dirty="0">
              <a:solidFill>
                <a:srgbClr val="222F64"/>
              </a:solidFill>
              <a:latin typeface="Alegreya Sans Regular Bold"/>
            </a:endParaRPr>
          </a:p>
          <a:p>
            <a:pPr lvl="0" indent="0">
              <a:lnSpc>
                <a:spcPts val="3600"/>
              </a:lnSpc>
            </a:pPr>
            <a:r>
              <a:rPr lang="en-US" sz="3600" spc="-36" dirty="0">
                <a:solidFill>
                  <a:srgbClr val="222F64"/>
                </a:solidFill>
                <a:latin typeface="Alegreya Sans Regular Bold"/>
              </a:rPr>
              <a:t>Defining and living by the values that creates the trust needed to support positive safety conversations.</a:t>
            </a:r>
          </a:p>
        </p:txBody>
      </p:sp>
      <p:sp>
        <p:nvSpPr>
          <p:cNvPr id="4" name="TextBox 4"/>
          <p:cNvSpPr txBox="1"/>
          <p:nvPr/>
        </p:nvSpPr>
        <p:spPr>
          <a:xfrm>
            <a:off x="9798607" y="4396868"/>
            <a:ext cx="7460693" cy="5130165"/>
          </a:xfrm>
          <a:prstGeom prst="rect">
            <a:avLst/>
          </a:prstGeom>
        </p:spPr>
        <p:txBody>
          <a:bodyPr lIns="0" tIns="0" rIns="0" bIns="0" rtlCol="0" anchor="t">
            <a:spAutoFit/>
          </a:bodyPr>
          <a:lstStyle/>
          <a:p>
            <a:pPr>
              <a:lnSpc>
                <a:spcPts val="3600"/>
              </a:lnSpc>
            </a:pPr>
            <a:r>
              <a:rPr lang="en-US" sz="3600" spc="-36" dirty="0">
                <a:solidFill>
                  <a:srgbClr val="222F64"/>
                </a:solidFill>
                <a:latin typeface="Alegreya Sans Regular Bold"/>
              </a:rPr>
              <a:t>Encouraging people to do things the right way by following the relevant processes, procedures and practices. </a:t>
            </a:r>
          </a:p>
          <a:p>
            <a:pPr>
              <a:lnSpc>
                <a:spcPts val="3600"/>
              </a:lnSpc>
            </a:pPr>
            <a:endParaRPr lang="en-US" sz="3600" spc="-36" dirty="0">
              <a:solidFill>
                <a:srgbClr val="222F64"/>
              </a:solidFill>
              <a:latin typeface="Alegreya Sans Regular Bold"/>
            </a:endParaRPr>
          </a:p>
          <a:p>
            <a:pPr>
              <a:lnSpc>
                <a:spcPts val="3600"/>
              </a:lnSpc>
            </a:pPr>
            <a:r>
              <a:rPr lang="en-US" sz="3600" spc="-36" dirty="0">
                <a:solidFill>
                  <a:srgbClr val="222F64"/>
                </a:solidFill>
                <a:latin typeface="Alegreya Sans Regular Bold"/>
              </a:rPr>
              <a:t>Knowing your risks and mitigating them effectively as part of a resilient management system. </a:t>
            </a:r>
          </a:p>
          <a:p>
            <a:pPr>
              <a:lnSpc>
                <a:spcPts val="3600"/>
              </a:lnSpc>
            </a:pPr>
            <a:endParaRPr lang="en-US" sz="3600" spc="-36" dirty="0">
              <a:solidFill>
                <a:srgbClr val="222F64"/>
              </a:solidFill>
              <a:latin typeface="Alegreya Sans Regular Bold"/>
            </a:endParaRPr>
          </a:p>
          <a:p>
            <a:pPr marL="0" lvl="0" indent="0">
              <a:lnSpc>
                <a:spcPts val="3600"/>
              </a:lnSpc>
            </a:pPr>
            <a:r>
              <a:rPr lang="en-US" sz="3600" spc="-36" dirty="0">
                <a:solidFill>
                  <a:srgbClr val="222F64"/>
                </a:solidFill>
                <a:latin typeface="Alegreya Sans Regular Bold"/>
              </a:rPr>
              <a:t>Inspire  your teams to talk about safety and then having a positive approach to learning and solving problems. </a:t>
            </a:r>
          </a:p>
        </p:txBody>
      </p:sp>
      <p:sp>
        <p:nvSpPr>
          <p:cNvPr id="5" name="TextBox 5"/>
          <p:cNvSpPr txBox="1"/>
          <p:nvPr/>
        </p:nvSpPr>
        <p:spPr>
          <a:xfrm>
            <a:off x="1028700" y="3121354"/>
            <a:ext cx="6094109" cy="972185"/>
          </a:xfrm>
          <a:prstGeom prst="rect">
            <a:avLst/>
          </a:prstGeom>
        </p:spPr>
        <p:txBody>
          <a:bodyPr lIns="0" tIns="0" rIns="0" bIns="0" rtlCol="0" anchor="t">
            <a:spAutoFit/>
          </a:bodyPr>
          <a:lstStyle/>
          <a:p>
            <a:pPr marL="0" lvl="0" indent="0">
              <a:lnSpc>
                <a:spcPts val="6399"/>
              </a:lnSpc>
            </a:pPr>
            <a:r>
              <a:rPr lang="en-US" sz="6399" spc="-63">
                <a:solidFill>
                  <a:srgbClr val="222F64"/>
                </a:solidFill>
                <a:latin typeface="Alegreya Sans Bold Bold"/>
              </a:rPr>
              <a:t>Be Ready means</a:t>
            </a:r>
          </a:p>
        </p:txBody>
      </p:sp>
      <p:sp>
        <p:nvSpPr>
          <p:cNvPr id="6" name="TextBox 6"/>
          <p:cNvSpPr txBox="1"/>
          <p:nvPr/>
        </p:nvSpPr>
        <p:spPr>
          <a:xfrm>
            <a:off x="9798607" y="3121354"/>
            <a:ext cx="7393165" cy="972185"/>
          </a:xfrm>
          <a:prstGeom prst="rect">
            <a:avLst/>
          </a:prstGeom>
        </p:spPr>
        <p:txBody>
          <a:bodyPr lIns="0" tIns="0" rIns="0" bIns="0" rtlCol="0" anchor="t">
            <a:spAutoFit/>
          </a:bodyPr>
          <a:lstStyle/>
          <a:p>
            <a:pPr marL="0" lvl="0" indent="0">
              <a:lnSpc>
                <a:spcPts val="6399"/>
              </a:lnSpc>
            </a:pPr>
            <a:r>
              <a:rPr lang="en-US" sz="6399" spc="-63">
                <a:solidFill>
                  <a:srgbClr val="222F64"/>
                </a:solidFill>
                <a:latin typeface="Alegreya Sans Bold Bold"/>
              </a:rPr>
              <a:t>Stay Safe means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602836"/>
            <a:ext cx="14707031"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Aerodromes - General</a:t>
            </a:r>
          </a:p>
        </p:txBody>
      </p:sp>
      <p:sp>
        <p:nvSpPr>
          <p:cNvPr id="3" name="TextBox 3"/>
          <p:cNvSpPr txBox="1"/>
          <p:nvPr/>
        </p:nvSpPr>
        <p:spPr>
          <a:xfrm>
            <a:off x="1028700" y="2124422"/>
            <a:ext cx="16230600" cy="67862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PPE is there to protect you and your colleagues.  Wear it, don’t lose it!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If you see something, say something.  Report it don’t ignore it!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Be deliberate and knowledgable in your actions and be mindful of the consequences of any errors made.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Be wary of yours and your colleagues rustiness/fatigue due to reduced work activity/working hours/furlough.</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Be understanding of colleagues and be prepared to challenge any unintended or deliberate deviations from safety standards.</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7246" t="-51159" r="-78557" b="-275182"/>
              </a:stretch>
            </a:blipFill>
          </p:spPr>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602836"/>
            <a:ext cx="14880025"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Aerodromes - Before/ During a Task</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7246" t="-51159" r="-78557" b="-275182"/>
              </a:stretch>
            </a:blipFill>
          </p:spPr>
        </p:sp>
      </p:grpSp>
      <p:sp>
        <p:nvSpPr>
          <p:cNvPr id="5" name="TextBox 5"/>
          <p:cNvSpPr txBox="1"/>
          <p:nvPr/>
        </p:nvSpPr>
        <p:spPr>
          <a:xfrm>
            <a:off x="1028700" y="2207116"/>
            <a:ext cx="16230600" cy="6786245"/>
          </a:xfrm>
          <a:prstGeom prst="rect">
            <a:avLst/>
          </a:prstGeom>
        </p:spPr>
        <p:txBody>
          <a:bodyPr lIns="0" tIns="0" rIns="0" bIns="0" rtlCol="0" anchor="t">
            <a:spAutoFit/>
          </a:bodyPr>
          <a:lstStyle/>
          <a:p>
            <a:pPr marL="690881" lvl="1" indent="-345440" algn="just">
              <a:lnSpc>
                <a:spcPts val="4480"/>
              </a:lnSpc>
              <a:buFont typeface="Arial"/>
              <a:buChar char="•"/>
            </a:pPr>
            <a:r>
              <a:rPr lang="en-US" sz="3200">
                <a:solidFill>
                  <a:srgbClr val="222F64"/>
                </a:solidFill>
                <a:latin typeface="Alegreya Sans Bold"/>
              </a:rPr>
              <a:t>Ensure that you have thorough pre-task briefings and consider if you have the people needed for the task who have the knowledge/ training needed and are mentally and physically prepared.</a:t>
            </a:r>
          </a:p>
          <a:p>
            <a:pPr algn="just">
              <a:lnSpc>
                <a:spcPts val="4480"/>
              </a:lnSpc>
            </a:pPr>
            <a:endParaRPr lang="en-US" sz="3200">
              <a:solidFill>
                <a:srgbClr val="222F64"/>
              </a:solidFill>
              <a:latin typeface="Alegreya Sans Bold"/>
            </a:endParaRPr>
          </a:p>
          <a:p>
            <a:pPr marL="690881" lvl="1" indent="-345440" algn="just">
              <a:lnSpc>
                <a:spcPts val="4480"/>
              </a:lnSpc>
              <a:buFont typeface="Arial"/>
              <a:buChar char="•"/>
            </a:pPr>
            <a:r>
              <a:rPr lang="en-US" sz="3200">
                <a:solidFill>
                  <a:srgbClr val="222F64"/>
                </a:solidFill>
                <a:latin typeface="Alegreya Sans Bold"/>
              </a:rPr>
              <a:t>Ensure you have and use the approved data, tools, equipment and resources for the task. </a:t>
            </a:r>
          </a:p>
          <a:p>
            <a:pPr algn="just">
              <a:lnSpc>
                <a:spcPts val="4480"/>
              </a:lnSpc>
            </a:pPr>
            <a:endParaRPr lang="en-US" sz="3200">
              <a:solidFill>
                <a:srgbClr val="222F64"/>
              </a:solidFill>
              <a:latin typeface="Alegreya Sans Bold"/>
            </a:endParaRPr>
          </a:p>
          <a:p>
            <a:pPr marL="690881" lvl="1" indent="-345440" algn="just">
              <a:lnSpc>
                <a:spcPts val="4480"/>
              </a:lnSpc>
              <a:buFont typeface="Arial"/>
              <a:buChar char="•"/>
            </a:pPr>
            <a:r>
              <a:rPr lang="en-US" sz="3200">
                <a:solidFill>
                  <a:srgbClr val="222F64"/>
                </a:solidFill>
                <a:latin typeface="Alegreya Sans Bold"/>
              </a:rPr>
              <a:t>Take the appropriate safety precautions and follow all regulations and procedures.</a:t>
            </a:r>
          </a:p>
          <a:p>
            <a:pPr algn="just">
              <a:lnSpc>
                <a:spcPts val="4480"/>
              </a:lnSpc>
            </a:pPr>
            <a:endParaRPr lang="en-US" sz="3200">
              <a:solidFill>
                <a:srgbClr val="222F64"/>
              </a:solidFill>
              <a:latin typeface="Alegreya Sans Bold"/>
            </a:endParaRPr>
          </a:p>
          <a:p>
            <a:pPr marL="690881" lvl="1" indent="-345440" algn="just">
              <a:lnSpc>
                <a:spcPts val="4480"/>
              </a:lnSpc>
              <a:buFont typeface="Arial"/>
              <a:buChar char="•"/>
            </a:pPr>
            <a:r>
              <a:rPr lang="en-US" sz="3200">
                <a:solidFill>
                  <a:srgbClr val="222F64"/>
                </a:solidFill>
                <a:latin typeface="Alegreya Sans Bold"/>
              </a:rPr>
              <a:t>Have human performance issues at the front of your mind and apply appropriate Human Factors coping strategies. </a:t>
            </a:r>
          </a:p>
          <a:p>
            <a:pPr algn="just">
              <a:lnSpc>
                <a:spcPts val="4480"/>
              </a:lnSpc>
            </a:pPr>
            <a:endParaRPr lang="en-US" sz="3200">
              <a:solidFill>
                <a:srgbClr val="222F64"/>
              </a:solidFill>
              <a:latin typeface="Alegreya Sans Bold"/>
            </a:endParaRPr>
          </a:p>
          <a:p>
            <a:pPr marL="690881" lvl="1" indent="-345440" algn="just">
              <a:lnSpc>
                <a:spcPts val="4480"/>
              </a:lnSpc>
              <a:buFont typeface="Arial"/>
              <a:buChar char="•"/>
            </a:pPr>
            <a:r>
              <a:rPr lang="en-US" sz="3200">
                <a:solidFill>
                  <a:srgbClr val="222F64"/>
                </a:solidFill>
                <a:latin typeface="Alegreya Sans Bold"/>
              </a:rPr>
              <a:t>Reiterate the expected standards with your team prior to commencing work - remember you uphold the standards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602836"/>
            <a:ext cx="11812747"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Aerodromes - After the Task</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7246" t="-51159" r="-78557" b="-275182"/>
              </a:stretch>
            </a:blipFill>
          </p:spPr>
        </p:sp>
      </p:grpSp>
      <p:sp>
        <p:nvSpPr>
          <p:cNvPr id="5" name="TextBox 5"/>
          <p:cNvSpPr txBox="1"/>
          <p:nvPr/>
        </p:nvSpPr>
        <p:spPr>
          <a:xfrm>
            <a:off x="1028700" y="2124422"/>
            <a:ext cx="15994979" cy="39763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Debrief post work to evaluate how the job went to see what you can learn and improve for next time.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that you use all the approved data, methods and practices.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Complete all paperwork correctly prior to the next flight.</a:t>
            </a:r>
          </a:p>
          <a:p>
            <a:pPr>
              <a:lnSpc>
                <a:spcPts val="4480"/>
              </a:lnSpc>
            </a:pPr>
            <a:endParaRPr lang="en-US" sz="3200">
              <a:solidFill>
                <a:srgbClr val="222F64"/>
              </a:solidFill>
              <a:latin typeface="Alegreya Sans Bo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631411"/>
            <a:ext cx="14354354"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Aerodromes - Task Specific - Ground Handling</a:t>
            </a:r>
          </a:p>
        </p:txBody>
      </p:sp>
      <p:sp>
        <p:nvSpPr>
          <p:cNvPr id="3" name="TextBox 3"/>
          <p:cNvSpPr txBox="1"/>
          <p:nvPr/>
        </p:nvSpPr>
        <p:spPr>
          <a:xfrm>
            <a:off x="923837" y="2038707"/>
            <a:ext cx="16173079" cy="51003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Be prepared and plan ahead.  Turn up at the right time prior to aircraft arrival.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Make sure to label defective equipment.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Keep calm and carry on safely.</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Only carry out tasks using the correct equipment for the job.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Always remain vigilant and alert.</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7246" t="-51159" r="-78557" b="-275182"/>
              </a:stretch>
            </a:blipFill>
          </p:spPr>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631411"/>
            <a:ext cx="14056656"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Aerodromes - Task Specific - Aerodrome</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7246" t="-51159" r="-78557" b="-275182"/>
              </a:stretch>
            </a:blipFill>
          </p:spPr>
        </p:sp>
      </p:grpSp>
      <p:sp>
        <p:nvSpPr>
          <p:cNvPr id="5" name="TextBox 5"/>
          <p:cNvSpPr txBox="1"/>
          <p:nvPr/>
        </p:nvSpPr>
        <p:spPr>
          <a:xfrm>
            <a:off x="1028700" y="2220634"/>
            <a:ext cx="13634749" cy="341439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Passport &amp; PCR checks; Do it once, Do it right.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Beware of Lithium-ion battery restrictions, one too many can cause fire.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Don’t rush cabin cleaning, thoroughly clean, prevent the spread.  </a:t>
            </a:r>
          </a:p>
          <a:p>
            <a:pPr>
              <a:lnSpc>
                <a:spcPts val="4480"/>
              </a:lnSpc>
            </a:pPr>
            <a:endParaRPr lang="en-US" sz="3200">
              <a:solidFill>
                <a:srgbClr val="222F64"/>
              </a:solidFill>
              <a:latin typeface="Alegreya Sans Bo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631411"/>
            <a:ext cx="11344298"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Aerodromes - Task Specific - Cargo</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7246" t="-51159" r="-78557" b="-275182"/>
              </a:stretch>
            </a:blipFill>
          </p:spPr>
        </p:sp>
      </p:grpSp>
      <p:sp>
        <p:nvSpPr>
          <p:cNvPr id="5" name="TextBox 5"/>
          <p:cNvSpPr txBox="1"/>
          <p:nvPr/>
        </p:nvSpPr>
        <p:spPr>
          <a:xfrm>
            <a:off x="1028700" y="2137940"/>
            <a:ext cx="16230600" cy="22904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Congested warehouse? Be aware of forklifts and people around you.</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Cargo overhanging racking can fall and kill – don’t wait for someone else to put it right.</a:t>
            </a:r>
          </a:p>
          <a:p>
            <a:pPr>
              <a:lnSpc>
                <a:spcPts val="4480"/>
              </a:lnSpc>
            </a:pPr>
            <a:endParaRPr lang="en-US" sz="3200">
              <a:solidFill>
                <a:srgbClr val="222F64"/>
              </a:solidFill>
              <a:latin typeface="Alegreya Sans Bo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13" b="8513"/>
          <a:stretch>
            <a:fillRect/>
          </a:stretch>
        </p:blipFill>
        <p:spPr>
          <a:xfrm>
            <a:off x="-28745" y="1554480"/>
            <a:ext cx="18316745" cy="8732520"/>
          </a:xfrm>
          <a:prstGeom prst="rect">
            <a:avLst/>
          </a:prstGeom>
        </p:spPr>
      </p:pic>
      <p:sp>
        <p:nvSpPr>
          <p:cNvPr id="3" name="TextBox 3"/>
          <p:cNvSpPr txBox="1"/>
          <p:nvPr/>
        </p:nvSpPr>
        <p:spPr>
          <a:xfrm>
            <a:off x="3491881" y="238725"/>
            <a:ext cx="11304238" cy="11982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AMO/ CAMO</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2823256"/>
            <a:ext cx="329192" cy="385020"/>
          </a:xfrm>
          <a:prstGeom prst="rect">
            <a:avLst/>
          </a:prstGeom>
        </p:spPr>
      </p:pic>
      <p:sp>
        <p:nvSpPr>
          <p:cNvPr id="3" name="TextBox 3"/>
          <p:cNvSpPr txBox="1"/>
          <p:nvPr/>
        </p:nvSpPr>
        <p:spPr>
          <a:xfrm>
            <a:off x="10851028" y="7777585"/>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Application of COVID-19 health control measures may negatively affect operations</a:t>
            </a:r>
          </a:p>
        </p:txBody>
      </p:sp>
      <p:sp>
        <p:nvSpPr>
          <p:cNvPr id="4" name="TextBox 4"/>
          <p:cNvSpPr txBox="1"/>
          <p:nvPr/>
        </p:nvSpPr>
        <p:spPr>
          <a:xfrm>
            <a:off x="10783231" y="2680487"/>
            <a:ext cx="668935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Aircraft storage and subsequent destorage may lead to technical failures when aircraft are returned to service </a:t>
            </a:r>
          </a:p>
        </p:txBody>
      </p:sp>
      <p:sp>
        <p:nvSpPr>
          <p:cNvPr id="5" name="TextBox 5"/>
          <p:cNvSpPr txBox="1"/>
          <p:nvPr/>
        </p:nvSpPr>
        <p:spPr>
          <a:xfrm>
            <a:off x="10783231" y="3418270"/>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Disinfection (biocides) effect on aircraft systems and structural components </a:t>
            </a:r>
          </a:p>
        </p:txBody>
      </p:sp>
      <p:sp>
        <p:nvSpPr>
          <p:cNvPr id="6" name="TextBox 6"/>
          <p:cNvSpPr txBox="1"/>
          <p:nvPr/>
        </p:nvSpPr>
        <p:spPr>
          <a:xfrm>
            <a:off x="1841918" y="2670962"/>
            <a:ext cx="6470059" cy="680085"/>
          </a:xfrm>
          <a:prstGeom prst="rect">
            <a:avLst/>
          </a:prstGeom>
        </p:spPr>
        <p:txBody>
          <a:bodyPr lIns="0" tIns="0" rIns="0" bIns="0" rtlCol="0" anchor="t">
            <a:spAutoFit/>
          </a:bodyPr>
          <a:lstStyle/>
          <a:p>
            <a:pPr marL="0" lvl="0" indent="0">
              <a:lnSpc>
                <a:spcPts val="2400"/>
              </a:lnSpc>
            </a:pPr>
            <a:r>
              <a:rPr lang="en-US" sz="2400" spc="-24">
                <a:solidFill>
                  <a:srgbClr val="222F64"/>
                </a:solidFill>
                <a:latin typeface="Alegreya Sans Bold Bold"/>
              </a:rPr>
              <a:t>Skills and knowledge degradation due to lack of recent practice </a:t>
            </a:r>
          </a:p>
        </p:txBody>
      </p:sp>
      <p:sp>
        <p:nvSpPr>
          <p:cNvPr id="7" name="TextBox 7"/>
          <p:cNvSpPr txBox="1"/>
          <p:nvPr/>
        </p:nvSpPr>
        <p:spPr>
          <a:xfrm>
            <a:off x="1814789" y="3446845"/>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Reduction in training effectiveness due to COVID-19 restrictions</a:t>
            </a:r>
          </a:p>
        </p:txBody>
      </p:sp>
      <p:sp>
        <p:nvSpPr>
          <p:cNvPr id="8" name="TextBox 8"/>
          <p:cNvSpPr txBox="1"/>
          <p:nvPr/>
        </p:nvSpPr>
        <p:spPr>
          <a:xfrm>
            <a:off x="10848858" y="7004432"/>
            <a:ext cx="649718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Risk assessments based on previous normal operations are no longer valid</a:t>
            </a:r>
          </a:p>
        </p:txBody>
      </p:sp>
      <p:sp>
        <p:nvSpPr>
          <p:cNvPr id="9" name="TextBox 9"/>
          <p:cNvSpPr txBox="1"/>
          <p:nvPr/>
        </p:nvSpPr>
        <p:spPr>
          <a:xfrm>
            <a:off x="1841918" y="5566928"/>
            <a:ext cx="647005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Decreased wellbeing of aviation professionals during shutdown and on return to work</a:t>
            </a:r>
          </a:p>
        </p:txBody>
      </p:sp>
      <p:sp>
        <p:nvSpPr>
          <p:cNvPr id="10" name="TextBox 10"/>
          <p:cNvSpPr txBox="1"/>
          <p:nvPr/>
        </p:nvSpPr>
        <p:spPr>
          <a:xfrm>
            <a:off x="1841918" y="6383432"/>
            <a:ext cx="3358767"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Aviation personnel fatigue</a:t>
            </a:r>
          </a:p>
        </p:txBody>
      </p:sp>
      <p:sp>
        <p:nvSpPr>
          <p:cNvPr id="11" name="TextBox 11"/>
          <p:cNvSpPr txBox="1"/>
          <p:nvPr/>
        </p:nvSpPr>
        <p:spPr>
          <a:xfrm>
            <a:off x="1230553" y="4988978"/>
            <a:ext cx="4840096"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HUMAN PERFORMANCE</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3589614"/>
            <a:ext cx="329192" cy="385020"/>
          </a:xfrm>
          <a:prstGeom prst="rect">
            <a:avLst/>
          </a:prstGeom>
        </p:spPr>
      </p:pic>
      <p:sp>
        <p:nvSpPr>
          <p:cNvPr id="13" name="TextBox 13"/>
          <p:cNvSpPr txBox="1"/>
          <p:nvPr/>
        </p:nvSpPr>
        <p:spPr>
          <a:xfrm>
            <a:off x="10228707" y="212210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INFRASTRUCTURE AND EQUIPMENT</a:t>
            </a:r>
          </a:p>
        </p:txBody>
      </p:sp>
      <p:sp>
        <p:nvSpPr>
          <p:cNvPr id="14" name="TextBox 14"/>
          <p:cNvSpPr txBox="1"/>
          <p:nvPr/>
        </p:nvSpPr>
        <p:spPr>
          <a:xfrm>
            <a:off x="1203424" y="212210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TRAINING, CHECKING AND RECENCY</a:t>
            </a:r>
          </a:p>
        </p:txBody>
      </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4366572"/>
            <a:ext cx="329192" cy="385020"/>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553" y="5709697"/>
            <a:ext cx="329192" cy="385020"/>
          </a:xfrm>
          <a:prstGeom prst="rect">
            <a:avLst/>
          </a:prstGeom>
        </p:spPr>
      </p:pic>
      <p:sp>
        <p:nvSpPr>
          <p:cNvPr id="17" name="TextBox 17"/>
          <p:cNvSpPr txBox="1"/>
          <p:nvPr/>
        </p:nvSpPr>
        <p:spPr>
          <a:xfrm>
            <a:off x="10240402" y="5652018"/>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MANAGEMENT SYSTEMS</a:t>
            </a:r>
          </a:p>
        </p:txBody>
      </p:sp>
      <p:sp>
        <p:nvSpPr>
          <p:cNvPr id="18" name="TextBox 18"/>
          <p:cNvSpPr txBox="1"/>
          <p:nvPr/>
        </p:nvSpPr>
        <p:spPr>
          <a:xfrm>
            <a:off x="1215119" y="7910830"/>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OUTDATED INFORMATION</a:t>
            </a:r>
          </a:p>
        </p:txBody>
      </p:sp>
      <p:sp>
        <p:nvSpPr>
          <p:cNvPr id="19" name="TextBox 19"/>
          <p:cNvSpPr txBox="1"/>
          <p:nvPr/>
        </p:nvSpPr>
        <p:spPr>
          <a:xfrm>
            <a:off x="10797281" y="4903888"/>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Ground Service Equipment may malfunction due to long periods of disuse and a lack of maintenance</a:t>
            </a:r>
          </a:p>
        </p:txBody>
      </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2823256"/>
            <a:ext cx="329192" cy="385020"/>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3561039"/>
            <a:ext cx="329192" cy="385020"/>
          </a:xfrm>
          <a:prstGeom prst="rect">
            <a:avLst/>
          </a:prstGeom>
        </p:spPr>
      </p:pic>
      <p:sp>
        <p:nvSpPr>
          <p:cNvPr id="22" name="TextBox 22"/>
          <p:cNvSpPr txBox="1"/>
          <p:nvPr/>
        </p:nvSpPr>
        <p:spPr>
          <a:xfrm>
            <a:off x="10783231" y="4223803"/>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Technical issues relating to recommencing use of aircraft fuelling after a long break</a:t>
            </a:r>
          </a:p>
        </p:txBody>
      </p:sp>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4366572"/>
            <a:ext cx="329192" cy="385020"/>
          </a:xfrm>
          <a:prstGeom prst="rect">
            <a:avLst/>
          </a:prstGeom>
        </p:spPr>
      </p:pic>
      <p:sp>
        <p:nvSpPr>
          <p:cNvPr id="24" name="TextBox 24"/>
          <p:cNvSpPr txBox="1"/>
          <p:nvPr/>
        </p:nvSpPr>
        <p:spPr>
          <a:xfrm>
            <a:off x="1814789" y="4223803"/>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Knowledge transfer missed for new generation aviation personnel</a:t>
            </a:r>
          </a:p>
        </p:txBody>
      </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553" y="6373802"/>
            <a:ext cx="329192" cy="385020"/>
          </a:xfrm>
          <a:prstGeom prst="rect">
            <a:avLst/>
          </a:prstGeom>
        </p:spPr>
      </p:pic>
      <p:sp>
        <p:nvSpPr>
          <p:cNvPr id="26" name="TextBox 26"/>
          <p:cNvSpPr txBox="1"/>
          <p:nvPr/>
        </p:nvSpPr>
        <p:spPr>
          <a:xfrm>
            <a:off x="10811332" y="6237488"/>
            <a:ext cx="649718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focus on, or prioritisation of safety, human and organisational factors </a:t>
            </a:r>
          </a:p>
        </p:txBody>
      </p:sp>
      <p:pic>
        <p:nvPicPr>
          <p:cNvPr id="27" name="Picture 2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5046657"/>
            <a:ext cx="329192" cy="385020"/>
          </a:xfrm>
          <a:prstGeom prst="rect">
            <a:avLst/>
          </a:prstGeom>
        </p:spPr>
      </p:pic>
      <p:sp>
        <p:nvSpPr>
          <p:cNvPr id="28" name="TextBox 28"/>
          <p:cNvSpPr txBox="1"/>
          <p:nvPr/>
        </p:nvSpPr>
        <p:spPr>
          <a:xfrm>
            <a:off x="1841918" y="7004432"/>
            <a:ext cx="647005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adherence to procedures in the new working environment</a:t>
            </a:r>
          </a:p>
        </p:txBody>
      </p:sp>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553" y="7147202"/>
            <a:ext cx="329192" cy="385020"/>
          </a:xfrm>
          <a:prstGeom prst="rect">
            <a:avLst/>
          </a:prstGeom>
        </p:spPr>
      </p:pic>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0097" y="7920355"/>
            <a:ext cx="329192" cy="385020"/>
          </a:xfrm>
          <a:prstGeom prst="rect">
            <a:avLst/>
          </a:prstGeom>
        </p:spPr>
      </p:pic>
      <p:pic>
        <p:nvPicPr>
          <p:cNvPr id="31" name="Picture 3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40402" y="7147202"/>
            <a:ext cx="329192" cy="385020"/>
          </a:xfrm>
          <a:prstGeom prst="rect">
            <a:avLst/>
          </a:prstGeom>
        </p:spPr>
      </p:pic>
      <p:pic>
        <p:nvPicPr>
          <p:cNvPr id="32"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40402" y="6380257"/>
            <a:ext cx="329192" cy="385020"/>
          </a:xfrm>
          <a:prstGeom prst="rect">
            <a:avLst/>
          </a:prstGeom>
        </p:spPr>
      </p:pic>
      <p:sp>
        <p:nvSpPr>
          <p:cNvPr id="33" name="TextBox 33"/>
          <p:cNvSpPr txBox="1"/>
          <p:nvPr/>
        </p:nvSpPr>
        <p:spPr>
          <a:xfrm>
            <a:off x="1823575" y="8477250"/>
            <a:ext cx="6459662" cy="9753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Documentation and database updates may not have been applied, resulting in outdated or inconsistent information</a:t>
            </a:r>
          </a:p>
        </p:txBody>
      </p:sp>
      <p:pic>
        <p:nvPicPr>
          <p:cNvPr id="34"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8620019"/>
            <a:ext cx="329192" cy="385020"/>
          </a:xfrm>
          <a:prstGeom prst="rect">
            <a:avLst/>
          </a:prstGeom>
        </p:spPr>
      </p:pic>
      <p:pic>
        <p:nvPicPr>
          <p:cNvPr id="35" name="Picture 35"/>
          <p:cNvPicPr>
            <a:picLocks noChangeAspect="1"/>
          </p:cNvPicPr>
          <p:nvPr/>
        </p:nvPicPr>
        <p:blipFill>
          <a:blip r:embed="rId4"/>
          <a:srcRect/>
          <a:stretch>
            <a:fillRect/>
          </a:stretch>
        </p:blipFill>
        <p:spPr>
          <a:xfrm>
            <a:off x="488730" y="237643"/>
            <a:ext cx="1476410" cy="1476410"/>
          </a:xfrm>
          <a:prstGeom prst="rect">
            <a:avLst/>
          </a:prstGeom>
        </p:spPr>
      </p:pic>
      <p:sp>
        <p:nvSpPr>
          <p:cNvPr id="36" name="TextBox 36"/>
          <p:cNvSpPr txBox="1"/>
          <p:nvPr/>
        </p:nvSpPr>
        <p:spPr>
          <a:xfrm>
            <a:off x="2369750" y="499599"/>
            <a:ext cx="8471752"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AMO/CAMO Safety Issues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20563" y="552450"/>
            <a:ext cx="11562301"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Maintenance - General</a:t>
            </a:r>
          </a:p>
        </p:txBody>
      </p:sp>
      <p:sp>
        <p:nvSpPr>
          <p:cNvPr id="3" name="TextBox 3"/>
          <p:cNvSpPr txBox="1"/>
          <p:nvPr/>
        </p:nvSpPr>
        <p:spPr>
          <a:xfrm>
            <a:off x="752483" y="2047795"/>
            <a:ext cx="16374507"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Use your organisation's reporting system and have open conversations about the work you are doing and the challenges you face.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Be deliberate and knowledgable in your actions and be mindful of the consequences of any errors made.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Be wary of yours and your colleagues rustiness/ fatigue due to reduced work activity/working hours/furlough.</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Be understanding of colleagues and be prepared to challenge any unintended or deliberate deviations from safety standards.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Be prepared to say stop if you are feeling uncomfortable. </a:t>
            </a:r>
          </a:p>
        </p:txBody>
      </p:sp>
      <p:grpSp>
        <p:nvGrpSpPr>
          <p:cNvPr id="4" name="Group 4"/>
          <p:cNvGrpSpPr>
            <a:grpSpLocks noChangeAspect="1"/>
          </p:cNvGrpSpPr>
          <p:nvPr/>
        </p:nvGrpSpPr>
        <p:grpSpPr>
          <a:xfrm>
            <a:off x="341871"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71209" r="-100466" b="-298507"/>
              </a:stretch>
            </a:blipFill>
          </p:spPr>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20563" y="552450"/>
            <a:ext cx="11562301"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Maintenance - Before/ During a Task</a:t>
            </a:r>
          </a:p>
        </p:txBody>
      </p:sp>
      <p:grpSp>
        <p:nvGrpSpPr>
          <p:cNvPr id="3" name="Group 3"/>
          <p:cNvGrpSpPr>
            <a:grpSpLocks noChangeAspect="1"/>
          </p:cNvGrpSpPr>
          <p:nvPr/>
        </p:nvGrpSpPr>
        <p:grpSpPr>
          <a:xfrm>
            <a:off x="341871"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71209" r="-100466" b="-298507"/>
              </a:stretch>
            </a:blipFill>
          </p:spPr>
        </p:sp>
      </p:grpSp>
      <p:sp>
        <p:nvSpPr>
          <p:cNvPr id="5" name="TextBox 5"/>
          <p:cNvSpPr txBox="1"/>
          <p:nvPr/>
        </p:nvSpPr>
        <p:spPr>
          <a:xfrm>
            <a:off x="686753" y="2147028"/>
            <a:ext cx="16274910"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Ensure that you have thorough pre-task briefings and consider if you have the people needed for the task who have the knowledge/ training needed and are mentally and physically prepared..</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Use the approved data, tools, equipment and resources for the task and take the appropriate safety precautions and follow all regulations and procedures.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Have human performance issues at the front of your mind such as distraction or interruption and apply appropriate Human Factors coping strategies.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Are the key steps seen by the appropriate personnel when needed? Do not carry on until they have checked.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Use paperwork as a defence - sign as you go and don’t sign if you have not seen it.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383" r="33208"/>
          <a:stretch>
            <a:fillRect/>
          </a:stretch>
        </p:blipFill>
        <p:spPr>
          <a:xfrm>
            <a:off x="9144000" y="0"/>
            <a:ext cx="9144000" cy="10287000"/>
          </a:xfrm>
          <a:prstGeom prst="rect">
            <a:avLst/>
          </a:prstGeom>
        </p:spPr>
      </p:pic>
      <p:sp>
        <p:nvSpPr>
          <p:cNvPr id="3" name="TextBox 3"/>
          <p:cNvSpPr txBox="1"/>
          <p:nvPr/>
        </p:nvSpPr>
        <p:spPr>
          <a:xfrm>
            <a:off x="640568" y="434340"/>
            <a:ext cx="7821078" cy="2284727"/>
          </a:xfrm>
          <a:prstGeom prst="rect">
            <a:avLst/>
          </a:prstGeom>
        </p:spPr>
        <p:txBody>
          <a:bodyPr lIns="0" tIns="0" rIns="0" bIns="0" rtlCol="0" anchor="t">
            <a:spAutoFit/>
          </a:bodyPr>
          <a:lstStyle/>
          <a:p>
            <a:pPr marL="0" lvl="0" indent="0">
              <a:lnSpc>
                <a:spcPts val="8199"/>
              </a:lnSpc>
            </a:pPr>
            <a:r>
              <a:rPr lang="en-US" sz="8199" spc="-81">
                <a:solidFill>
                  <a:srgbClr val="222F64"/>
                </a:solidFill>
                <a:latin typeface="Alegreya Sans Bold Bold"/>
              </a:rPr>
              <a:t>The Audience for the Campaign?</a:t>
            </a:r>
          </a:p>
        </p:txBody>
      </p:sp>
      <p:sp>
        <p:nvSpPr>
          <p:cNvPr id="4" name="TextBox 4"/>
          <p:cNvSpPr txBox="1"/>
          <p:nvPr/>
        </p:nvSpPr>
        <p:spPr>
          <a:xfrm>
            <a:off x="640568" y="3166745"/>
            <a:ext cx="8268470" cy="6567805"/>
          </a:xfrm>
          <a:prstGeom prst="rect">
            <a:avLst/>
          </a:prstGeom>
        </p:spPr>
        <p:txBody>
          <a:bodyPr lIns="0" tIns="0" rIns="0" bIns="0" rtlCol="0" anchor="t">
            <a:spAutoFit/>
          </a:bodyPr>
          <a:lstStyle/>
          <a:p>
            <a:pPr marL="690880" lvl="1" indent="-345440">
              <a:lnSpc>
                <a:spcPts val="3200"/>
              </a:lnSpc>
              <a:buFont typeface="Arial"/>
              <a:buChar char="•"/>
            </a:pPr>
            <a:r>
              <a:rPr lang="en-US" sz="3200" spc="-32">
                <a:solidFill>
                  <a:srgbClr val="222F64"/>
                </a:solidFill>
                <a:latin typeface="Alegreya Sans Regular Bold"/>
              </a:rPr>
              <a:t>This package is for organisations and particularly for leaders and managers who are developing their own Ramp-up preparations.</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Organisations should use this material to support a people-centred Ramp-up as it relates to their own operation (add your logo to the top right of the main powerpoint slides and go!) </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It is designed to help staff representatives in supporting their organisations and colleagues during the Ramp-up. </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This material is designed to align our ramp up approaches across the industry and to save you time when developing your own messages.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92321" y="547529"/>
            <a:ext cx="11743594" cy="948055"/>
          </a:xfrm>
          <a:prstGeom prst="rect">
            <a:avLst/>
          </a:prstGeom>
        </p:spPr>
        <p:txBody>
          <a:bodyPr lIns="0" tIns="0" rIns="0" bIns="0" rtlCol="0" anchor="t">
            <a:spAutoFit/>
          </a:bodyPr>
          <a:lstStyle/>
          <a:p>
            <a:pPr marL="0" lvl="0" indent="0">
              <a:lnSpc>
                <a:spcPts val="6200"/>
              </a:lnSpc>
            </a:pPr>
            <a:r>
              <a:rPr lang="en-US" sz="6200" spc="-62">
                <a:solidFill>
                  <a:srgbClr val="222F64"/>
                </a:solidFill>
                <a:latin typeface="Alegreya Sans Bold Bold"/>
              </a:rPr>
              <a:t>Maintenance  - After the Task</a:t>
            </a:r>
          </a:p>
        </p:txBody>
      </p:sp>
      <p:grpSp>
        <p:nvGrpSpPr>
          <p:cNvPr id="3" name="Group 3"/>
          <p:cNvGrpSpPr>
            <a:grpSpLocks noChangeAspect="1"/>
          </p:cNvGrpSpPr>
          <p:nvPr/>
        </p:nvGrpSpPr>
        <p:grpSpPr>
          <a:xfrm>
            <a:off x="341871"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71209" r="-100466" b="-298507"/>
              </a:stretch>
            </a:blipFill>
          </p:spPr>
        </p:sp>
      </p:grpSp>
      <p:sp>
        <p:nvSpPr>
          <p:cNvPr id="5" name="TextBox 5"/>
          <p:cNvSpPr txBox="1"/>
          <p:nvPr/>
        </p:nvSpPr>
        <p:spPr>
          <a:xfrm>
            <a:off x="879851" y="2157540"/>
            <a:ext cx="16379449" cy="62242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Debrief post work to evaluate how the job went to see what you can learn and improve for next time.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you have used all the approved data, methods and practices.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Reinspect work and perform all operational checks before returning the aircraft to service.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Complete all paperwork correctly prior to the next flight.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Check for loose articles/ FOD and account for all tooling and equipment before returning it to the correct storage.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92321" y="547529"/>
            <a:ext cx="11743594" cy="948055"/>
          </a:xfrm>
          <a:prstGeom prst="rect">
            <a:avLst/>
          </a:prstGeom>
        </p:spPr>
        <p:txBody>
          <a:bodyPr lIns="0" tIns="0" rIns="0" bIns="0" rtlCol="0" anchor="t">
            <a:spAutoFit/>
          </a:bodyPr>
          <a:lstStyle/>
          <a:p>
            <a:pPr marL="0" lvl="0" indent="0">
              <a:lnSpc>
                <a:spcPts val="6200"/>
              </a:lnSpc>
            </a:pPr>
            <a:r>
              <a:rPr lang="en-US" sz="6200" spc="-62">
                <a:solidFill>
                  <a:srgbClr val="222F64"/>
                </a:solidFill>
                <a:latin typeface="Alegreya Sans Bold Bold"/>
              </a:rPr>
              <a:t>Maintenance  - Task Specific</a:t>
            </a:r>
          </a:p>
        </p:txBody>
      </p:sp>
      <p:grpSp>
        <p:nvGrpSpPr>
          <p:cNvPr id="3" name="Group 3"/>
          <p:cNvGrpSpPr>
            <a:grpSpLocks noChangeAspect="1"/>
          </p:cNvGrpSpPr>
          <p:nvPr/>
        </p:nvGrpSpPr>
        <p:grpSpPr>
          <a:xfrm>
            <a:off x="341871"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71209" r="-100466" b="-298507"/>
              </a:stretch>
            </a:blipFill>
          </p:spPr>
        </p:sp>
      </p:grpSp>
      <p:sp>
        <p:nvSpPr>
          <p:cNvPr id="5" name="TextBox 5"/>
          <p:cNvSpPr txBox="1"/>
          <p:nvPr/>
        </p:nvSpPr>
        <p:spPr>
          <a:xfrm>
            <a:off x="693302" y="2008390"/>
            <a:ext cx="16565998" cy="791019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Discuss AOG or unfamiliar situations or tasks with all relevant stakeholders to ensure safety isn't compromised by operational/ business pressures.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Sign off NFFs with caution - allocate appropriate time for fault finding using OEM fault finding or trouble shooting guides.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Check to make sure that the work ordered will detect and correct the reported defect or hazardous condition.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During work allocation or job instruction, consider seeking positive feedback/response to ensure the correct understanding (eg engine 1 not engine 2)</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Identify the key/critical steps essential for safe completion of the task. Give these your undivided attention.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90"/>
          <a:stretch>
            <a:fillRect/>
          </a:stretch>
        </p:blipFill>
        <p:spPr>
          <a:xfrm>
            <a:off x="-1572712" y="1346856"/>
            <a:ext cx="20863968" cy="9718165"/>
          </a:xfrm>
          <a:prstGeom prst="rect">
            <a:avLst/>
          </a:prstGeom>
        </p:spPr>
      </p:pic>
      <p:grpSp>
        <p:nvGrpSpPr>
          <p:cNvPr id="3" name="Group 3"/>
          <p:cNvGrpSpPr/>
          <p:nvPr/>
        </p:nvGrpSpPr>
        <p:grpSpPr>
          <a:xfrm>
            <a:off x="3150798" y="6118138"/>
            <a:ext cx="11208954" cy="2234444"/>
            <a:chOff x="0" y="0"/>
            <a:chExt cx="3950725" cy="787556"/>
          </a:xfrm>
        </p:grpSpPr>
        <p:sp>
          <p:nvSpPr>
            <p:cNvPr id="4" name="Freeform 4"/>
            <p:cNvSpPr/>
            <p:nvPr/>
          </p:nvSpPr>
          <p:spPr>
            <a:xfrm>
              <a:off x="0" y="0"/>
              <a:ext cx="3950725" cy="787556"/>
            </a:xfrm>
            <a:custGeom>
              <a:avLst/>
              <a:gdLst/>
              <a:ahLst/>
              <a:cxnLst/>
              <a:rect l="l" t="t" r="r" b="b"/>
              <a:pathLst>
                <a:path w="3950725" h="787556">
                  <a:moveTo>
                    <a:pt x="0" y="0"/>
                  </a:moveTo>
                  <a:lnTo>
                    <a:pt x="3950725" y="0"/>
                  </a:lnTo>
                  <a:lnTo>
                    <a:pt x="3950725" y="787556"/>
                  </a:lnTo>
                  <a:lnTo>
                    <a:pt x="0" y="787556"/>
                  </a:lnTo>
                  <a:close/>
                </a:path>
              </a:pathLst>
            </a:custGeom>
            <a:solidFill>
              <a:srgbClr val="FFFFFF"/>
            </a:solidFill>
          </p:spPr>
        </p:sp>
      </p:grpSp>
      <p:sp>
        <p:nvSpPr>
          <p:cNvPr id="5" name="TextBox 5"/>
          <p:cNvSpPr txBox="1"/>
          <p:nvPr/>
        </p:nvSpPr>
        <p:spPr>
          <a:xfrm>
            <a:off x="3150798" y="6459245"/>
            <a:ext cx="11208954" cy="1542705"/>
          </a:xfrm>
          <a:prstGeom prst="rect">
            <a:avLst/>
          </a:prstGeom>
        </p:spPr>
        <p:txBody>
          <a:bodyPr lIns="0" tIns="0" rIns="0" bIns="0" rtlCol="0" anchor="t">
            <a:spAutoFit/>
          </a:bodyPr>
          <a:lstStyle/>
          <a:p>
            <a:pPr marL="0" lvl="0" indent="0" algn="ctr">
              <a:lnSpc>
                <a:spcPts val="10100"/>
              </a:lnSpc>
            </a:pPr>
            <a:r>
              <a:rPr lang="en-US" sz="10100" spc="-101">
                <a:solidFill>
                  <a:srgbClr val="222F64"/>
                </a:solidFill>
                <a:latin typeface="Alegreya Sans Bold Bold"/>
              </a:rPr>
              <a:t>Questions?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236" b="36040"/>
          <a:stretch>
            <a:fillRect/>
          </a:stretch>
        </p:blipFill>
        <p:spPr>
          <a:xfrm>
            <a:off x="0" y="1470283"/>
            <a:ext cx="18440208" cy="8833310"/>
          </a:xfrm>
          <a:prstGeom prst="rect">
            <a:avLst/>
          </a:prstGeom>
        </p:spPr>
      </p:pic>
      <p:pic>
        <p:nvPicPr>
          <p:cNvPr id="3" name="Picture 3"/>
          <p:cNvPicPr>
            <a:picLocks noChangeAspect="1"/>
          </p:cNvPicPr>
          <p:nvPr/>
        </p:nvPicPr>
        <p:blipFill>
          <a:blip r:embed="rId3"/>
          <a:srcRect/>
          <a:stretch>
            <a:fillRect/>
          </a:stretch>
        </p:blipFill>
        <p:spPr>
          <a:xfrm>
            <a:off x="15441455" y="-716185"/>
            <a:ext cx="2846545" cy="2846545"/>
          </a:xfrm>
          <a:prstGeom prst="rect">
            <a:avLst/>
          </a:prstGeom>
        </p:spPr>
      </p:pic>
      <p:pic>
        <p:nvPicPr>
          <p:cNvPr id="4" name="Picture 4"/>
          <p:cNvPicPr>
            <a:picLocks noChangeAspect="1"/>
          </p:cNvPicPr>
          <p:nvPr/>
        </p:nvPicPr>
        <p:blipFill>
          <a:blip r:embed="rId4"/>
          <a:srcRect/>
          <a:stretch>
            <a:fillRect/>
          </a:stretch>
        </p:blipFill>
        <p:spPr>
          <a:xfrm>
            <a:off x="199712" y="197246"/>
            <a:ext cx="2951086" cy="1019684"/>
          </a:xfrm>
          <a:prstGeom prst="rect">
            <a:avLst/>
          </a:prstGeom>
        </p:spPr>
      </p:pic>
      <p:sp>
        <p:nvSpPr>
          <p:cNvPr id="5" name="TextBox 5"/>
          <p:cNvSpPr txBox="1"/>
          <p:nvPr/>
        </p:nvSpPr>
        <p:spPr>
          <a:xfrm>
            <a:off x="723915" y="1924878"/>
            <a:ext cx="6054276" cy="2188845"/>
          </a:xfrm>
          <a:prstGeom prst="rect">
            <a:avLst/>
          </a:prstGeom>
        </p:spPr>
        <p:txBody>
          <a:bodyPr lIns="0" tIns="0" rIns="0" bIns="0" rtlCol="0" anchor="t">
            <a:spAutoFit/>
          </a:bodyPr>
          <a:lstStyle/>
          <a:p>
            <a:pPr>
              <a:lnSpc>
                <a:spcPts val="7800"/>
              </a:lnSpc>
            </a:pPr>
            <a:r>
              <a:rPr lang="en-US" sz="7800" spc="-78">
                <a:solidFill>
                  <a:srgbClr val="222F64"/>
                </a:solidFill>
                <a:latin typeface="Alegreya Sans Bold Bold"/>
              </a:rPr>
              <a:t>Come and join </a:t>
            </a:r>
          </a:p>
          <a:p>
            <a:pPr marL="0" lvl="0" indent="0">
              <a:lnSpc>
                <a:spcPts val="7800"/>
              </a:lnSpc>
            </a:pPr>
            <a:r>
              <a:rPr lang="en-US" sz="7800" spc="-78">
                <a:solidFill>
                  <a:srgbClr val="222F64"/>
                </a:solidFill>
                <a:latin typeface="Alegreya Sans Bold Bold"/>
              </a:rPr>
              <a:t>the discussion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076" r="21076"/>
          <a:stretch>
            <a:fillRect/>
          </a:stretch>
        </p:blipFill>
        <p:spPr>
          <a:xfrm>
            <a:off x="-28745" y="0"/>
            <a:ext cx="9172745" cy="10287000"/>
          </a:xfrm>
          <a:prstGeom prst="rect">
            <a:avLst/>
          </a:prstGeom>
        </p:spPr>
      </p:pic>
      <p:sp>
        <p:nvSpPr>
          <p:cNvPr id="3" name="TextBox 3"/>
          <p:cNvSpPr txBox="1"/>
          <p:nvPr/>
        </p:nvSpPr>
        <p:spPr>
          <a:xfrm>
            <a:off x="9772583" y="464820"/>
            <a:ext cx="7821078" cy="2284727"/>
          </a:xfrm>
          <a:prstGeom prst="rect">
            <a:avLst/>
          </a:prstGeom>
        </p:spPr>
        <p:txBody>
          <a:bodyPr lIns="0" tIns="0" rIns="0" bIns="0" rtlCol="0" anchor="t">
            <a:spAutoFit/>
          </a:bodyPr>
          <a:lstStyle/>
          <a:p>
            <a:pPr marL="0" lvl="0" indent="0">
              <a:lnSpc>
                <a:spcPts val="8199"/>
              </a:lnSpc>
            </a:pPr>
            <a:r>
              <a:rPr lang="en-US" sz="8199" spc="-81">
                <a:solidFill>
                  <a:srgbClr val="222F64"/>
                </a:solidFill>
                <a:latin typeface="Alegreya Sans Bold Bold"/>
              </a:rPr>
              <a:t>What is in the package?</a:t>
            </a:r>
          </a:p>
        </p:txBody>
      </p:sp>
      <p:sp>
        <p:nvSpPr>
          <p:cNvPr id="4" name="TextBox 4"/>
          <p:cNvSpPr txBox="1"/>
          <p:nvPr/>
        </p:nvSpPr>
        <p:spPr>
          <a:xfrm>
            <a:off x="9636687" y="3213735"/>
            <a:ext cx="7821078" cy="6044565"/>
          </a:xfrm>
          <a:prstGeom prst="rect">
            <a:avLst/>
          </a:prstGeom>
        </p:spPr>
        <p:txBody>
          <a:bodyPr lIns="0" tIns="0" rIns="0" bIns="0" rtlCol="0" anchor="t">
            <a:spAutoFit/>
          </a:bodyPr>
          <a:lstStyle/>
          <a:p>
            <a:pPr marL="777240" lvl="1" indent="-388620">
              <a:lnSpc>
                <a:spcPts val="3600"/>
              </a:lnSpc>
              <a:buFont typeface="Arial"/>
              <a:buChar char="•"/>
            </a:pPr>
            <a:r>
              <a:rPr lang="en-US" sz="3600" spc="-36">
                <a:solidFill>
                  <a:srgbClr val="222F64"/>
                </a:solidFill>
                <a:latin typeface="Alegreya Sans Regular Bold"/>
              </a:rPr>
              <a:t>Defining the campaign, its goals and values</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What is "Be Ready" and "Stay Safe"</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Examples of the key actions for each of the domain groups</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Domain safety issues</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Domain Ramp-up resources</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Safety posters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817" r="34905"/>
          <a:stretch>
            <a:fillRect/>
          </a:stretch>
        </p:blipFill>
        <p:spPr>
          <a:xfrm>
            <a:off x="9144000" y="0"/>
            <a:ext cx="9144000" cy="10287000"/>
          </a:xfrm>
          <a:prstGeom prst="rect">
            <a:avLst/>
          </a:prstGeom>
        </p:spPr>
      </p:pic>
      <p:sp>
        <p:nvSpPr>
          <p:cNvPr id="3" name="TextBox 3"/>
          <p:cNvSpPr txBox="1"/>
          <p:nvPr/>
        </p:nvSpPr>
        <p:spPr>
          <a:xfrm>
            <a:off x="805955" y="311555"/>
            <a:ext cx="7821078" cy="2284727"/>
          </a:xfrm>
          <a:prstGeom prst="rect">
            <a:avLst/>
          </a:prstGeom>
        </p:spPr>
        <p:txBody>
          <a:bodyPr lIns="0" tIns="0" rIns="0" bIns="0" rtlCol="0" anchor="t">
            <a:spAutoFit/>
          </a:bodyPr>
          <a:lstStyle/>
          <a:p>
            <a:pPr marL="0" lvl="0" indent="0">
              <a:lnSpc>
                <a:spcPts val="8199"/>
              </a:lnSpc>
            </a:pPr>
            <a:r>
              <a:rPr lang="en-US" sz="8199" spc="-81">
                <a:solidFill>
                  <a:srgbClr val="222F64"/>
                </a:solidFill>
                <a:latin typeface="Alegreya Sans Bold Bold"/>
              </a:rPr>
              <a:t>What you can do with the material?</a:t>
            </a:r>
          </a:p>
        </p:txBody>
      </p:sp>
      <p:sp>
        <p:nvSpPr>
          <p:cNvPr id="4" name="TextBox 4"/>
          <p:cNvSpPr txBox="1"/>
          <p:nvPr/>
        </p:nvSpPr>
        <p:spPr>
          <a:xfrm>
            <a:off x="417963" y="2702462"/>
            <a:ext cx="8109838" cy="6958965"/>
          </a:xfrm>
          <a:prstGeom prst="rect">
            <a:avLst/>
          </a:prstGeom>
        </p:spPr>
        <p:txBody>
          <a:bodyPr lIns="0" tIns="0" rIns="0" bIns="0" rtlCol="0" anchor="t">
            <a:spAutoFit/>
          </a:bodyPr>
          <a:lstStyle/>
          <a:p>
            <a:pPr marL="777240" lvl="1" indent="-388620">
              <a:lnSpc>
                <a:spcPts val="3600"/>
              </a:lnSpc>
              <a:buFont typeface="Arial"/>
              <a:buChar char="•"/>
            </a:pPr>
            <a:r>
              <a:rPr lang="en-US" sz="3600" spc="-36">
                <a:solidFill>
                  <a:srgbClr val="222F64"/>
                </a:solidFill>
                <a:latin typeface="Alegreya Sans Regular Bold"/>
              </a:rPr>
              <a:t>Go to the EASA Air Ops Community to get access to the Safety issues report and other Ramp-Up Resources.</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 Use the campaign material within your own organisations during the summer and beyond - the messages are for always.</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Register for the domain discussions at the EASA Safety Week between 26-28 June (Register via the EASA Website)</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Join the ongoing discussions with our Conversation Aviation webinars and on the LinkedIn Group.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5438</Words>
  <Application>Microsoft Office PowerPoint</Application>
  <PresentationFormat>Custom</PresentationFormat>
  <Paragraphs>654</Paragraphs>
  <Slides>73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73</vt:i4>
      </vt:variant>
    </vt:vector>
  </HeadingPairs>
  <TitlesOfParts>
    <vt:vector size="82" baseType="lpstr">
      <vt:lpstr>Alegreya Sans Bold Bold</vt:lpstr>
      <vt:lpstr>Alegreya Sans Regular Bold</vt:lpstr>
      <vt:lpstr>Alegreya Sans Regular</vt:lpstr>
      <vt:lpstr>Alegreya Sans Regular Bold Italics</vt:lpstr>
      <vt:lpstr>Arimo Bold</vt:lpstr>
      <vt:lpstr>Alegreya Sans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Ramp Up Rebooted Master</dc:title>
  <cp:lastModifiedBy>FRANKLIN John</cp:lastModifiedBy>
  <cp:revision>2</cp:revision>
  <dcterms:created xsi:type="dcterms:W3CDTF">2006-08-16T00:00:00Z</dcterms:created>
  <dcterms:modified xsi:type="dcterms:W3CDTF">2022-05-16T21:46:08Z</dcterms:modified>
  <dc:identifier>DAFAAvoLiDA</dc:identifier>
</cp:coreProperties>
</file>