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8" r:id="rId11"/>
    <p:sldId id="279" r:id="rId12"/>
    <p:sldId id="303" r:id="rId13"/>
    <p:sldId id="304" r:id="rId14"/>
    <p:sldId id="305" r:id="rId15"/>
    <p:sldId id="306" r:id="rId16"/>
    <p:sldId id="307" r:id="rId17"/>
    <p:sldId id="308" r:id="rId18"/>
    <p:sldId id="327" r:id="rId19"/>
    <p:sldId id="328" r:id="rId20"/>
  </p:sldIdLst>
  <p:sldSz cx="18288000" cy="10287000"/>
  <p:notesSz cx="6858000" cy="9144000"/>
  <p:embeddedFontLst>
    <p:embeddedFont>
      <p:font typeface="Alegreya Sans Bold" panose="020B0604020202020204" charset="0"/>
      <p:regular r:id="rId21"/>
    </p:embeddedFont>
    <p:embeddedFont>
      <p:font typeface="Alegreya Sans Bold Bold" panose="020B0604020202020204" charset="0"/>
      <p:regular r:id="rId22"/>
    </p:embeddedFont>
    <p:embeddedFont>
      <p:font typeface="Alegreya Sans Regular" panose="020B0604020202020204" charset="0"/>
      <p:regular r:id="rId23"/>
    </p:embeddedFont>
    <p:embeddedFont>
      <p:font typeface="Alegreya Sans Regular Bold" panose="020B0604020202020204" charset="0"/>
      <p:regular r:id="rId24"/>
    </p:embeddedFont>
    <p:embeddedFont>
      <p:font typeface="Alegreya Sans Regular Bold Italics" panose="020B0604020202020204" charset="0"/>
      <p:regular r:id="rId25"/>
    </p:embeddedFont>
    <p:embeddedFont>
      <p:font typeface="Arimo Bold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30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9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image" Target="../media/image6.jpeg"/><Relationship Id="rId21" Type="http://schemas.openxmlformats.org/officeDocument/2006/relationships/image" Target="../media/image23.jpeg"/><Relationship Id="rId7" Type="http://schemas.openxmlformats.org/officeDocument/2006/relationships/image" Target="../media/image10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390" t="504" r="2047" b="10313"/>
          <a:stretch>
            <a:fillRect/>
          </a:stretch>
        </p:blipFill>
        <p:spPr>
          <a:xfrm>
            <a:off x="-10078" y="1520604"/>
            <a:ext cx="18324954" cy="876639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539523" y="6595839"/>
            <a:ext cx="10630097" cy="2234444"/>
            <a:chOff x="0" y="0"/>
            <a:chExt cx="3746700" cy="7875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46700" cy="787556"/>
            </a:xfrm>
            <a:custGeom>
              <a:avLst/>
              <a:gdLst/>
              <a:ahLst/>
              <a:cxnLst/>
              <a:rect l="l" t="t" r="r" b="b"/>
              <a:pathLst>
                <a:path w="3746700" h="787556">
                  <a:moveTo>
                    <a:pt x="0" y="0"/>
                  </a:moveTo>
                  <a:lnTo>
                    <a:pt x="3746700" y="0"/>
                  </a:lnTo>
                  <a:lnTo>
                    <a:pt x="3746700" y="787556"/>
                  </a:lnTo>
                  <a:lnTo>
                    <a:pt x="0" y="78755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250094" y="6535999"/>
            <a:ext cx="11208954" cy="229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01"/>
              </a:lnSpc>
            </a:pPr>
            <a:r>
              <a:rPr lang="en-US" sz="8201" spc="-82">
                <a:solidFill>
                  <a:srgbClr val="222F64"/>
                </a:solidFill>
                <a:latin typeface="Alegreya Sans Bold Bold"/>
              </a:rPr>
              <a:t>Stronger and Safer Together, Always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41455" y="-601211"/>
            <a:ext cx="2846545" cy="28465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479" y="312219"/>
            <a:ext cx="2951086" cy="10196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989487" y="5671085"/>
            <a:ext cx="2309025" cy="2309016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2953" t="-56932" r="-97255" b="-310083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701180" y="5579746"/>
            <a:ext cx="2309025" cy="2309016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69366" t="-48351" r="-66042" b="-24399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10815" y="2372585"/>
            <a:ext cx="2309025" cy="2309016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88442" t="-52641" r="-84383" b="-30207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244217" y="5053362"/>
            <a:ext cx="2642222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Flight Crew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2676" y="8260524"/>
            <a:ext cx="2366034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ATM/ANS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1083" y="8274675"/>
            <a:ext cx="2705835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Cabin Crew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6384" y="552450"/>
            <a:ext cx="1249251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Domain Based Actions and Behaviours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723781" y="2372585"/>
            <a:ext cx="2309025" cy="230901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80092" t="-43345" r="-74813" b="-28150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5202127" y="5671085"/>
            <a:ext cx="2309025" cy="2309016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55063" t="-46205" r="-75928" b="-238782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5035529" y="8351863"/>
            <a:ext cx="2642222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Engineers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21059" y="4900428"/>
            <a:ext cx="4314470" cy="112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Airport/ Ground Handling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2290523"/>
            <a:ext cx="329192" cy="3850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4149572"/>
            <a:ext cx="329192" cy="385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4832865"/>
            <a:ext cx="329192" cy="3850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5527863"/>
            <a:ext cx="329192" cy="3850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6764923"/>
            <a:ext cx="329192" cy="385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7454356"/>
            <a:ext cx="329192" cy="3850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8153469"/>
            <a:ext cx="329192" cy="3850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2891194"/>
            <a:ext cx="329192" cy="3850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3520922"/>
            <a:ext cx="329192" cy="385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7803" y="419792"/>
            <a:ext cx="1095000" cy="10950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231214" y="552450"/>
            <a:ext cx="907801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General Ramp-Up Resources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92803" y="2244908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COVID-19 Resource Hub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92803" y="4787251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Review of Safety Issues Arising from the COVID-19 Pandemic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92803" y="4103957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CANSO - COVID-19 Restart and Recovery Guide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92803" y="5482249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SAFE360° Conference 13-15 September 202</a:t>
            </a:r>
            <a:r>
              <a:rPr lang="en-US" sz="2999" u="sng" spc="-29">
                <a:solidFill>
                  <a:srgbClr val="222F64"/>
                </a:solidFill>
                <a:latin typeface="Alegreya Sans Bold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02328" y="8107854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Just culture toolbox from ATCEUC, CANSO, ETF, IFAIMA, IFATCA &amp; IFATSEA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11853" y="6719308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Wellbeing Resource Hub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92803" y="2845579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IATA - COVID Resources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02328" y="3475307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ACI - COVID Resources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11853" y="7408741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Regulation (EU 376/2014 on the Reporting, Analysis and Follow-Up of Occurrences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6161348"/>
            <a:ext cx="329192" cy="38502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202328" y="6115734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Ramp-Up Safety Week 26-28 June 202</a:t>
            </a:r>
            <a:r>
              <a:rPr lang="en-US" sz="2999" u="sng" spc="-29">
                <a:solidFill>
                  <a:srgbClr val="222F64"/>
                </a:solidFill>
                <a:latin typeface="Alegreya Sans Bold"/>
              </a:rPr>
              <a:t>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243" b="14243"/>
          <a:stretch>
            <a:fillRect/>
          </a:stretch>
        </p:blipFill>
        <p:spPr>
          <a:xfrm>
            <a:off x="-28745" y="1554480"/>
            <a:ext cx="18316745" cy="87325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91881" y="238725"/>
            <a:ext cx="11304238" cy="119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Air Operators - Cabin Safety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3424" y="2823256"/>
            <a:ext cx="329192" cy="3850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18943" y="552450"/>
            <a:ext cx="669853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Cabin Safety Issues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3424" y="3589614"/>
            <a:ext cx="329192" cy="3850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3424" y="4366572"/>
            <a:ext cx="329192" cy="3850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0553" y="6678392"/>
            <a:ext cx="329192" cy="385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28707" y="2823256"/>
            <a:ext cx="329192" cy="3850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0553" y="7342496"/>
            <a:ext cx="329192" cy="3850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0553" y="8115896"/>
            <a:ext cx="329192" cy="3850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28707" y="4286136"/>
            <a:ext cx="329192" cy="385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28707" y="4998396"/>
            <a:ext cx="329192" cy="3850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28707" y="5722292"/>
            <a:ext cx="329192" cy="3850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3424" y="8889049"/>
            <a:ext cx="329192" cy="3850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109" y="5133752"/>
            <a:ext cx="329192" cy="38502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28707" y="6431178"/>
            <a:ext cx="329192" cy="3850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6891" y="306423"/>
            <a:ext cx="749189" cy="120836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799638" y="4143366"/>
            <a:ext cx="6447968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Prevention and treatment of unruly passengers in the context of COVID-19</a:t>
            </a:r>
            <a:r>
              <a:rPr lang="en-US" sz="2399" spc="-12">
                <a:solidFill>
                  <a:srgbClr val="222F64"/>
                </a:solidFill>
                <a:latin typeface="Arimo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83231" y="2680487"/>
            <a:ext cx="6476069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Disinfection (biocides) effect on aircraft systems and structural components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41918" y="2670962"/>
            <a:ext cx="6470059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0"/>
              </a:lnSpc>
            </a:pPr>
            <a:r>
              <a:rPr lang="en-US" sz="2400" spc="-24">
                <a:solidFill>
                  <a:srgbClr val="222F64"/>
                </a:solidFill>
                <a:latin typeface="Alegreya Sans Bold Bold"/>
              </a:rPr>
              <a:t>Skills and knowledge degradation due to lack of recent practice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14789" y="3446845"/>
            <a:ext cx="6464375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Reduction in training effectiveness due to COVID-19 restrictions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41918" y="6535622"/>
            <a:ext cx="6470059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Decreased wellbeing of aviation professionals during shutdown and on return to work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14789" y="8746279"/>
            <a:ext cx="6459662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Unexpected team behaviours resulting from roster adaptations to the pandemic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41918" y="7352127"/>
            <a:ext cx="3358767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Aviation personnel fatigue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30553" y="5980842"/>
            <a:ext cx="4840096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HUMAN PERFORMANCE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28707" y="2122106"/>
            <a:ext cx="6628443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INFRASTRUCTURE AND EQUIPMENT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03424" y="2122106"/>
            <a:ext cx="6628443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TRAINING, CHECKING AND RECENCY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28707" y="3461276"/>
            <a:ext cx="6628443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MANAGEMENT SYSTEMS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771536" y="4855626"/>
            <a:ext cx="6447968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Contamination and Risk of Infection on Return to Work</a:t>
            </a:r>
            <a:r>
              <a:rPr lang="en-US" sz="2399" spc="-12">
                <a:solidFill>
                  <a:srgbClr val="222F64"/>
                </a:solidFill>
                <a:latin typeface="Arimo Bold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14789" y="4223803"/>
            <a:ext cx="6464375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Knowledge transfer missed for new generation aviation personnel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783231" y="5579522"/>
            <a:ext cx="6497188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Reduced focus on, or prioritisation of safety, human and organisational factors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14789" y="7973126"/>
            <a:ext cx="6470059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Reduced adherence to procedures in the new working environment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20473" y="4990983"/>
            <a:ext cx="6464375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Cabin crew now working for different airlines than before COVID-19 - mixed composition on flights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799638" y="6440808"/>
            <a:ext cx="649718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Carriage of hand sanitiser in the cabin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552450"/>
            <a:ext cx="1369470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Cabin Safety - General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162083"/>
            <a:ext cx="16230600" cy="734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Be flight ready (ID, passport with 6 months' validity, device software updates, check processes).</a:t>
            </a:r>
          </a:p>
          <a:p>
            <a:pPr algn="just"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Passengers will likely be worried to fly as well – show them empathy as you reassure and support them while gently and firmly making sure that health safety matters are implemented.</a:t>
            </a:r>
          </a:p>
          <a:p>
            <a:pPr algn="just"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Never compromise on safety, do things right - follow recognised processes, procedures and practices. (Specifically focus on doors familiarisation).</a:t>
            </a:r>
          </a:p>
          <a:p>
            <a:pPr algn="just"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Use your organisation's reporting system and have open conversations about operational challenges.</a:t>
            </a:r>
          </a:p>
          <a:p>
            <a:pPr algn="just"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Recognise and support crew who maybe adapting to a new and unusual working environment after a prolonged period away.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65362" t="-44227" r="-72965" b="-252986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552450"/>
            <a:ext cx="1512504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Cabin Safety - Pre-Departure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65362" t="-44227" r="-72965" b="-25298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06096" y="1980156"/>
            <a:ext cx="16353204" cy="678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that you have thorough pre-departure briefings and engage with all crew briefings.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that you are mentally and physically prepared for the flight ahead.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that you are familiar with the procedures. Some of the procedures might have changed since your last flight.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Think about how you would handle specific situations (e.g. PED Fire, Passenger who Won't Wear a Mask etc).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Have human performance issues at the front of your mind such as distraction or interruption and apply appropriate Human Factors coping strategies.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552450"/>
            <a:ext cx="1398533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Cabin Safety - In-Flight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65362" t="-44227" r="-72965" b="-25298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25548" y="2129790"/>
            <a:ext cx="16066126" cy="734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Work together as a team to help and support each other throughout the flight.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Support your colleagues mental and physical wellbeing from start to finish.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Try to identify and deal with potentially disruptive passengers as early as possible.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Set the example to passengers with health protocols such as mask wearing.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Prepare the cabin for landing as early as possible.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Give yourself time to perform a silent review on how you would perform in case of an emergency.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575321"/>
            <a:ext cx="1545728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Cabin Safety - Post Flight/ Layover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65362" t="-44227" r="-72965" b="-25298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109086"/>
            <a:ext cx="15853382" cy="4538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Take part in crew debriefs to see what lessons can be learned for future flights.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Reflect on your own performance and think about what you could do better next time.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Look after your own wellbeing during layovers - use the wellbeing coping strategies in the EASA Wellbeing Resource Hub.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Look after colleagues to get through the situation together.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190"/>
          <a:stretch>
            <a:fillRect/>
          </a:stretch>
        </p:blipFill>
        <p:spPr>
          <a:xfrm>
            <a:off x="-1572712" y="1346856"/>
            <a:ext cx="20863968" cy="971816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50798" y="6118138"/>
            <a:ext cx="11208954" cy="2234444"/>
            <a:chOff x="0" y="0"/>
            <a:chExt cx="3950725" cy="7875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0725" cy="787556"/>
            </a:xfrm>
            <a:custGeom>
              <a:avLst/>
              <a:gdLst/>
              <a:ahLst/>
              <a:cxnLst/>
              <a:rect l="l" t="t" r="r" b="b"/>
              <a:pathLst>
                <a:path w="3950725" h="787556">
                  <a:moveTo>
                    <a:pt x="0" y="0"/>
                  </a:moveTo>
                  <a:lnTo>
                    <a:pt x="3950725" y="0"/>
                  </a:lnTo>
                  <a:lnTo>
                    <a:pt x="3950725" y="787556"/>
                  </a:lnTo>
                  <a:lnTo>
                    <a:pt x="0" y="78755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150798" y="6459245"/>
            <a:ext cx="11208954" cy="154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00"/>
              </a:lnSpc>
            </a:pPr>
            <a:r>
              <a:rPr lang="en-US" sz="10100" spc="-101">
                <a:solidFill>
                  <a:srgbClr val="222F64"/>
                </a:solidFill>
                <a:latin typeface="Alegreya Sans Bold Bold"/>
              </a:rPr>
              <a:t>Questions?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236" b="36040"/>
          <a:stretch>
            <a:fillRect/>
          </a:stretch>
        </p:blipFill>
        <p:spPr>
          <a:xfrm>
            <a:off x="0" y="1470283"/>
            <a:ext cx="18440208" cy="88333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41455" y="-716185"/>
            <a:ext cx="2846545" cy="28465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9712" y="197246"/>
            <a:ext cx="2951086" cy="10196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23915" y="1924878"/>
            <a:ext cx="6054276" cy="2188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Come and join </a:t>
            </a:r>
          </a:p>
          <a:p>
            <a:pPr marL="0" lvl="0" indent="0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the discussion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5407" y="291226"/>
            <a:ext cx="16697185" cy="317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With Thanks to the Following Organisations Who Supported the Development of this Material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4406" y="7936963"/>
            <a:ext cx="1875563" cy="1875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0420" y="3470671"/>
            <a:ext cx="2510812" cy="16728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66195" y="8320697"/>
            <a:ext cx="3211868" cy="11080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49311" y="2582821"/>
            <a:ext cx="4636074" cy="32800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48781" y="8415465"/>
            <a:ext cx="2636604" cy="9185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82263" y="4632516"/>
            <a:ext cx="3473970" cy="10639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3931" y="3653393"/>
            <a:ext cx="1665904" cy="21646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789361" y="4774834"/>
            <a:ext cx="4153666" cy="12253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l="10768" t="28033" b="28033"/>
          <a:stretch>
            <a:fillRect/>
          </a:stretch>
        </p:blipFill>
        <p:spPr>
          <a:xfrm>
            <a:off x="6188803" y="8280768"/>
            <a:ext cx="4223848" cy="11879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51450" y="6515696"/>
            <a:ext cx="3498554" cy="6859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659831" y="6190502"/>
            <a:ext cx="3364692" cy="12792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95407" y="6000165"/>
            <a:ext cx="1872949" cy="16599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64870" y="6236482"/>
            <a:ext cx="3814518" cy="11872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639992" y="8517253"/>
            <a:ext cx="3384532" cy="7149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56083" y="3813149"/>
            <a:ext cx="3641632" cy="81936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104436" y="6277053"/>
            <a:ext cx="2925295" cy="1106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501232" y="4449980"/>
            <a:ext cx="2344326" cy="15501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4379388" y="7487210"/>
            <a:ext cx="3925580" cy="28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00"/>
              </a:lnSpc>
            </a:pPr>
            <a:r>
              <a:rPr lang="en-US" sz="1800" spc="-18">
                <a:solidFill>
                  <a:srgbClr val="222F64"/>
                </a:solidFill>
                <a:latin typeface="Alegreya Sans Bold Bold"/>
              </a:rPr>
              <a:t>Human Factors Wellbeing Group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5407" y="291226"/>
            <a:ext cx="16697185" cy="119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Campaign Supporters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71103" y="5956387"/>
            <a:ext cx="1875563" cy="1875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68836" y="8236546"/>
            <a:ext cx="3211868" cy="11080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3500" y="419727"/>
            <a:ext cx="4636074" cy="32800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03235" y="8426082"/>
            <a:ext cx="2636604" cy="9185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02854" y="2741911"/>
            <a:ext cx="3473970" cy="10639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8809" y="1659570"/>
            <a:ext cx="1665904" cy="21646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92999" y="1552294"/>
            <a:ext cx="4153666" cy="1225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529591" y="2437449"/>
            <a:ext cx="2510812" cy="1672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l="10768" t="28033" b="28033"/>
          <a:stretch>
            <a:fillRect/>
          </a:stretch>
        </p:blipFill>
        <p:spPr>
          <a:xfrm>
            <a:off x="6122122" y="8236546"/>
            <a:ext cx="4223848" cy="11879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58809" y="6522597"/>
            <a:ext cx="3498554" cy="6859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135797" y="6088819"/>
            <a:ext cx="3364692" cy="12792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821537" y="4220285"/>
            <a:ext cx="1872949" cy="16599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955554" y="6455098"/>
            <a:ext cx="3814518" cy="11872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655871" y="8236546"/>
            <a:ext cx="3384532" cy="7149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004166" y="1755276"/>
            <a:ext cx="3641632" cy="81936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45970" y="4451148"/>
            <a:ext cx="2925295" cy="1106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57307" y="4168817"/>
            <a:ext cx="2344326" cy="15501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/>
          <a:srcRect l="19155" t="34986" r="16962" b="37761"/>
          <a:stretch>
            <a:fillRect/>
          </a:stretch>
        </p:blipFill>
        <p:spPr>
          <a:xfrm>
            <a:off x="13952054" y="4220285"/>
            <a:ext cx="4088348" cy="12332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5976736" y="4121842"/>
            <a:ext cx="4054860" cy="185678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139602" y="2825250"/>
            <a:ext cx="4131663" cy="106390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9770203" y="7358522"/>
            <a:ext cx="3925580" cy="28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00"/>
              </a:lnSpc>
            </a:pPr>
            <a:r>
              <a:rPr lang="en-US" sz="1800" spc="-18">
                <a:solidFill>
                  <a:srgbClr val="222F64"/>
                </a:solidFill>
                <a:latin typeface="Alegreya Sans Bold Bold"/>
              </a:rPr>
              <a:t>Human Factors Wellbeing Group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530862"/>
            <a:ext cx="5518883" cy="551888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518883" y="752330"/>
            <a:ext cx="1083234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Its purpose and what it stands for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1150" y="6764410"/>
            <a:ext cx="8232850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 dirty="0">
                <a:solidFill>
                  <a:srgbClr val="222F64"/>
                </a:solidFill>
                <a:latin typeface="Alegreya Sans Regular Bold"/>
              </a:rPr>
              <a:t>We collaborate to understand the challenges industry are facing and work hard to help develop practical solutions.</a:t>
            </a:r>
          </a:p>
          <a:p>
            <a:pPr marL="0" lvl="0" indent="0">
              <a:lnSpc>
                <a:spcPts val="2599"/>
              </a:lnSpc>
            </a:pPr>
            <a:endParaRPr lang="en-US" sz="2600" spc="-26" dirty="0">
              <a:solidFill>
                <a:srgbClr val="222F64"/>
              </a:solidFill>
              <a:latin typeface="Alegreya Sans Regular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1150" y="5867137"/>
            <a:ext cx="3696582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Collaborative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9816" y="2962496"/>
            <a:ext cx="17168368" cy="203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""To provide useful information that engages people in </a:t>
            </a:r>
            <a:r>
              <a:rPr lang="en-US" sz="5000" spc="-50">
                <a:solidFill>
                  <a:srgbClr val="222F64"/>
                </a:solidFill>
                <a:latin typeface="Alegreya Sans Regular Bold Italics"/>
              </a:rPr>
              <a:t>positive conversations about safety</a:t>
            </a: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 so that the aviation community can </a:t>
            </a:r>
            <a:r>
              <a:rPr lang="en-US" sz="5000" spc="-50">
                <a:solidFill>
                  <a:srgbClr val="222F64"/>
                </a:solidFill>
                <a:latin typeface="Alegreya Sans Regular Bold Italics"/>
              </a:rPr>
              <a:t>deliver the safety capacity needed to ensure safe operations</a:t>
            </a: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95335" y="6764410"/>
            <a:ext cx="8232850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>
                <a:solidFill>
                  <a:srgbClr val="222F64"/>
                </a:solidFill>
                <a:latin typeface="Alegreya Sans Regular Bold"/>
              </a:rPr>
              <a:t>We collaborate to understand the challenges industry are facing and work hard to help develop practical solutions.</a:t>
            </a:r>
          </a:p>
          <a:p>
            <a:pPr marL="0" lvl="0" indent="0">
              <a:lnSpc>
                <a:spcPts val="2599"/>
              </a:lnSpc>
            </a:pPr>
            <a:endParaRPr lang="en-US" sz="2600" spc="-26">
              <a:solidFill>
                <a:srgbClr val="222F64"/>
              </a:solidFill>
              <a:latin typeface="Alegreya Sans Regula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54026" y="5867137"/>
            <a:ext cx="6090847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Useful and Supportive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1150" y="8820785"/>
            <a:ext cx="8232850" cy="1370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 dirty="0">
                <a:solidFill>
                  <a:srgbClr val="222F64"/>
                </a:solidFill>
                <a:latin typeface="Alegreya Sans Regular Bold"/>
              </a:rPr>
              <a:t>We use plain, simple language that seeks to provide the clarity people need to  easily understand often complex information without talking down to them. </a:t>
            </a:r>
          </a:p>
          <a:p>
            <a:pPr marL="0" lvl="0" indent="0">
              <a:lnSpc>
                <a:spcPts val="2599"/>
              </a:lnSpc>
            </a:pPr>
            <a:endParaRPr lang="en-US" sz="2600" spc="-26" dirty="0">
              <a:solidFill>
                <a:srgbClr val="222F64"/>
              </a:solidFill>
              <a:latin typeface="Alegreya Sans Regul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1150" y="7923512"/>
            <a:ext cx="5991774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Plain Speaking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95335" y="8820785"/>
            <a:ext cx="8447508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 dirty="0">
                <a:solidFill>
                  <a:srgbClr val="222F64"/>
                </a:solidFill>
                <a:latin typeface="Alegreya Sans Regular Bold"/>
              </a:rPr>
              <a:t>We start positive conversations about safety that gets people thinking and provide the tools and information industry needs. </a:t>
            </a:r>
          </a:p>
          <a:p>
            <a:pPr marL="0" lvl="0" indent="0">
              <a:lnSpc>
                <a:spcPts val="2599"/>
              </a:lnSpc>
            </a:pPr>
            <a:endParaRPr lang="en-US" sz="2600" spc="-26" dirty="0">
              <a:solidFill>
                <a:srgbClr val="222F64"/>
              </a:solidFill>
              <a:latin typeface="Alegreya Sans Reg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754026" y="7923512"/>
            <a:ext cx="6090847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Engaging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27828" y="885414"/>
            <a:ext cx="10832343" cy="124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The "Always" Campaign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9816" y="3786568"/>
            <a:ext cx="17168368" cy="203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Safety is not a process or an outcome. It is the capacity of all stakeholders in the aviation system to collectively contribute to </a:t>
            </a:r>
          </a:p>
          <a:p>
            <a:pPr marL="0" lvl="0" indent="0" algn="ctr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safe and effective operations, every single day  - always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314" y="2481008"/>
            <a:ext cx="17713372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99"/>
              </a:lnSpc>
            </a:pPr>
            <a:r>
              <a:rPr lang="en-US" sz="6399" spc="-63">
                <a:solidFill>
                  <a:srgbClr val="222F64"/>
                </a:solidFill>
                <a:latin typeface="Alegreya Sans Bold Bold"/>
              </a:rPr>
              <a:t>Stronger, Safer, Together - Always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9816" y="6161468"/>
            <a:ext cx="17440870" cy="85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</a:pPr>
            <a:r>
              <a:rPr lang="en-US" sz="5600" spc="-56">
                <a:solidFill>
                  <a:srgbClr val="222F64"/>
                </a:solidFill>
                <a:latin typeface="Alegreya Sans Bold Bold"/>
              </a:rPr>
              <a:t>The importance of a collaborative, industry-wide campaign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9816" y="7617460"/>
            <a:ext cx="1210444" cy="13614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83592" y="7692958"/>
            <a:ext cx="1210444" cy="1210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57735" y="7779385"/>
            <a:ext cx="704264" cy="103759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06783" y="7328535"/>
            <a:ext cx="3638659" cy="192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Aviation relies on all actors working in a coordinated and connected way.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32186" y="7328535"/>
            <a:ext cx="3655198" cy="192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We achieve more we align our core values and work together with common goals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00149" y="7360983"/>
            <a:ext cx="4543411" cy="192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We focus on key activities, actions and behaviours that are at the heart of safe  operations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72158" y="703810"/>
            <a:ext cx="15743683" cy="228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Be Ready, Stay Safe - Driving Safe Operations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396868"/>
            <a:ext cx="6585643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Having enough skilled, trained and qualified people who are operationally ready and fit for duty.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Ensuring that you have the right tools, equipment and infrastructure in place.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 lvl="0" indent="0"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Defining and living by the values that creates the trust needed to support positive safety conversations.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98607" y="4396868"/>
            <a:ext cx="7460693" cy="513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Encouraging people to do things the right way by following the relevant processes, procedures and practices. 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Knowing your risks and mitigating them effectively as part of a resilient management system. 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 marL="0" lvl="0" indent="0"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Inspire  your teams to talk about safety and then having a positive approach to learning and solving problems.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121354"/>
            <a:ext cx="6094109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99"/>
              </a:lnSpc>
            </a:pPr>
            <a:r>
              <a:rPr lang="en-US" sz="6399" spc="-63">
                <a:solidFill>
                  <a:srgbClr val="222F64"/>
                </a:solidFill>
                <a:latin typeface="Alegreya Sans Bold Bold"/>
              </a:rPr>
              <a:t>Be Ready means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98607" y="3121354"/>
            <a:ext cx="7393165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99"/>
              </a:lnSpc>
            </a:pPr>
            <a:r>
              <a:rPr lang="en-US" sz="6399" spc="-63">
                <a:solidFill>
                  <a:srgbClr val="222F64"/>
                </a:solidFill>
                <a:latin typeface="Alegreya Sans Bold Bold"/>
              </a:rPr>
              <a:t>Stay Safe means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383" r="33208"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0568" y="434340"/>
            <a:ext cx="7821078" cy="228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The Audience for the Campaign?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0568" y="3166745"/>
            <a:ext cx="8268470" cy="656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This package is for organisations and particularly for leaders and managers who are developing their own Ramp-up preparations.</a:t>
            </a:r>
          </a:p>
          <a:p>
            <a:pPr>
              <a:lnSpc>
                <a:spcPts val="3200"/>
              </a:lnSpc>
            </a:pPr>
            <a:endParaRPr lang="en-US" sz="3200" spc="-32">
              <a:solidFill>
                <a:srgbClr val="222F64"/>
              </a:solidFill>
              <a:latin typeface="Alegreya Sans Regular Bold"/>
            </a:endParaRPr>
          </a:p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Organisations should use this material to support a people-centred Ramp-up as it relates to their own operation (add your logo to the top right of the main powerpoint slides and go!) </a:t>
            </a:r>
          </a:p>
          <a:p>
            <a:pPr>
              <a:lnSpc>
                <a:spcPts val="3200"/>
              </a:lnSpc>
            </a:pPr>
            <a:endParaRPr lang="en-US" sz="3200" spc="-32">
              <a:solidFill>
                <a:srgbClr val="222F64"/>
              </a:solidFill>
              <a:latin typeface="Alegreya Sans Regular Bold"/>
            </a:endParaRPr>
          </a:p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It is designed to help staff representatives in supporting their organisations and colleagues during the Ramp-up. </a:t>
            </a:r>
          </a:p>
          <a:p>
            <a:pPr>
              <a:lnSpc>
                <a:spcPts val="3200"/>
              </a:lnSpc>
            </a:pPr>
            <a:endParaRPr lang="en-US" sz="3200" spc="-32">
              <a:solidFill>
                <a:srgbClr val="222F64"/>
              </a:solidFill>
              <a:latin typeface="Alegreya Sans Regular Bold"/>
            </a:endParaRPr>
          </a:p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This material is designed to align our ramp up approaches across the industry and to save you time when developing your own messages.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076" r="21076"/>
          <a:stretch>
            <a:fillRect/>
          </a:stretch>
        </p:blipFill>
        <p:spPr>
          <a:xfrm>
            <a:off x="-28745" y="0"/>
            <a:ext cx="9172745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772583" y="464820"/>
            <a:ext cx="7821078" cy="228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What is in the package?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36687" y="3213735"/>
            <a:ext cx="7821078" cy="604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Defining the campaign, its goals and values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What is "Be Ready" and "Stay Safe"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Examples of the key actions for each of the domain groups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Domain safety issues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Domain Ramp-up resources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Safety posters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817" r="34905"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05955" y="311555"/>
            <a:ext cx="7821078" cy="228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What you can do with the material?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7963" y="2702462"/>
            <a:ext cx="8109838" cy="695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Go to the EASA Air Ops Community to get access to the Safety issues report and other Ramp-Up Resources.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 Use the campaign material within your own organisations during the summer and beyond - the messages are for always.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Register for the domain discussions at the EASA Safety Week between 26-28 June (Register via the EASA Website)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Join the ongoing discussions with our Conversation Aviation webinars and on the LinkedIn Group.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1215</Words>
  <Application>Microsoft Office PowerPoint</Application>
  <PresentationFormat>Custom</PresentationFormat>
  <Paragraphs>143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Alegreya Sans Bold Bold</vt:lpstr>
      <vt:lpstr>Alegreya Sans Regular Bold</vt:lpstr>
      <vt:lpstr>Alegreya Sans Regular</vt:lpstr>
      <vt:lpstr>Alegreya Sans Regular Bold Italics</vt:lpstr>
      <vt:lpstr>Arimo Bold</vt:lpstr>
      <vt:lpstr>Alegreya Sans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Ramp Up Rebooted Master</dc:title>
  <dc:creator>FRANKLIN John</dc:creator>
  <cp:lastModifiedBy>FRANKLIN John</cp:lastModifiedBy>
  <cp:revision>3</cp:revision>
  <dcterms:created xsi:type="dcterms:W3CDTF">2006-08-16T00:00:00Z</dcterms:created>
  <dcterms:modified xsi:type="dcterms:W3CDTF">2022-05-16T22:00:59Z</dcterms:modified>
  <dc:identifier>DAFAAvoLiDA</dc:identifier>
</cp:coreProperties>
</file>