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27" r:id="rId24"/>
    <p:sldId id="328" r:id="rId25"/>
  </p:sldIdLst>
  <p:sldSz cx="18288000" cy="10287000"/>
  <p:notesSz cx="6858000" cy="9144000"/>
  <p:embeddedFontLst>
    <p:embeddedFont>
      <p:font typeface="Alegreya Sans Bold" panose="020B0604020202020204" charset="0"/>
      <p:regular r:id="rId26"/>
    </p:embeddedFont>
    <p:embeddedFont>
      <p:font typeface="Alegreya Sans Bold Bold" panose="020B0604020202020204" charset="0"/>
      <p:regular r:id="rId27"/>
    </p:embeddedFont>
    <p:embeddedFont>
      <p:font typeface="Alegreya Sans Regular" panose="020B0604020202020204" charset="0"/>
      <p:regular r:id="rId28"/>
    </p:embeddedFont>
    <p:embeddedFont>
      <p:font typeface="Alegreya Sans Regular Bold" panose="020B0604020202020204" charset="0"/>
      <p:regular r:id="rId29"/>
    </p:embeddedFont>
    <p:embeddedFont>
      <p:font typeface="Alegreya Sans Regular Bold Italics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3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6.jpe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90" t="504" r="2047" b="10313"/>
          <a:stretch>
            <a:fillRect/>
          </a:stretch>
        </p:blipFill>
        <p:spPr>
          <a:xfrm>
            <a:off x="-10078" y="1520604"/>
            <a:ext cx="18324954" cy="876639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39523" y="6595839"/>
            <a:ext cx="10630097" cy="2234444"/>
            <a:chOff x="0" y="0"/>
            <a:chExt cx="3746700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6700" cy="787556"/>
            </a:xfrm>
            <a:custGeom>
              <a:avLst/>
              <a:gdLst/>
              <a:ahLst/>
              <a:cxnLst/>
              <a:rect l="l" t="t" r="r" b="b"/>
              <a:pathLst>
                <a:path w="3746700" h="787556">
                  <a:moveTo>
                    <a:pt x="0" y="0"/>
                  </a:moveTo>
                  <a:lnTo>
                    <a:pt x="3746700" y="0"/>
                  </a:lnTo>
                  <a:lnTo>
                    <a:pt x="3746700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50094" y="6535999"/>
            <a:ext cx="11208954" cy="229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1"/>
              </a:lnSpc>
            </a:pPr>
            <a:r>
              <a:rPr lang="en-US" sz="8201" spc="-82">
                <a:solidFill>
                  <a:srgbClr val="222F64"/>
                </a:solidFill>
                <a:latin typeface="Alegreya Sans Bold Bold"/>
              </a:rPr>
              <a:t>Stronger and Safer Together, Always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601211"/>
            <a:ext cx="2846545" cy="2846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9" y="312219"/>
            <a:ext cx="2951086" cy="1019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89487" y="5671085"/>
            <a:ext cx="2309025" cy="2309016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2953" t="-56932" r="-97255" b="-31008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701180" y="5579746"/>
            <a:ext cx="2309025" cy="230901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9366" t="-48351" r="-66042" b="-24399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10815" y="2372585"/>
            <a:ext cx="2309025" cy="2309016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8442" t="-52641" r="-84383" b="-302070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244217" y="5053362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Flight Crew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2676" y="8260524"/>
            <a:ext cx="2366034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ATM/ANS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1083" y="8274675"/>
            <a:ext cx="2705835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Cabin Crew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6384" y="552450"/>
            <a:ext cx="124925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Domain Based Actions and Behaviours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23781" y="2372585"/>
            <a:ext cx="2309025" cy="23090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0092" t="-43345" r="-74813" b="-28150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202127" y="5671085"/>
            <a:ext cx="2309025" cy="23090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55063" t="-46205" r="-75928" b="-238782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5035529" y="8351863"/>
            <a:ext cx="2642222" cy="61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Engineers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21059" y="4900428"/>
            <a:ext cx="4314470" cy="112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</a:pPr>
            <a:r>
              <a:rPr lang="en-US" sz="3990" spc="-39">
                <a:solidFill>
                  <a:srgbClr val="222F64"/>
                </a:solidFill>
                <a:latin typeface="Alegreya Sans Bold Bold"/>
              </a:rPr>
              <a:t>Airport/ Ground Handling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290523"/>
            <a:ext cx="329192" cy="385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149572"/>
            <a:ext cx="329192" cy="385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4832865"/>
            <a:ext cx="329192" cy="385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5527863"/>
            <a:ext cx="329192" cy="3850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764923"/>
            <a:ext cx="329192" cy="385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7454356"/>
            <a:ext cx="329192" cy="3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8153469"/>
            <a:ext cx="329192" cy="385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9329" y="2891194"/>
            <a:ext cx="329192" cy="3850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3520922"/>
            <a:ext cx="329192" cy="385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803" y="419792"/>
            <a:ext cx="1095000" cy="1095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31214" y="552450"/>
            <a:ext cx="90780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General Ramp-Up Resources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92803" y="2244908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COVID-19 Resource Hub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2803" y="4787251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Review of Safety Issues Arising from the COVID-19 Pandemic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803" y="410395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CANSO - COVID-19 Restart and Recovery Guide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92803" y="5482249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SAFE360° Conference 13-15 September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2328" y="8107854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Just culture toolbox from ATCEUC, CANSO, ETF, IFAIMA, IFATCA &amp; IFATSEA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1853" y="6719308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Wellbeing Resource Hub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92803" y="2845579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IATA - COVID Resources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02328" y="3475307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ACI - COVID Resources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11853" y="7408741"/>
            <a:ext cx="16095197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Regulation (EU 376/2014 on the Reporting, Analysis and Follow-Up of Occurrences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8854" y="6161348"/>
            <a:ext cx="329192" cy="38502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202328" y="6115734"/>
            <a:ext cx="16095197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9"/>
              </a:lnSpc>
            </a:pPr>
            <a:r>
              <a:rPr lang="en-US" sz="2999" u="sng" spc="-29">
                <a:solidFill>
                  <a:srgbClr val="222F64"/>
                </a:solidFill>
                <a:latin typeface="Alegreya Sans Bold Bold"/>
              </a:rPr>
              <a:t>EASA - Ramp-Up Safety Week 26-28 June 202</a:t>
            </a:r>
            <a:r>
              <a:rPr lang="en-US" sz="2999" u="sng" spc="-29">
                <a:solidFill>
                  <a:srgbClr val="222F64"/>
                </a:solidFill>
                <a:latin typeface="Alegreya Sans Bold"/>
              </a:rPr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781" b="16651"/>
          <a:stretch>
            <a:fillRect/>
          </a:stretch>
        </p:blipFill>
        <p:spPr>
          <a:xfrm>
            <a:off x="-28745" y="1554480"/>
            <a:ext cx="18316745" cy="8732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91881" y="238725"/>
            <a:ext cx="11304238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Air Operators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19" y="2489881"/>
            <a:ext cx="329192" cy="3850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39907" y="7893103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Application of COVID-19 health control measures may negatively affect operations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66350" y="2432837"/>
            <a:ext cx="668935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Increased presence of wildlife on aerodromes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66350" y="2949429"/>
            <a:ext cx="645966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Operational risks of aircraft storage at aerodromes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53612" y="2337587"/>
            <a:ext cx="6470059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00"/>
              </a:lnSpc>
            </a:pPr>
            <a:r>
              <a:rPr lang="en-US" sz="2400" spc="-24">
                <a:solidFill>
                  <a:srgbClr val="222F64"/>
                </a:solidFill>
                <a:latin typeface="Alegreya Sans Bold Bold"/>
              </a:rPr>
              <a:t>Skills and knowledge degradation due to lack of recent practice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26483" y="3793660"/>
            <a:ext cx="646437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Reduction in training effectiveness due to COVID-19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20283" y="7095173"/>
            <a:ext cx="649718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Risk assessments based on previous normal operations are no longer valid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0799" y="6538378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Decreased wellbeing of aviation professionals during shutdown and on return to 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0799" y="7237942"/>
            <a:ext cx="6452680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Roster adaptations to reduce transmission of illness may create different team behaviours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9434" y="6047523"/>
            <a:ext cx="4840096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HUMAN PERFORMANCE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19" y="3784030"/>
            <a:ext cx="329192" cy="38502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11827" y="1788731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INFRASTRUCTURE AND EQUIPMENT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5119" y="1788731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TRAINING, CHECKING AND RECENCY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19" y="4387915"/>
            <a:ext cx="329192" cy="3850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434" y="6681147"/>
            <a:ext cx="329192" cy="3850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23521" y="5806858"/>
            <a:ext cx="6628443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00"/>
              </a:lnSpc>
            </a:pPr>
            <a:r>
              <a:rPr lang="en-US" sz="3200" spc="-32">
                <a:solidFill>
                  <a:srgbClr val="222F64"/>
                </a:solidFill>
                <a:latin typeface="Alegreya Sans Bold Bold"/>
              </a:rPr>
              <a:t>MANAGEMENT SYSTEMS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80401" y="4292277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Ground Service Equipment may malfunction due to long periods of disuse and a lack of maintenance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2423206"/>
            <a:ext cx="329192" cy="38502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2939799"/>
            <a:ext cx="329192" cy="38502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766350" y="3469810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Postponement of emergency response plan exercises may lead to ineffective handling of emergencies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3612580"/>
            <a:ext cx="329192" cy="38502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826483" y="4245145"/>
            <a:ext cx="6956580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Increased use of real aircraft for training instead of simulators 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434" y="7399762"/>
            <a:ext cx="329192" cy="38502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794452" y="6340252"/>
            <a:ext cx="649718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focus on, or prioritisation of safety, human and organisational factors 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4435047"/>
            <a:ext cx="329192" cy="38502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20799" y="7981627"/>
            <a:ext cx="6470059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Reduced adherence to procedures in the new working environment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434" y="8124397"/>
            <a:ext cx="329192" cy="38502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40402" y="8035872"/>
            <a:ext cx="329192" cy="38502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7237942"/>
            <a:ext cx="329192" cy="3850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3521" y="6483022"/>
            <a:ext cx="329192" cy="38502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813816" y="8695527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Flight crew fatigue due to unavailability of rest facilities at destination or extended duty period 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434" y="8838297"/>
            <a:ext cx="329192" cy="38502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309" y="534733"/>
            <a:ext cx="2352615" cy="882231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2953291" y="483514"/>
            <a:ext cx="910128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Operators - Safety Issues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92096" y="5117248"/>
            <a:ext cx="702434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Flight simulator recurrent evaluations have been limited 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3521" y="5107617"/>
            <a:ext cx="329192" cy="38502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1835270" y="3056214"/>
            <a:ext cx="6464375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Transfer of pilots from one fleet to another resulting in low hours on type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7932" y="3198984"/>
            <a:ext cx="329192" cy="38502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1826483" y="4972468"/>
            <a:ext cx="646437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Increased periods between licence/ validation checks 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19" y="4962837"/>
            <a:ext cx="329192" cy="385020"/>
          </a:xfrm>
          <a:prstGeom prst="rect">
            <a:avLst/>
          </a:prstGeom>
        </p:spPr>
      </p:pic>
      <p:sp>
        <p:nvSpPr>
          <p:cNvPr id="42" name="TextBox 42"/>
          <p:cNvSpPr txBox="1"/>
          <p:nvPr/>
        </p:nvSpPr>
        <p:spPr>
          <a:xfrm>
            <a:off x="1826483" y="5450623"/>
            <a:ext cx="6464375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Long gap in flying following type-rating training</a:t>
            </a: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5119" y="5440992"/>
            <a:ext cx="329192" cy="38502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0811332" y="8690133"/>
            <a:ext cx="6447968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Extent and duration of COVID-19 exemptions and temporary rules</a:t>
            </a: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827" y="8832903"/>
            <a:ext cx="329192" cy="38502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813816" y="9449112"/>
            <a:ext cx="645966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399"/>
              </a:lnSpc>
            </a:pPr>
            <a:r>
              <a:rPr lang="en-US" sz="2399" spc="-23">
                <a:solidFill>
                  <a:srgbClr val="222F64"/>
                </a:solidFill>
                <a:latin typeface="Alegreya Sans Bold Bold"/>
              </a:rPr>
              <a:t>Unusual approach profiles in the circumstances of the pandemic (unstable approaches)</a:t>
            </a:r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9434" y="9591882"/>
            <a:ext cx="329192" cy="3850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3884016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General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33997"/>
            <a:ext cx="15776448" cy="678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You may be rusty so review SOPs and Emergency Recall Items before reporting for duty.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Read all checklists slowly and deliberately in accordance with SOPs.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the crew is aware and “in the loop”. Question when unsure.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Carefully consider short cuts before accepting during all flight phases.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Be ready for unexpected technical failures due to long storage of aircraft.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Rushing is never a good idea. Especially now. Take your time to properly perform your tasks.  Do not rush the crew in the cabin.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456210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Preparation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074545"/>
            <a:ext cx="16230600" cy="51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There needs to be a thorough pre-flight briefing with Cabin Crew to ensure a common understanding of procedures, timings, need to support and monitor each other.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Flight Deck Briefing - verbalise the plan and pay attention to the HOW (How are you going to fly it?)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a proper briefing stating all threats and how you mitigate them.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Take your time for cross-checking the loaded route with the given clearance and charts.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383440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Pushback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133997"/>
            <a:ext cx="16068593" cy="4538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both pilots are listening on the radio for departure and pushback clearence.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When in doubt or unsure, stop and verify.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a clear communication with the ground crew.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a proper look out during pushback.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333582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Taxi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264489"/>
            <a:ext cx="16013781" cy="397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Confirmation of taxi routing with pilot monitoring before aircraft moves.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Do not try to rush to comply with intersection departures.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Taxi slowly, be prepared for non-standard routings and parking on non-standard stands.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Only perform one engine taxi out if time and workload allows.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2353" y="552450"/>
            <a:ext cx="1562401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Take-Off/ Departure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264489"/>
            <a:ext cx="15883793" cy="510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Do not get distracted by ATC.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Monitor climb rates when light (use of v/s).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Do not push for short cuts (consider implications).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No high speed below FL100.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Strictly adhere to the sterile cockpit concept below FL100.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290386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Cruise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2101467"/>
            <a:ext cx="16230600" cy="734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Delay paperwork until you are at cruise level.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Fly the plan in relation to FL and managed spped. Only deviate at ATC request.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you stay hydrated and you eat enough.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Pay more attention to the aircraft and the flight path then you were used to, it has been a long time and unfamiliarisation will work against you.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As pilot monitoring make sure you are monitoring and helping the pilot flying during cruise as well.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Carefully consider short cuts before accepting.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With Thanks to the Following Organisations Who Supported the Development of this Material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4406" y="7936963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90420" y="3470671"/>
            <a:ext cx="2510812" cy="16728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6195" y="8320697"/>
            <a:ext cx="3211868" cy="1108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9311" y="2582821"/>
            <a:ext cx="4636074" cy="3280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48781" y="8415465"/>
            <a:ext cx="2636604" cy="918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82263" y="4632516"/>
            <a:ext cx="3473970" cy="10639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3931" y="3653393"/>
            <a:ext cx="1665904" cy="2164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89361" y="4774834"/>
            <a:ext cx="4153666" cy="1225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88803" y="8280768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1450" y="6515696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9831" y="6190502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5407" y="600016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64870" y="6236482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39992" y="8517253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756083" y="3813149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104436" y="6277053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5501232" y="4449980"/>
            <a:ext cx="2344326" cy="15501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379388" y="7487210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578511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Descent/ Approach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46774" y="1980941"/>
            <a:ext cx="16230600" cy="791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Ensure a thorough briefing including threats and how to mitigate them. Consider new NOTAMs that may contain nonstandard elements, weather, aircraft defects etc.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PM: Close monitoring of track miles and descent profile.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Maintain good awareness of terrain MSAs and MRC plates.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Maximum use of the highest levels of automation.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Slow down earlier, configure a little bit earlier. 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Maintain strict compliance with noise and environmental corridors.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 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Consider that the cabin crew may require a bit more time to be ready.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507394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Taxi In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34038"/>
            <a:ext cx="15746539" cy="397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Again, take your time to complete your procedures.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Avoid single engine taxiing during increased workload.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Brief and/or verify cleared taxi route to parking position.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Do not rush taxiing to the parking position.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9275" y="552450"/>
            <a:ext cx="1488002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Air Ops - Post Flight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88730" y="220980"/>
            <a:ext cx="1615446" cy="161544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1363" t="-62792" r="-86479" b="-28361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63312" y="2052863"/>
            <a:ext cx="16230600" cy="678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Discuss any occurrences or moments in the flight that could be improved and why.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Take your time to finish the paperwork.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Leave the cockpit the way you would like to have it when you walk into the cockpit.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Even though it may take extra time, file a safety report or hazard report when applicable. You are an essential part in ensuring a safe operation for the whole company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22F64"/>
                </a:solidFill>
                <a:latin typeface="Alegreya Sans Bold"/>
              </a:rPr>
              <a:t>Make sure you ask your collegues, including cabin crew and ground staff, how the flight was and how they are before saying thank you and goodbye.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222F64"/>
              </a:solidFill>
              <a:latin typeface="Alegreya Sa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190"/>
          <a:stretch>
            <a:fillRect/>
          </a:stretch>
        </p:blipFill>
        <p:spPr>
          <a:xfrm>
            <a:off x="-1572712" y="1346856"/>
            <a:ext cx="20863968" cy="97181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50798" y="6118138"/>
            <a:ext cx="11208954" cy="2234444"/>
            <a:chOff x="0" y="0"/>
            <a:chExt cx="3950725" cy="787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50725" cy="787556"/>
            </a:xfrm>
            <a:custGeom>
              <a:avLst/>
              <a:gdLst/>
              <a:ahLst/>
              <a:cxnLst/>
              <a:rect l="l" t="t" r="r" b="b"/>
              <a:pathLst>
                <a:path w="3950725" h="787556">
                  <a:moveTo>
                    <a:pt x="0" y="0"/>
                  </a:moveTo>
                  <a:lnTo>
                    <a:pt x="3950725" y="0"/>
                  </a:lnTo>
                  <a:lnTo>
                    <a:pt x="3950725" y="787556"/>
                  </a:lnTo>
                  <a:lnTo>
                    <a:pt x="0" y="787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150798" y="6459245"/>
            <a:ext cx="11208954" cy="154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00"/>
              </a:lnSpc>
            </a:pPr>
            <a:r>
              <a:rPr lang="en-US" sz="10100" spc="-101">
                <a:solidFill>
                  <a:srgbClr val="222F64"/>
                </a:solidFill>
                <a:latin typeface="Alegreya Sans Bold Bold"/>
              </a:rPr>
              <a:t>Questions?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236" b="36040"/>
          <a:stretch>
            <a:fillRect/>
          </a:stretch>
        </p:blipFill>
        <p:spPr>
          <a:xfrm>
            <a:off x="0" y="1470283"/>
            <a:ext cx="18440208" cy="8833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1455" y="-716185"/>
            <a:ext cx="2846545" cy="28465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9712" y="197246"/>
            <a:ext cx="2951086" cy="10196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23915" y="1924878"/>
            <a:ext cx="6054276" cy="2188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Come and join </a:t>
            </a:r>
          </a:p>
          <a:p>
            <a:pPr marL="0" lvl="0" indent="0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the discussion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5407" y="291226"/>
            <a:ext cx="16697185" cy="119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</a:pPr>
            <a:r>
              <a:rPr lang="en-US" sz="7800" spc="-78">
                <a:solidFill>
                  <a:srgbClr val="222F64"/>
                </a:solidFill>
                <a:latin typeface="Alegreya Sans Bold Bold"/>
              </a:rPr>
              <a:t>Campaign Supporters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1103" y="5956387"/>
            <a:ext cx="1875563" cy="1875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68836" y="8236546"/>
            <a:ext cx="3211868" cy="11080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3500" y="419727"/>
            <a:ext cx="4636074" cy="3280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3235" y="8426082"/>
            <a:ext cx="2636604" cy="918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2854" y="2741911"/>
            <a:ext cx="3473970" cy="1063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8809" y="1659570"/>
            <a:ext cx="1665904" cy="2164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92999" y="1552294"/>
            <a:ext cx="4153666" cy="1225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29591" y="2437449"/>
            <a:ext cx="2510812" cy="1672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10768" t="28033" b="28033"/>
          <a:stretch>
            <a:fillRect/>
          </a:stretch>
        </p:blipFill>
        <p:spPr>
          <a:xfrm>
            <a:off x="6122122" y="8236546"/>
            <a:ext cx="4223848" cy="11879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8809" y="6522597"/>
            <a:ext cx="3498554" cy="685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135797" y="6088819"/>
            <a:ext cx="3364692" cy="12792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821537" y="4220285"/>
            <a:ext cx="1872949" cy="1659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955554" y="6455098"/>
            <a:ext cx="3814518" cy="11872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655871" y="8236546"/>
            <a:ext cx="3384532" cy="714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04166" y="1755276"/>
            <a:ext cx="3641632" cy="819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45970" y="4451148"/>
            <a:ext cx="2925295" cy="1106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57307" y="4168817"/>
            <a:ext cx="2344326" cy="1550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/>
          <a:srcRect l="19155" t="34986" r="16962" b="37761"/>
          <a:stretch>
            <a:fillRect/>
          </a:stretch>
        </p:blipFill>
        <p:spPr>
          <a:xfrm>
            <a:off x="13952054" y="4220285"/>
            <a:ext cx="4088348" cy="12332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976736" y="4121842"/>
            <a:ext cx="4054860" cy="18567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139602" y="2825250"/>
            <a:ext cx="4131663" cy="1063903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770203" y="7358522"/>
            <a:ext cx="3925580" cy="28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"/>
              </a:lnSpc>
            </a:pPr>
            <a:r>
              <a:rPr lang="en-US" sz="1800" spc="-18">
                <a:solidFill>
                  <a:srgbClr val="222F64"/>
                </a:solidFill>
                <a:latin typeface="Alegreya Sans Bold Bold"/>
              </a:rPr>
              <a:t>Human Factors Wellbeing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530862"/>
            <a:ext cx="5518883" cy="55188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18883" y="752330"/>
            <a:ext cx="1083234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6000" spc="-60">
                <a:solidFill>
                  <a:srgbClr val="222F64"/>
                </a:solidFill>
                <a:latin typeface="Alegreya Sans Bold Bold"/>
              </a:rPr>
              <a:t>Its purpose and what it stands for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1150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1150" y="5867137"/>
            <a:ext cx="369658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Collaborative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9816" y="2962496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""To provide useful information that engages people in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positive conversations about safety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 so that the aviation community can </a:t>
            </a:r>
            <a:r>
              <a:rPr lang="en-US" sz="5000" spc="-50">
                <a:solidFill>
                  <a:srgbClr val="222F64"/>
                </a:solidFill>
                <a:latin typeface="Alegreya Sans Regular Bold Italics"/>
              </a:rPr>
              <a:t>deliver the safety capacity needed to ensure safe operations</a:t>
            </a: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95335" y="6764410"/>
            <a:ext cx="8232850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>
                <a:solidFill>
                  <a:srgbClr val="222F64"/>
                </a:solidFill>
                <a:latin typeface="Alegreya Sans Regular Bold"/>
              </a:rPr>
              <a:t>We collaborate to understand the challenges industry are facing and work hard to help develop practical solutions.</a:t>
            </a:r>
          </a:p>
          <a:p>
            <a:pPr marL="0" lvl="0" indent="0">
              <a:lnSpc>
                <a:spcPts val="2599"/>
              </a:lnSpc>
            </a:pPr>
            <a:endParaRPr lang="en-US" sz="2600" spc="-26">
              <a:solidFill>
                <a:srgbClr val="222F64"/>
              </a:solidFill>
              <a:latin typeface="Alegreya Sans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54026" y="5867137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Useful and Supportive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1150" y="8820785"/>
            <a:ext cx="8232850" cy="137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use plain, simple language that seeks to provide the clarity people need to  easily understand often complex information without talking down to them.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1150" y="7923512"/>
            <a:ext cx="599177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Plain Speaking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95335" y="8820785"/>
            <a:ext cx="844750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00"/>
              </a:lnSpc>
              <a:buFont typeface="Arial"/>
              <a:buChar char="•"/>
            </a:pPr>
            <a:r>
              <a:rPr lang="en-US" sz="2600" spc="-26" dirty="0">
                <a:solidFill>
                  <a:srgbClr val="222F64"/>
                </a:solidFill>
                <a:latin typeface="Alegreya Sans Regular Bold"/>
              </a:rPr>
              <a:t>We start positive conversations about safety that gets people thinking and provide the tools and information industry needs. </a:t>
            </a:r>
          </a:p>
          <a:p>
            <a:pPr marL="0" lvl="0" indent="0">
              <a:lnSpc>
                <a:spcPts val="2599"/>
              </a:lnSpc>
            </a:pPr>
            <a:endParaRPr lang="en-US" sz="2600" spc="-26" dirty="0">
              <a:solidFill>
                <a:srgbClr val="222F64"/>
              </a:solidFill>
              <a:latin typeface="Alegreya Sans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54026" y="7923512"/>
            <a:ext cx="6090847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Bold Bold"/>
              </a:rPr>
              <a:t>Engaging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27828" y="885414"/>
            <a:ext cx="10832343" cy="124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"Always" Campaign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816" y="3786568"/>
            <a:ext cx="17168368" cy="203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Safety is not a process or an outcome. It is the capacity of all stakeholders in the aviation system to collectively contribute to </a:t>
            </a:r>
          </a:p>
          <a:p>
            <a:pPr marL="0" lvl="0" indent="0" algn="ctr">
              <a:lnSpc>
                <a:spcPts val="5000"/>
              </a:lnSpc>
            </a:pPr>
            <a:r>
              <a:rPr lang="en-US" sz="5000" spc="-50">
                <a:solidFill>
                  <a:srgbClr val="222F64"/>
                </a:solidFill>
                <a:latin typeface="Alegreya Sans Regular"/>
              </a:rPr>
              <a:t>safe and effective operations, every single day  - always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314" y="2481008"/>
            <a:ext cx="17713372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Stronger, Safer, Together - Always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816" y="6161468"/>
            <a:ext cx="17440870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</a:pPr>
            <a:r>
              <a:rPr lang="en-US" sz="5600" spc="-56">
                <a:solidFill>
                  <a:srgbClr val="222F64"/>
                </a:solidFill>
                <a:latin typeface="Alegreya Sans Bold Bold"/>
              </a:rPr>
              <a:t>The importance of a collaborative, industry-wide campaign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9816" y="7617460"/>
            <a:ext cx="1210444" cy="13614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83592" y="7692958"/>
            <a:ext cx="1210444" cy="1210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57735" y="7779385"/>
            <a:ext cx="704264" cy="10375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6783" y="7328535"/>
            <a:ext cx="3638659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Aviation relies on all actors working in a coordinated and connected way.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32186" y="7328535"/>
            <a:ext cx="3655198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achieve more we align our core values and work together with common goals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0149" y="7360983"/>
            <a:ext cx="4543411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We focus on key activities, actions and behaviours that are at the heart of safe  operations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2158" y="703810"/>
            <a:ext cx="15743683" cy="228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Be Ready, Stay Safe - Driving Safe Operations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396868"/>
            <a:ext cx="6585643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Having enough skilled, trained and qualified people who are operationally ready and fit for duty.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Ensuring that you have the right tools, equipment and infrastructure in place.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Defining and living by the values that creates the trust needed to support positive safety conversations.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8607" y="4396868"/>
            <a:ext cx="7460693" cy="513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Encouraging people to do things the right way by following the relevant processes, procedures and practices.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Knowing your risks and mitigating them effectively as part of a resilient management system. </a:t>
            </a:r>
          </a:p>
          <a:p>
            <a:pPr>
              <a:lnSpc>
                <a:spcPts val="3600"/>
              </a:lnSpc>
            </a:pPr>
            <a:endParaRPr lang="en-US" sz="3600" spc="-36" dirty="0">
              <a:solidFill>
                <a:srgbClr val="222F64"/>
              </a:solidFill>
              <a:latin typeface="Alegreya Sans Regular Bold"/>
            </a:endParaRPr>
          </a:p>
          <a:p>
            <a:pPr marL="0" lvl="0" indent="0">
              <a:lnSpc>
                <a:spcPts val="3600"/>
              </a:lnSpc>
            </a:pPr>
            <a:r>
              <a:rPr lang="en-US" sz="3600" spc="-36" dirty="0">
                <a:solidFill>
                  <a:srgbClr val="222F64"/>
                </a:solidFill>
                <a:latin typeface="Alegreya Sans Regular Bold"/>
              </a:rPr>
              <a:t>Inspire  your teams to talk about safety and then having a positive approach to learning and solving problems.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21354"/>
            <a:ext cx="6094109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Be Ready means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8607" y="3121354"/>
            <a:ext cx="7393165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spc="-63">
                <a:solidFill>
                  <a:srgbClr val="222F64"/>
                </a:solidFill>
                <a:latin typeface="Alegreya Sans Bold Bold"/>
              </a:rPr>
              <a:t>Stay Safe means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383" r="3320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0568" y="43434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The Audience for the Campaign?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568" y="3166745"/>
            <a:ext cx="8268470" cy="656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package is for organisations and particularly for leaders and managers who are developing their own Ramp-up preparations.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Organisations should use this material to support a people-centred Ramp-up as it relates to their own operation (add your logo to the top right of the main powerpoint slides and go!)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It is designed to help staff representatives in supporting their organisations and colleagues during the Ramp-up. </a:t>
            </a:r>
          </a:p>
          <a:p>
            <a:pPr>
              <a:lnSpc>
                <a:spcPts val="3200"/>
              </a:lnSpc>
            </a:pPr>
            <a:endParaRPr lang="en-US" sz="3200" spc="-32">
              <a:solidFill>
                <a:srgbClr val="222F64"/>
              </a:solidFill>
              <a:latin typeface="Alegreya Sans Regular Bold"/>
            </a:endParaRPr>
          </a:p>
          <a:p>
            <a:pPr marL="690880" lvl="1" indent="-345440">
              <a:lnSpc>
                <a:spcPts val="3200"/>
              </a:lnSpc>
              <a:buFont typeface="Arial"/>
              <a:buChar char="•"/>
            </a:pPr>
            <a:r>
              <a:rPr lang="en-US" sz="3200" spc="-32">
                <a:solidFill>
                  <a:srgbClr val="222F64"/>
                </a:solidFill>
                <a:latin typeface="Alegreya Sans Regular Bold"/>
              </a:rPr>
              <a:t>This material is designed to align our ramp up approaches across the industry and to save you time when developing your own messages.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076" r="21076"/>
          <a:stretch>
            <a:fillRect/>
          </a:stretch>
        </p:blipFill>
        <p:spPr>
          <a:xfrm>
            <a:off x="-28745" y="0"/>
            <a:ext cx="9172745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772583" y="464820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is in the package?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6687" y="3213735"/>
            <a:ext cx="7821078" cy="604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Defining the campaign, its goals and values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What is "Be Ready" and "Stay Safe"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Examples of the key actions for each of the domain groups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safety issues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Domain Ramp-up resources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Safety posters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17" r="34905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5955" y="311555"/>
            <a:ext cx="7821078" cy="228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199"/>
              </a:lnSpc>
            </a:pPr>
            <a:r>
              <a:rPr lang="en-US" sz="8199" spc="-81">
                <a:solidFill>
                  <a:srgbClr val="222F64"/>
                </a:solidFill>
                <a:latin typeface="Alegreya Sans Bold Bold"/>
              </a:rPr>
              <a:t>What you can do with the material?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7963" y="2702462"/>
            <a:ext cx="8109838" cy="695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Go to the EASA Air Ops Community to get access to the Safety issues report and other Ramp-Up Resources.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 Use the campaign material within your own organisations during the summer and beyond - the messages are for always.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Register for the domain discussions at the EASA Safety Week between 26-28 June (Register via the EASA Website)</a:t>
            </a:r>
          </a:p>
          <a:p>
            <a:pPr>
              <a:lnSpc>
                <a:spcPts val="3600"/>
              </a:lnSpc>
            </a:pPr>
            <a:endParaRPr lang="en-US" sz="3600" spc="-36">
              <a:solidFill>
                <a:srgbClr val="222F64"/>
              </a:solidFill>
              <a:latin typeface="Alegreya Sans Regular Bold"/>
            </a:endParaRPr>
          </a:p>
          <a:p>
            <a:pPr marL="777240" lvl="1" indent="-388620">
              <a:lnSpc>
                <a:spcPts val="3600"/>
              </a:lnSpc>
              <a:buFont typeface="Arial"/>
              <a:buChar char="•"/>
            </a:pPr>
            <a:r>
              <a:rPr lang="en-US" sz="3600" spc="-36">
                <a:solidFill>
                  <a:srgbClr val="222F64"/>
                </a:solidFill>
                <a:latin typeface="Alegreya Sans Regular Bold"/>
              </a:rPr>
              <a:t>Join the ongoing discussions with our Conversation Aviation webinars and on the LinkedIn Group.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1599</Words>
  <Application>Microsoft Office PowerPoint</Application>
  <PresentationFormat>Custom</PresentationFormat>
  <Paragraphs>200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Alegreya Sans Bold Bold</vt:lpstr>
      <vt:lpstr>Alegreya Sans Regular Bold</vt:lpstr>
      <vt:lpstr>Alegreya Sans Regular</vt:lpstr>
      <vt:lpstr>Alegreya Sans Regular Bold Italics</vt:lpstr>
      <vt:lpstr>Alegreya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Ramp Up Rebooted Master</dc:title>
  <dc:creator>FRANKLIN John</dc:creator>
  <cp:lastModifiedBy>FRANKLIN John</cp:lastModifiedBy>
  <cp:revision>3</cp:revision>
  <dcterms:created xsi:type="dcterms:W3CDTF">2006-08-16T00:00:00Z</dcterms:created>
  <dcterms:modified xsi:type="dcterms:W3CDTF">2022-05-16T21:54:41Z</dcterms:modified>
  <dc:identifier>DAFAAvoLiDA</dc:identifier>
</cp:coreProperties>
</file>