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280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7" r:id="rId26"/>
    <p:sldId id="328" r:id="rId27"/>
  </p:sldIdLst>
  <p:sldSz cx="18288000" cy="10287000"/>
  <p:notesSz cx="6858000" cy="9144000"/>
  <p:embeddedFontLst>
    <p:embeddedFont>
      <p:font typeface="Alegreya Sans Bold" panose="020B0604020202020204" charset="0"/>
      <p:regular r:id="rId28"/>
    </p:embeddedFont>
    <p:embeddedFont>
      <p:font typeface="Alegreya Sans Bold Bold" panose="020B0604020202020204" charset="0"/>
      <p:regular r:id="rId29"/>
    </p:embeddedFont>
    <p:embeddedFont>
      <p:font typeface="Alegreya Sans Regular" panose="020B0604020202020204" charset="0"/>
      <p:regular r:id="rId30"/>
    </p:embeddedFont>
    <p:embeddedFont>
      <p:font typeface="Alegreya Sans Regular Bold" panose="020B0604020202020204" charset="0"/>
      <p:regular r:id="rId31"/>
    </p:embeddedFont>
    <p:embeddedFont>
      <p:font typeface="Alegreya Sans Regular Bold Italics" panose="020B0604020202020204" charset="0"/>
      <p:regular r:id="rId32"/>
    </p:embeddedFont>
    <p:embeddedFont>
      <p:font typeface="Arimo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6.jpe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90" t="504" r="2047" b="10313"/>
          <a:stretch>
            <a:fillRect/>
          </a:stretch>
        </p:blipFill>
        <p:spPr>
          <a:xfrm>
            <a:off x="-10078" y="1520604"/>
            <a:ext cx="18324954" cy="87663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39523" y="6595839"/>
            <a:ext cx="10630097" cy="2234444"/>
            <a:chOff x="0" y="0"/>
            <a:chExt cx="3746700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6700" cy="787556"/>
            </a:xfrm>
            <a:custGeom>
              <a:avLst/>
              <a:gdLst/>
              <a:ahLst/>
              <a:cxnLst/>
              <a:rect l="l" t="t" r="r" b="b"/>
              <a:pathLst>
                <a:path w="3746700" h="787556">
                  <a:moveTo>
                    <a:pt x="0" y="0"/>
                  </a:moveTo>
                  <a:lnTo>
                    <a:pt x="3746700" y="0"/>
                  </a:lnTo>
                  <a:lnTo>
                    <a:pt x="3746700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50094" y="6535999"/>
            <a:ext cx="11208954" cy="229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1"/>
              </a:lnSpc>
            </a:pPr>
            <a:r>
              <a:rPr lang="en-US" sz="8201" spc="-82">
                <a:solidFill>
                  <a:srgbClr val="222F64"/>
                </a:solidFill>
                <a:latin typeface="Alegreya Sans Bold Bold"/>
              </a:rPr>
              <a:t>Stronger and Safer Together, Always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601211"/>
            <a:ext cx="2846545" cy="2846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9" y="312219"/>
            <a:ext cx="2951086" cy="1019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89487" y="5671085"/>
            <a:ext cx="2309025" cy="230901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2953" t="-56932" r="-97255" b="-31008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01180" y="5579746"/>
            <a:ext cx="2309025" cy="230901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9366" t="-48351" r="-66042" b="-24399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10815" y="2372585"/>
            <a:ext cx="2309025" cy="230901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8442" t="-52641" r="-84383" b="-30207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244217" y="5053362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Flight Crew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676" y="8260524"/>
            <a:ext cx="2366034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ATM/ANS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1083" y="8274675"/>
            <a:ext cx="2705835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Cabin Crew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6384" y="552450"/>
            <a:ext cx="124925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Domain Based Actions and Behaviours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23781" y="2372585"/>
            <a:ext cx="2309025" cy="23090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0092" t="-43345" r="-74813" b="-28150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202127" y="5671085"/>
            <a:ext cx="2309025" cy="23090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5063" t="-46205" r="-75928" b="-23878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035529" y="8351863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Engineers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21059" y="4900428"/>
            <a:ext cx="4314470" cy="112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Airport/ Ground Handling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290523"/>
            <a:ext cx="329192" cy="385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149572"/>
            <a:ext cx="329192" cy="38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832865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5527863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764923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7454356"/>
            <a:ext cx="329192" cy="3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8153469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891194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3520922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803" y="419792"/>
            <a:ext cx="1095000" cy="1095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31214" y="552450"/>
            <a:ext cx="90780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General Ramp-Up 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92803" y="2244908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COVID-19 Resource Hub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803" y="4787251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Review of Safety Issues Arising from the COVID-19 Pandemic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803" y="410395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CANSO - COVID-19 Restart and Recovery Guide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92803" y="5482249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SAFE360° Conference 13-15 September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2328" y="8107854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Just culture toolbox from ATCEUC, CANSO, ETF, IFAIMA, IFATCA &amp; IFATSEA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1853" y="6719308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Wellbeing Resource Hub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92803" y="2845579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IATA - COVID Resources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02328" y="347530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ACI - COVID Resources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11853" y="7408741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Regulation (EU 376/2014 on the Reporting, Analysis and Follow-Up of Occurrences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161348"/>
            <a:ext cx="329192" cy="38502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202328" y="6115734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Ramp-Up Safety Week 26-28 June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43" b="14243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52830" y="202631"/>
            <a:ext cx="10582340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Domain Packages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54" b="14254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1881" y="238725"/>
            <a:ext cx="11304238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Aerodromes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5212992"/>
            <a:ext cx="329192" cy="385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4126386"/>
            <a:ext cx="329192" cy="38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5768404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6844985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8683556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5411" y="370661"/>
            <a:ext cx="1316079" cy="13160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6296030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3548855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9310719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3941969"/>
            <a:ext cx="329192" cy="3850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3451220"/>
            <a:ext cx="329192" cy="3850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2989090"/>
            <a:ext cx="329192" cy="3850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8083436"/>
            <a:ext cx="329192" cy="3850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6380432"/>
            <a:ext cx="329192" cy="3850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5785744"/>
            <a:ext cx="329192" cy="3850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4424" y="8209720"/>
            <a:ext cx="329192" cy="3850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6927002"/>
            <a:ext cx="329192" cy="3850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7464056"/>
            <a:ext cx="329192" cy="38502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4700234"/>
            <a:ext cx="329192" cy="3850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7549781"/>
            <a:ext cx="329192" cy="38502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5143500"/>
            <a:ext cx="329192" cy="38502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3965" y="8790789"/>
            <a:ext cx="329192" cy="38502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849" y="4533422"/>
            <a:ext cx="329192" cy="38502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859727" y="6844985"/>
            <a:ext cx="647606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Rescue and firefighting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39523" y="5240614"/>
            <a:ext cx="551525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Inspection of Paved and Unpaved Surfaces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39523" y="4145647"/>
            <a:ext cx="446610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Electrical power supply systems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47602" y="5778034"/>
            <a:ext cx="474108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Non-visual aids for navigation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74305" y="8683438"/>
            <a:ext cx="469089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Visual aids for navigation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174064" y="552450"/>
            <a:ext cx="1411193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 Safety Issues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59727" y="6296030"/>
            <a:ext cx="417911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Obstacle Management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47602" y="3548855"/>
            <a:ext cx="445802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Apron management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55255" y="9320349"/>
            <a:ext cx="469089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Widlife hazard management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73447" y="3941969"/>
            <a:ext cx="550806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Aeronautical information management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158658" y="3441695"/>
            <a:ext cx="3680894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Aerodrome emergency plan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50444" y="3008350"/>
            <a:ext cx="496290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Airside works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874305" y="8093066"/>
            <a:ext cx="474916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Vehicle/equipment readiness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173447" y="6380314"/>
            <a:ext cx="646437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Disabled aircraft removal plan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181082" y="5795375"/>
            <a:ext cx="647606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Coordination and collaboration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173447" y="8209720"/>
            <a:ext cx="647606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Operations in winter conditions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73447" y="6926885"/>
            <a:ext cx="646437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Low visibility procedures (LVP)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09109" y="210186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INFRASTRUCTURE AND EQUIPMENT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839523" y="7330917"/>
            <a:ext cx="6837020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Technical issues relating to recommencing use of aircraft fuelling after a long break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830307" y="4719494"/>
            <a:ext cx="498304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Ground Service Equipment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158658" y="7569042"/>
            <a:ext cx="680258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Operational risks of aircraft storage at aerodromes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25849" y="2101866"/>
            <a:ext cx="431370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MANAGEMENT SYSTEMS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154397" y="5147892"/>
            <a:ext cx="737925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Contamination and Risk of Infection on Return to Work</a:t>
            </a:r>
            <a:r>
              <a:rPr lang="en-US" sz="2399" spc="-12">
                <a:solidFill>
                  <a:srgbClr val="222F64"/>
                </a:solidFill>
                <a:latin typeface="Arimo Bold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137539" y="8800419"/>
            <a:ext cx="649718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focus on safety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173447" y="4524839"/>
            <a:ext cx="697996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Application of COVID-19 health measures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4345116"/>
            <a:ext cx="329192" cy="3850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25069" y="5061437"/>
            <a:ext cx="508619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Impact of the pandemic on the ground handling industry – human factors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1567" y="4192821"/>
            <a:ext cx="5141104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Skills and knowledge degradation due to lack of recent practice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3261" y="6700869"/>
            <a:ext cx="562762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Reduction in training effectiveness due to COVID-19 restrictions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65503" y="4221607"/>
            <a:ext cx="43371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Decreased wellbeing of aviation professionals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65503" y="6625966"/>
            <a:ext cx="5045765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Roster adaptations to reduce transmission of illness may create different team behaviours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5503" y="3690641"/>
            <a:ext cx="335876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Aviation personnel fatigue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54139" y="2517862"/>
            <a:ext cx="4840096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HUMAN PERFORMANCE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8868" y="6843639"/>
            <a:ext cx="329192" cy="38502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97431" y="2478307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TRAINING, CHECKING AND RECENCY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6104093"/>
            <a:ext cx="329192" cy="3850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139" y="4364376"/>
            <a:ext cx="329192" cy="3850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33261" y="5873557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Knowledge transfer missed for new generation aviation personnel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139" y="3681011"/>
            <a:ext cx="329192" cy="38502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665503" y="5892818"/>
            <a:ext cx="4583271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adherence to procedures in the new working environment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81268" y="6035588"/>
            <a:ext cx="329192" cy="3850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139" y="5204206"/>
            <a:ext cx="329192" cy="3850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139" y="6921136"/>
            <a:ext cx="329192" cy="38502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5184946"/>
            <a:ext cx="329192" cy="38502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721567" y="5042176"/>
            <a:ext cx="5990381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"/>
              </a:rPr>
              <a:t> </a:t>
            </a:r>
            <a:r>
              <a:rPr lang="en-US" sz="2399" spc="-12">
                <a:solidFill>
                  <a:srgbClr val="222F64"/>
                </a:solidFill>
                <a:latin typeface="Arimo Bold"/>
              </a:rPr>
              <a:t>Ground handling staff training programme disruption and reduction in training effectiveness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65403" y="552450"/>
            <a:ext cx="1403173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 Safety Issues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5411" y="370661"/>
            <a:ext cx="1316079" cy="131607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721567" y="3681011"/>
            <a:ext cx="542603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Availability and competence of personnel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3661751"/>
            <a:ext cx="329192" cy="385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370661"/>
            <a:ext cx="1316079" cy="13160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49774" y="533083"/>
            <a:ext cx="14512245" cy="86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Safety Information - </a:t>
            </a:r>
            <a:r>
              <a:rPr lang="en-US" sz="5600" u="sng" spc="-56">
                <a:solidFill>
                  <a:srgbClr val="222F64"/>
                </a:solidFill>
                <a:latin typeface="Alegreya Sans Bold Bold"/>
              </a:rPr>
              <a:t>COVID-19 Safety Risk Portfolio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3585940"/>
            <a:ext cx="9651826" cy="9169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1019" y="3714837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Infrastructure and Equipment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4645676"/>
            <a:ext cx="9651826" cy="9169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21019" y="4774573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Training, Checking and Recency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5686425"/>
            <a:ext cx="9651826" cy="9169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21019" y="5815322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Management Systems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6708653"/>
            <a:ext cx="9651826" cy="9169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521019" y="6837550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Human Performance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7727120"/>
            <a:ext cx="9651826" cy="91692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521019" y="7856017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Financial Impacts on Safety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087" y="8745906"/>
            <a:ext cx="9651826" cy="91692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521019" y="8874802"/>
            <a:ext cx="7245961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4200" spc="-42">
                <a:solidFill>
                  <a:srgbClr val="FBBC39"/>
                </a:solidFill>
                <a:latin typeface="Alegreya Sans Bold Bold"/>
              </a:rPr>
              <a:t>Outdated Information;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7877" y="2078363"/>
            <a:ext cx="14920156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Bold Bold"/>
              </a:rPr>
              <a:t>The </a:t>
            </a:r>
            <a:r>
              <a:rPr lang="en-US" sz="3600" spc="-12">
                <a:solidFill>
                  <a:srgbClr val="222F64"/>
                </a:solidFill>
                <a:latin typeface="Arimo Bold"/>
              </a:rPr>
              <a:t>newly published review contains links to guidance material regarding safety mitigating actions, including for aerodromes and ground handling.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370661"/>
            <a:ext cx="1316079" cy="13160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49774" y="533083"/>
            <a:ext cx="14512245" cy="86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Aerodromes Safety Issues (SIB 2020-07R1)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3375389"/>
            <a:ext cx="6527103" cy="6200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06322" y="3427934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Surfaces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4088419"/>
            <a:ext cx="6527103" cy="620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06322" y="4140964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Electrical Power Supply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4801767"/>
            <a:ext cx="6527103" cy="6200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06322" y="4854312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Visual/ Non-Visual Aids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5506581"/>
            <a:ext cx="6527103" cy="6200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06322" y="5559126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Rescue and Fire-Fighting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6224533"/>
            <a:ext cx="6527103" cy="6200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06322" y="6277078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Obstacle Management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6937562"/>
            <a:ext cx="6527103" cy="6200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106322" y="6990107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Wildlife Management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7650910"/>
            <a:ext cx="6527103" cy="6200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06322" y="7703455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Apron Management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877" y="8355725"/>
            <a:ext cx="6527103" cy="62007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106322" y="8408270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Aeronautical Info Management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3375389"/>
            <a:ext cx="6527103" cy="62007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961621" y="3427934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Emergency Plan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4088419"/>
            <a:ext cx="6527103" cy="62007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961621" y="4140964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Vehicles/ Equipment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4801767"/>
            <a:ext cx="6527103" cy="62007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9961621" y="4854312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"/>
              </a:rPr>
              <a:t>Disabled Aircraft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5506581"/>
            <a:ext cx="6527103" cy="620075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9961621" y="5559126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Competency of Staff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6224533"/>
            <a:ext cx="6527103" cy="62007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9961621" y="6277078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Coordination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6937562"/>
            <a:ext cx="6527103" cy="620075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961621" y="6990107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Low Visibility Procedures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7650910"/>
            <a:ext cx="6527103" cy="620075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9961621" y="7703455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Winter Conditions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3176" y="8355725"/>
            <a:ext cx="6527103" cy="620075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9961621" y="8408270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Management Systems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58034" y="2019689"/>
            <a:ext cx="14512245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</a:pPr>
            <a:r>
              <a:rPr lang="en-US" sz="4800" spc="-48">
                <a:solidFill>
                  <a:srgbClr val="16CC7F"/>
                </a:solidFill>
                <a:latin typeface="Alegreya Sans Bold Bold"/>
              </a:rPr>
              <a:t>Published 21 January 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5411" y="370661"/>
            <a:ext cx="1316079" cy="13160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49774" y="533083"/>
            <a:ext cx="14512245" cy="86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Ground handling Safety Issues (SIB 2020-13)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2611204"/>
            <a:ext cx="8734488" cy="8297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8893" y="2768599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Financial Impacts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3533935"/>
            <a:ext cx="8734488" cy="8297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65807" y="3691330"/>
            <a:ext cx="8356385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Unused Ground Services Equipment (GSE)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87877" y="1688616"/>
            <a:ext cx="14512245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</a:pPr>
            <a:r>
              <a:rPr lang="en-US" sz="4800" spc="-48">
                <a:solidFill>
                  <a:srgbClr val="16CC7F"/>
                </a:solidFill>
                <a:latin typeface="Alegreya Sans Bold Bold"/>
              </a:rPr>
              <a:t>Published 29 July 2020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4501332"/>
            <a:ext cx="8734488" cy="82977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098893" y="4658728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Return-to-Operations Plan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5424063"/>
            <a:ext cx="8734488" cy="82977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65807" y="5581459"/>
            <a:ext cx="8356385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Maintenance of Equipment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6349089"/>
            <a:ext cx="8734488" cy="8297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98893" y="6506485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Refresher Training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7271820"/>
            <a:ext cx="8734488" cy="82977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965807" y="7429216"/>
            <a:ext cx="8356385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Authorisation for Vehicle Drivers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8239218"/>
            <a:ext cx="8734488" cy="82977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098893" y="8396613"/>
            <a:ext cx="6090214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Training of New Personnel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6756" y="9161949"/>
            <a:ext cx="8734488" cy="82977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965807" y="9319344"/>
            <a:ext cx="8356385" cy="5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9"/>
              </a:lnSpc>
            </a:pPr>
            <a:r>
              <a:rPr lang="en-US" sz="3399" spc="-33">
                <a:solidFill>
                  <a:srgbClr val="FBBC39"/>
                </a:solidFill>
                <a:latin typeface="Alegreya Sans Bold Bold"/>
              </a:rPr>
              <a:t>Staff Wellbeing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02836"/>
            <a:ext cx="1470703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General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24422"/>
            <a:ext cx="16230600" cy="678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PPE is there to protect you and your colleagues.  Wear it, don’t lose it!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If you see something, say something.  Report it don’t ignore it!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deliberate and knowledgable in your actions and be mindful of the consequences of any errors made.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wary of yours and your colleagues rustiness/fatigue due to reduced work activity/working hours/furlough.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understanding of colleagues and be prepared to challenge any unintended or deliberate deviations from safety standards.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With Thanks to the Following Organisations Who Supported the Development of this Material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406" y="7936963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0420" y="3470671"/>
            <a:ext cx="2510812" cy="16728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6195" y="8320697"/>
            <a:ext cx="3211868" cy="1108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9311" y="2582821"/>
            <a:ext cx="4636074" cy="3280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48781" y="8415465"/>
            <a:ext cx="2636604" cy="918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2263" y="4632516"/>
            <a:ext cx="3473970" cy="1063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3931" y="3653393"/>
            <a:ext cx="1665904" cy="2164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89361" y="4774834"/>
            <a:ext cx="4153666" cy="1225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88803" y="8280768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1450" y="6515696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9831" y="6190502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5407" y="600016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64870" y="6236482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39992" y="8517253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6083" y="3813149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104436" y="6277053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01232" y="4449980"/>
            <a:ext cx="2344326" cy="15501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379388" y="7487210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02836"/>
            <a:ext cx="1488002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Before/ During a Task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207116"/>
            <a:ext cx="16230600" cy="678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have thorough pre-task briefings and consider if you have the people needed for the task who have the knowledge/ training needed and are mentally and physically prepared.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you have and use the approved data, tools, equipment and resources for the task. 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Take the appropriate safety precautions and follow all regulations and procedures.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Have human performance issues at the front of your mind and apply appropriate Human Factors coping strategies. 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Reiterate the expected standards with your team prior to commencing work - remember you uphold the standards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02836"/>
            <a:ext cx="1181274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After the Task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124422"/>
            <a:ext cx="15994979" cy="397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Debrief post work to evaluate how the job went to see what you can learn and improve for next time.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use all the approved data, methods and practices.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Complete all paperwork correctly prior to the next flight.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31411"/>
            <a:ext cx="1435435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Task Specific - Ground Handling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23837" y="2038707"/>
            <a:ext cx="16173079" cy="51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prepared and plan ahead.  Turn up at the right time prior to aircraft arrival.  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Make sure to label defective equipment.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Keep calm and carry on safely.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Only carry out tasks using the correct equipment for the job.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Always remain vigilant and alert.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31411"/>
            <a:ext cx="1405665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Task Specific - Aerodrome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220634"/>
            <a:ext cx="13634749" cy="341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Passport &amp; PCR checks; Do it once, Do it right.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Beware of Lithium-ion battery restrictions, one too many can cause fire.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Don’t rush cabin cleaning, thoroughly clean, prevent the spread. 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631411"/>
            <a:ext cx="1134429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Aerodromes - Task Specific - Cargo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246" t="-51159" r="-78557" b="-2751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137940"/>
            <a:ext cx="16230600" cy="22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Congested warehouse? Be aware of forklifts and people around you.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Cargo overhanging racking can fall and kill – don’t wait for someone else to put it right.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190"/>
          <a:stretch>
            <a:fillRect/>
          </a:stretch>
        </p:blipFill>
        <p:spPr>
          <a:xfrm>
            <a:off x="-1572712" y="1346856"/>
            <a:ext cx="20863968" cy="971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50798" y="6118138"/>
            <a:ext cx="11208954" cy="2234444"/>
            <a:chOff x="0" y="0"/>
            <a:chExt cx="3950725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0725" cy="787556"/>
            </a:xfrm>
            <a:custGeom>
              <a:avLst/>
              <a:gdLst/>
              <a:ahLst/>
              <a:cxnLst/>
              <a:rect l="l" t="t" r="r" b="b"/>
              <a:pathLst>
                <a:path w="3950725" h="787556">
                  <a:moveTo>
                    <a:pt x="0" y="0"/>
                  </a:moveTo>
                  <a:lnTo>
                    <a:pt x="3950725" y="0"/>
                  </a:lnTo>
                  <a:lnTo>
                    <a:pt x="3950725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150798" y="6459245"/>
            <a:ext cx="11208954" cy="154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00"/>
              </a:lnSpc>
            </a:pPr>
            <a:r>
              <a:rPr lang="en-US" sz="10100" spc="-101">
                <a:solidFill>
                  <a:srgbClr val="222F64"/>
                </a:solidFill>
                <a:latin typeface="Alegreya Sans Bold Bold"/>
              </a:rPr>
              <a:t>Questions?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36" b="36040"/>
          <a:stretch>
            <a:fillRect/>
          </a:stretch>
        </p:blipFill>
        <p:spPr>
          <a:xfrm>
            <a:off x="0" y="1470283"/>
            <a:ext cx="18440208" cy="8833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716185"/>
            <a:ext cx="2846545" cy="28465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9712" y="197246"/>
            <a:ext cx="2951086" cy="10196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23915" y="1924878"/>
            <a:ext cx="6054276" cy="218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Come and join </a:t>
            </a:r>
          </a:p>
          <a:p>
            <a:pPr marL="0" lvl="0" indent="0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the discussion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Campaign Supporters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1103" y="5956387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8836" y="8236546"/>
            <a:ext cx="3211868" cy="11080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3500" y="419727"/>
            <a:ext cx="4636074" cy="3280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3235" y="8426082"/>
            <a:ext cx="2636604" cy="918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2854" y="2741911"/>
            <a:ext cx="3473970" cy="1063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8809" y="1659570"/>
            <a:ext cx="1665904" cy="2164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92999" y="1552294"/>
            <a:ext cx="4153666" cy="1225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29591" y="2437449"/>
            <a:ext cx="2510812" cy="1672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22122" y="8236546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8809" y="6522597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35797" y="6088819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821537" y="422028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955554" y="6455098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55871" y="8236546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04166" y="1755276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45970" y="4451148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57307" y="4168817"/>
            <a:ext cx="2344326" cy="1550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l="19155" t="34986" r="16962" b="37761"/>
          <a:stretch>
            <a:fillRect/>
          </a:stretch>
        </p:blipFill>
        <p:spPr>
          <a:xfrm>
            <a:off x="13952054" y="4220285"/>
            <a:ext cx="4088348" cy="12332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976736" y="4121842"/>
            <a:ext cx="4054860" cy="18567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139602" y="2825250"/>
            <a:ext cx="4131663" cy="106390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70203" y="7358522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530862"/>
            <a:ext cx="5518883" cy="55188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18883" y="752330"/>
            <a:ext cx="108323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Its purpose and what it stands for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1150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1150" y="5867137"/>
            <a:ext cx="369658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Collaborative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9816" y="2962496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""To provide useful information that engages people in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positive conversations about safety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 so that the aviation community can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deliver the safety capacity needed to ensure safe operations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5335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54026" y="5867137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Useful and Supportive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1150" y="8820785"/>
            <a:ext cx="8232850" cy="137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use plain, simple language that seeks to provide the clarity people need to  easily understand often complex information without talking down to them.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1150" y="7923512"/>
            <a:ext cx="599177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Plain Speaking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5335" y="8820785"/>
            <a:ext cx="844750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start positive conversations about safety that gets people thinking and provide the tools and information industry needs.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54026" y="7923512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Engaging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7828" y="885414"/>
            <a:ext cx="10832343" cy="124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"Always" Campaign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816" y="3786568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Safety is not a process or an outcome. It is the capacity of all stakeholders in the aviation system to collectively contribute to </a:t>
            </a:r>
          </a:p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 and effective operations, every single day  - always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14" y="2481008"/>
            <a:ext cx="17713372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Stronger, Safer, Together - Always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816" y="6161468"/>
            <a:ext cx="17440870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The importance of a collaborative, industry-wide campaign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816" y="7617460"/>
            <a:ext cx="1210444" cy="13614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3592" y="7692958"/>
            <a:ext cx="1210444" cy="1210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57735" y="7779385"/>
            <a:ext cx="704264" cy="10375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6783" y="7328535"/>
            <a:ext cx="3638659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Aviation relies on all actors working in a coordinated and connected way.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32186" y="7328535"/>
            <a:ext cx="3655198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achieve more we align our core values and work together with common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0149" y="7360983"/>
            <a:ext cx="4543411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focus on key activities, actions and behaviours that are at the heart of safe  operations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2158" y="703810"/>
            <a:ext cx="15743683" cy="228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Be Ready, Stay Safe - Driving Safe Operations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96868"/>
            <a:ext cx="658564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Having enough skilled, trained and qualified people who are operationally ready and fit for duty.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Ensuring that you have the right tools, equipment and infrastructure in place.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Defining and living by the values that creates the trust needed to support positive safety conversations.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8607" y="4396868"/>
            <a:ext cx="7460693" cy="513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Encouraging people to do things the right way by following the relevant processes, procedures and practices.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Knowing your risks and mitigating them effectively as part of a resilient management system.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marL="0"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Inspire  your teams to talk about safety and then having a positive approach to learning and solving problems.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21354"/>
            <a:ext cx="6094109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Be Ready means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8607" y="3121354"/>
            <a:ext cx="739316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Stay Safe means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3" r="3320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0568" y="43434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Audience for the Campaign?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568" y="3166745"/>
            <a:ext cx="8268470" cy="656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package is for organisations and particularly for leaders and managers who are developing their own Ramp-up preparations.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Organisations should use this material to support a people-centred Ramp-up as it relates to their own operation (add your logo to the top right of the main powerpoint slides and go!)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It is designed to help staff representatives in supporting their organisations and colleagues during the Ramp-up.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material is designed to align our ramp up approaches across the industry and to save you time when developing your own messages.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076" r="21076"/>
          <a:stretch>
            <a:fillRect/>
          </a:stretch>
        </p:blipFill>
        <p:spPr>
          <a:xfrm>
            <a:off x="-28745" y="0"/>
            <a:ext cx="917274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72583" y="46482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is in the package?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6687" y="3213735"/>
            <a:ext cx="7821078" cy="604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Defining the campaign, its goals and values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What is "Be Ready" and "Stay Safe"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Examples of the key actions for each of the domain groups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safety issues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Ramp-up resources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Safety posters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17" r="34905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5955" y="311555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you can do with the material?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963" y="2702462"/>
            <a:ext cx="8109838" cy="695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Go to the EASA Air Ops Community to get access to the Safety issues report and other Ramp-Up Resources.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 Use the campaign material within your own organisations during the summer and beyond - the messages are for always.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Register for the domain discussions at the EASA Safety Week between 26-28 June (Register via the EASA Website)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Join the ongoing discussions with our Conversation Aviation webinars and on the LinkedIn Group.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1418</Words>
  <Application>Microsoft Office PowerPoint</Application>
  <PresentationFormat>Custom</PresentationFormat>
  <Paragraphs>206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Alegreya Sans Bold Bold</vt:lpstr>
      <vt:lpstr>Alegreya Sans Regular Bold</vt:lpstr>
      <vt:lpstr>Alegreya Sans Regular</vt:lpstr>
      <vt:lpstr>Alegreya Sans Regular Bold Italics</vt:lpstr>
      <vt:lpstr>Arimo Bold</vt:lpstr>
      <vt:lpstr>Alegreya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Ramp Up Rebooted Master</dc:title>
  <dc:creator>FRANKLIN John</dc:creator>
  <cp:lastModifiedBy>FRANKLIN John</cp:lastModifiedBy>
  <cp:revision>3</cp:revision>
  <dcterms:created xsi:type="dcterms:W3CDTF">2006-08-16T00:00:00Z</dcterms:created>
  <dcterms:modified xsi:type="dcterms:W3CDTF">2022-05-16T22:05:15Z</dcterms:modified>
  <dc:identifier>DAFAAvoLiDA</dc:identifier>
</cp:coreProperties>
</file>