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303" r:id="rId10"/>
  </p:sldIdLst>
  <p:sldSz cx="18288000" cy="10287000"/>
  <p:notesSz cx="6858000" cy="9144000"/>
  <p:embeddedFontLst>
    <p:embeddedFont>
      <p:font typeface="Alegreya Sans Bold" panose="020B0604020202020204" charset="0"/>
      <p:regular r:id="rId11"/>
    </p:embeddedFont>
    <p:embeddedFont>
      <p:font typeface="Alegreya Sans Bold Bold" panose="020B0604020202020204" charset="0"/>
      <p:regular r:id="rId12"/>
    </p:embeddedFont>
    <p:embeddedFont>
      <p:font typeface="Alegreya Sans Regular" panose="020B0604020202020204" charset="0"/>
      <p:regular r:id="rId13"/>
    </p:embeddedFont>
    <p:embeddedFont>
      <p:font typeface="Alegreya Sans Regular Bold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7" y="6118138"/>
            <a:ext cx="11403403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62200" y="6438900"/>
            <a:ext cx="12894876" cy="1176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el-GR" sz="8000" spc="-101" dirty="0">
                <a:solidFill>
                  <a:srgbClr val="222F64"/>
                </a:solidFill>
                <a:latin typeface="Alegreya Sans Bold Bold"/>
              </a:rPr>
              <a:t>Ετοιμάσου </a:t>
            </a:r>
            <a:r>
              <a:rPr lang="en-US" sz="8000" spc="-101" dirty="0">
                <a:solidFill>
                  <a:srgbClr val="222F64"/>
                </a:solidFill>
                <a:latin typeface="Alegreya Sans Bold Bold"/>
              </a:rPr>
              <a:t>– </a:t>
            </a:r>
            <a:r>
              <a:rPr lang="el-GR" sz="8000" spc="-101" dirty="0">
                <a:solidFill>
                  <a:srgbClr val="222F64"/>
                </a:solidFill>
                <a:latin typeface="Alegreya Sans Bold Bold"/>
              </a:rPr>
              <a:t>Μείνε Ασφαλής</a:t>
            </a:r>
            <a:endParaRPr lang="en-US" sz="8000" spc="-101" dirty="0">
              <a:solidFill>
                <a:srgbClr val="222F64"/>
              </a:solidFill>
              <a:latin typeface="Alegreya Sans Bol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1455" y="-776041"/>
            <a:ext cx="2846545" cy="28465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9712" y="182769"/>
            <a:ext cx="2951086" cy="1019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568" y="523558"/>
            <a:ext cx="1574368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 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–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Μείνε Ασφαλής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Για Οργανισμούς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90586" y="2898338"/>
            <a:ext cx="7468714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l-GR" sz="2599" spc="-25" dirty="0">
                <a:solidFill>
                  <a:srgbClr val="222F64"/>
                </a:solidFill>
                <a:latin typeface="Alegreya Sans Regular Bold"/>
              </a:rPr>
              <a:t>Διασφάλιση διαθεσιμότητας των κατάλληλων εργαλείων, εξοπλισμού και υποδομών.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>
              <a:lnSpc>
                <a:spcPts val="2600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el-GR" sz="2599" spc="-25" dirty="0">
                <a:solidFill>
                  <a:srgbClr val="222F64"/>
                </a:solidFill>
                <a:latin typeface="Alegreya Sans Regular Bold"/>
              </a:rPr>
              <a:t>Διαθεσιμότητα  ειδικευμένων, εκπαιδευμένων και καταρτισμένων ανθρώπων που είναι επιχειρησιακά έτοιμοι και ικανοί να αναλάβουν καθήκοντα.</a:t>
            </a: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 marL="0" lvl="0" indent="0">
              <a:lnSpc>
                <a:spcPts val="2599"/>
              </a:lnSpc>
            </a:pPr>
            <a:r>
              <a:rPr lang="el-GR" sz="2600" spc="-26" dirty="0">
                <a:solidFill>
                  <a:srgbClr val="222F64"/>
                </a:solidFill>
                <a:latin typeface="Alegreya Sans Regular Bold"/>
              </a:rPr>
              <a:t>Τοποθέτηση του προσωπικού σας και της ευημερίας του στην καρδιά μιας ανθρωποκεντρικής προσέγγισης. </a:t>
            </a:r>
            <a:r>
              <a:rPr lang="en-US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373" y="4269999"/>
            <a:ext cx="1210444" cy="1361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373" y="6201376"/>
            <a:ext cx="1210444" cy="12104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98606" y="6819900"/>
            <a:ext cx="8032193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l-GR" sz="2600" spc="-26" dirty="0">
                <a:solidFill>
                  <a:srgbClr val="222F64"/>
                </a:solidFill>
                <a:latin typeface="Alegreya Sans Regular Bold"/>
              </a:rPr>
              <a:t>Ενθάρρυνση των ανθρώπων να ακολουθούν αναγνωρισμένες διαδικασίες, μεθόδους  και συνήθης πρακτικές.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el-GR" sz="2599" spc="-25" dirty="0">
                <a:solidFill>
                  <a:srgbClr val="222F64"/>
                </a:solidFill>
                <a:latin typeface="Alegreya Sans Regular Bold"/>
              </a:rPr>
              <a:t>Γνώση των ρίσκων και αποτελεσματικός μετριασμός τους ως μέρος ενός ανθεκτικού συστήματος διαχείρισης.</a:t>
            </a:r>
          </a:p>
          <a:p>
            <a:pPr>
              <a:lnSpc>
                <a:spcPts val="2600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 marL="0" lvl="0" indent="0">
              <a:lnSpc>
                <a:spcPts val="2599"/>
              </a:lnSpc>
            </a:pPr>
            <a:r>
              <a:rPr lang="el-GR" sz="2600" spc="-26" dirty="0">
                <a:solidFill>
                  <a:srgbClr val="222F64"/>
                </a:solidFill>
                <a:latin typeface="Alegreya Sans Regular Bold"/>
              </a:rPr>
              <a:t>Δημιουργία κουλτούρας εμπιστοσύνης που ενθαρρύνει την υποβολή αναφορών και τους ανθρώπους να μιλούν ανοιχτά για την υγιεινή και ασφάλεια</a:t>
            </a:r>
            <a:r>
              <a:rPr lang="en-US" sz="2600" spc="-26" dirty="0">
                <a:solidFill>
                  <a:srgbClr val="222F64"/>
                </a:solidFill>
                <a:latin typeface="Alegreya Sans Regular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53348"/>
            <a:ext cx="72771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l-GR" sz="5600" spc="-56" dirty="0">
                <a:solidFill>
                  <a:srgbClr val="222F64"/>
                </a:solidFill>
                <a:latin typeface="Alegreya Sans Bold Bold"/>
              </a:rPr>
              <a:t>Η σημασία της καμπάνιας για όλη την αεροπορική κοινότητα </a:t>
            </a: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463" y="8004140"/>
            <a:ext cx="704264" cy="10375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02617" y="1990308"/>
            <a:ext cx="609410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l-GR" sz="5600" spc="-56" dirty="0">
                <a:solidFill>
                  <a:srgbClr val="222F64"/>
                </a:solidFill>
                <a:latin typeface="Alegreya Sans Bold Bold"/>
              </a:rPr>
              <a:t>Ετοιμάσου Σημαίνει:</a:t>
            </a: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98607" y="6026005"/>
            <a:ext cx="739316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l-GR" sz="5600" spc="-56" dirty="0">
                <a:solidFill>
                  <a:srgbClr val="222F64"/>
                </a:solidFill>
                <a:latin typeface="Alegreya Sans Bold Bold"/>
              </a:rPr>
              <a:t>Μείνε Ασφαλής Σημαίνει:</a:t>
            </a: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47527" y="4431924"/>
            <a:ext cx="491214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l-GR" sz="2599" spc="-25" dirty="0">
                <a:solidFill>
                  <a:srgbClr val="222F64"/>
                </a:solidFill>
                <a:latin typeface="Alegreya Sans Regular Bold"/>
              </a:rPr>
              <a:t>Οι αεροπορικές υπηρεσίες είναι αλληλένδετες και βασίζονται σε οργανισμούς που συνεργάζονται απρόσκοπτα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47527" y="6287803"/>
            <a:ext cx="491214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l-GR" sz="2599" spc="-25" dirty="0">
                <a:solidFill>
                  <a:srgbClr val="222F64"/>
                </a:solidFill>
                <a:latin typeface="Alegreya Sans Regular Bold"/>
              </a:rPr>
              <a:t>Στρατηγικές εκκίνησης πρέπει να  εξεταστούν από όλους τους οργανισμούς για να διασφαλιστεί η ασφαλής παροχή υπηρεσιών.</a:t>
            </a: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47527" y="8004140"/>
            <a:ext cx="551919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l-GR" sz="2599" spc="-25" dirty="0">
                <a:solidFill>
                  <a:srgbClr val="222F64"/>
                </a:solidFill>
                <a:latin typeface="Alegreya Sans Regular Bold"/>
              </a:rPr>
              <a:t>Θα πρέπει να επικεντρωθούμε όλοι στις καίριες συμπεριφορές κατά την κλιμάκωση του επιχειρησιακού έργου των επομένων μηνών. 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8138" y="552450"/>
            <a:ext cx="1515289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 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–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Μείνε Ασφαλής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</a:t>
            </a:r>
            <a:r>
              <a:rPr lang="en-US" sz="6000" spc="-6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l-GR" sz="6000" b="1" spc="-60" dirty="0">
                <a:solidFill>
                  <a:srgbClr val="222F64"/>
                </a:solidFill>
                <a:latin typeface="Alegreya Sans Bold"/>
              </a:rPr>
              <a:t>Για </a:t>
            </a:r>
            <a:r>
              <a:rPr lang="el-GR" sz="6000" spc="-60" dirty="0">
                <a:solidFill>
                  <a:srgbClr val="222F64"/>
                </a:solidFill>
                <a:latin typeface="Alegreya Sans Bold"/>
              </a:rPr>
              <a:t>υπαλλήλους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9650" y="2353956"/>
            <a:ext cx="18706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Σωστά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26831" y="2346565"/>
            <a:ext cx="5240447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Κάντε τα πάντα με τον σωστό τρόπο - ακολουθήστε διαδικασίες, μεθόδους και πρακτικές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89177" y="3793179"/>
            <a:ext cx="348615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Συμμετοχή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26832" y="3894449"/>
            <a:ext cx="5517167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Μιλήστε για την ασφάλεια και χρησιμοποιήστε το σύστημα αναφοράς του οργανισμού σας ή την εμπιστευτική αναφορά, εάν χρειάζεται.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9650" y="5483306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Επίγνωση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96872" y="5512268"/>
            <a:ext cx="527277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Έχετε υπόψη σας ότι εσείς και οι συνάδελφοί σας μπορεί να μην είστε τόσο επικαιροποιημένοι ή καταρτισμένοι όσο νομίζετε.</a:t>
            </a:r>
            <a:r>
              <a:rPr lang="en-US" sz="2800" dirty="0">
                <a:solidFill>
                  <a:srgbClr val="222F64"/>
                </a:solidFill>
                <a:latin typeface="Alegreya Sans Regular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9650" y="7069350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Απόφαση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35180" y="7069350"/>
            <a:ext cx="5508819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Να είστε συνειδητοποιημένοι όταν παίρνετε αποφάσεις και να τις αξιολογείτε τακτικά ώστε να βλέπετε πως μπορείτε να βελτιωθείτε.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9650" y="8651680"/>
            <a:ext cx="275715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Εσείς και οι</a:t>
            </a:r>
          </a:p>
          <a:p>
            <a:pPr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υπόλοιποι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26832" y="8651680"/>
            <a:ext cx="56071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Οι καιροί είναι προκλητικοί γι' αυτό σκεφτείτε την δική σας ασφάλεια, των συναδέλφων σας καθώς και όσων συνεργάζεστε</a:t>
            </a:r>
            <a:r>
              <a:rPr lang="en-US" sz="2800" dirty="0">
                <a:solidFill>
                  <a:srgbClr val="222F64"/>
                </a:solidFill>
                <a:latin typeface="Alegreya Sans Regular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20722" y="2291446"/>
            <a:ext cx="263723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Ενημέρωση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098424" y="2346565"/>
            <a:ext cx="555260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Εάν έχετε οποιεσδήποτε ανησυχίες για κάτι που βλέπετε ή βιώνετε, μιλήστε.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18354" y="389444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Ενέργειες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98424" y="3894449"/>
            <a:ext cx="5552604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Να ενεργείτε σκόπιμα  παραμένοντας συγκεντρωμένοι  ελαχιστοποιώντας την απόσπαση της προσοχής σας.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18354" y="5442333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Εξοικείωση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06772" y="5414944"/>
            <a:ext cx="5952628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Πάρτε το χρόνο σας, τα πράγματα ίσως να μην είναι το ίδιο γνώριμα με πριν</a:t>
            </a:r>
            <a:r>
              <a:rPr lang="en-US" sz="2800" dirty="0">
                <a:solidFill>
                  <a:srgbClr val="222F64"/>
                </a:solidFill>
                <a:latin typeface="Alegreya Sans Regular"/>
              </a:rPr>
              <a:t>. </a:t>
            </a: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Προγραμματίστε έγκαιρα και βάλτε προτεραιότητες στις εργασίες που αφορούν τα καθήκοντα σας.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18354" y="7541803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l-GR" sz="3990" spc="-39" dirty="0">
                <a:solidFill>
                  <a:srgbClr val="222F64"/>
                </a:solidFill>
                <a:latin typeface="Alegreya Sans Bold Bold"/>
              </a:rPr>
              <a:t>Καθημερινά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06772" y="7587808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850"/>
              </a:lnSpc>
            </a:pPr>
            <a:r>
              <a:rPr lang="el-GR" sz="2800" dirty="0">
                <a:solidFill>
                  <a:srgbClr val="222F64"/>
                </a:solidFill>
                <a:latin typeface="Alegreya Sans Regular"/>
              </a:rPr>
              <a:t>Να είστε προετοιμασμένοι κάθε μέρα για νέα πράγματα – δώστε ιδιαίτερη προσοχή όταν κάνετε κάτι που δεν έχετε κάνει για καιρό.</a:t>
            </a:r>
            <a:endParaRPr lang="en-US" sz="28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52450"/>
            <a:ext cx="1359428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 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–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Μείνε Ασφαλής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Προετοιμασία Προσωπικού 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6454" y="2313273"/>
            <a:ext cx="15962846" cy="740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el-GR" sz="3799" dirty="0">
                <a:solidFill>
                  <a:srgbClr val="222F64"/>
                </a:solidFill>
                <a:latin typeface="Alegreya Sans Bold"/>
              </a:rPr>
              <a:t>Ελέγξτε ότι, όλες οι άδειες, τα ιατρικά πιστοποιητικά  και λοιπές διαχειριστικές λεπτομέρειες είναι ενημερωμένες και διαθέσιμες.</a:t>
            </a: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endParaRPr lang="en-US" sz="3799" dirty="0">
              <a:solidFill>
                <a:srgbClr val="222F64"/>
              </a:solidFill>
              <a:latin typeface="Alegreya Sans Bold"/>
            </a:endParaRP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el-GR" sz="3799" dirty="0">
                <a:solidFill>
                  <a:srgbClr val="222F64"/>
                </a:solidFill>
                <a:latin typeface="Alegreya Sans Bold"/>
              </a:rPr>
              <a:t>Ελέγξτε  ξανά τις Καθιερωμένες Επιχειρησιακές σας Διαδικασίες </a:t>
            </a:r>
            <a:r>
              <a:rPr lang="en-US" sz="3799" dirty="0">
                <a:solidFill>
                  <a:srgbClr val="222F64"/>
                </a:solidFill>
                <a:latin typeface="Alegreya Sans Bold"/>
              </a:rPr>
              <a:t>(SOPs)</a:t>
            </a:r>
            <a:r>
              <a:rPr lang="el-GR" sz="3799" dirty="0">
                <a:solidFill>
                  <a:srgbClr val="222F64"/>
                </a:solidFill>
                <a:latin typeface="Alegreya Sans Bold"/>
              </a:rPr>
              <a:t> καθώς και τις διαδικασίες εκτάκτων καταστάσεων</a:t>
            </a:r>
            <a:r>
              <a:rPr lang="en-US" sz="3799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l-GR" sz="3799" dirty="0">
                <a:solidFill>
                  <a:srgbClr val="222F64"/>
                </a:solidFill>
                <a:latin typeface="Alegreya Sans Bold"/>
              </a:rPr>
              <a:t>πριν αναλάβετε βάρδια</a:t>
            </a:r>
            <a:r>
              <a:rPr lang="en-US" sz="3799" dirty="0">
                <a:solidFill>
                  <a:srgbClr val="222F64"/>
                </a:solidFill>
                <a:latin typeface="Alegreya Sans Bold"/>
              </a:rPr>
              <a:t>.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222F64"/>
              </a:solidFill>
              <a:latin typeface="Alegreya Sans Bold"/>
            </a:endParaRP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el-GR" sz="3799" dirty="0">
                <a:solidFill>
                  <a:srgbClr val="222F64"/>
                </a:solidFill>
                <a:latin typeface="Alegreya Sans Bold"/>
              </a:rPr>
              <a:t>Πάρτε λίγο χρόνο ώστε να καταφέρετε να εξοικειωθείτε με τις αλλαγές στον εργασιακό σας χώρο</a:t>
            </a:r>
            <a:r>
              <a:rPr lang="en-US" sz="3799" dirty="0">
                <a:solidFill>
                  <a:srgbClr val="222F64"/>
                </a:solidFill>
                <a:latin typeface="Alegreya Sans Bold"/>
              </a:rPr>
              <a:t>.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222F64"/>
              </a:solidFill>
              <a:latin typeface="Alegreya Sans Bold"/>
            </a:endParaRP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el-GR" sz="3799" dirty="0">
                <a:solidFill>
                  <a:srgbClr val="222F64"/>
                </a:solidFill>
                <a:latin typeface="Alegreya Sans Bold"/>
              </a:rPr>
              <a:t>Προετοιμαστείτε ψυχολογικά αλλά και σωματικά κάνοντας χρήση  Κέντρων συμπαράστασης σωματικής και ψυχικής υγείας.</a:t>
            </a:r>
            <a:endParaRPr lang="en-US" sz="3799" dirty="0">
              <a:solidFill>
                <a:srgbClr val="222F64"/>
              </a:solidFill>
              <a:latin typeface="Alegreya Sans Bold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52450"/>
            <a:ext cx="144921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 – Μείνε Ασφαλής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 Δράσεις Ηγεσίας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72924" y="1907709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37765" y="1907709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04058" y="1933402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8010" y="2699350"/>
            <a:ext cx="6401207" cy="7252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Δώστε ένα θετικό παράδειγμα προς μίμηση.  Βεβαιωθείτε ότι οι ενέργειες σας είναι ευθυγραμμισμένες με τις διαδικασίες και πολιτικές του οργανισμού. 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Καθιερώστε  κουλτούρα εμπιστοσύνης που θα ενθαρρύνει την εμπλοκή με όλο το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προσωπικό έτσι ώστε, να θεωρείται φυσιολογική η  αναφορά, η κριτική και η συζήτηση για τις προκλήσεις που αντιμετωπίζουν οι άνθρωποι διευκολύνοντας έτσι την εκμάθησή τους. </a:t>
            </a:r>
          </a:p>
          <a:p>
            <a:pPr marL="453390" lvl="1" indent="-226695"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Παρουσιάστε την δέσμευσης της ηγεσίας προς την  ευημερία του προσωπικού και στις αξίες, που είναι μέρος ενός ασφαλούς και αποδοτικού οργανισμού.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 </a:t>
            </a:r>
          </a:p>
          <a:p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Προσδιορίστε πού ενδέχεται να συγκρουστούν οι προτεραιότητες της ασφάλειας και των επιχειρήσεων  και λάβετε αποφάσεις δίνοντας προτεραιότητα στην ασφάλεια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 -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συμπεριλάβετε ενδεχόμενα όπως αποδυνάμωση OTP, διακοπές, σφάλματα, αποτυχίες σχεδιασμού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1824" r="-105598" b="-108903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311984" y="2053769"/>
            <a:ext cx="447399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Ηγεσία και Κουλτούρα	 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81413" y="2046440"/>
            <a:ext cx="410906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Επικοινωνία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473676" y="2020050"/>
            <a:ext cx="48143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Πολιτικές και Διαδικασίες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92931" y="2655133"/>
            <a:ext cx="5951391" cy="757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Σχεδιάστε μια στρατηγική επικοινωνίας για επιστροφή στη δουλειά.</a:t>
            </a:r>
          </a:p>
          <a:p>
            <a:pPr marL="453390" lvl="1" indent="-226695"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Προσδιορίστε μηνύματα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“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κλειδιά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”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 και ιεραρχήστε πώς, πότε, ποιος και τι θέλατε να κάνουν οι άνθρωποι;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Παρουσιαστείτε σαν  μια δυνατή ηγεσία όταν επικοινωνείτε.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Δημιουργήστε σενάρια για όλα τα διοικητικά επίπεδα ευθυγραμμισμένα στην ίδια κεντρική ιδέα – επικεντρωμένα σε κάθε εμπλοκή του προσωπικού.   </a:t>
            </a:r>
          </a:p>
          <a:p>
            <a:pPr marL="453390" lvl="1" indent="-226695"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Τονίστε την συστημική φύση των προκλήσεων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–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θα πρέπει να συμπεριλάβετε τους συνεργάτες σας και την αεροπορική κοινότητα στις επικοινωνίες σας.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Επικοινωνήστε σχετικά με το σύστημα αναφορών σας και τις διαδικασίες εμπιστευτικής αναφοράς υπό την Ε.Ν.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376/2014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642086" y="2655133"/>
            <a:ext cx="5177565" cy="702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Βεβαιωθείτε ότι όλες οι διαδικασίες/εγχειρίδια είναι ενημερωμένα  και ότι ισχύουν για την τρέχουσα κατάσταση ανάκαμψης  από τον COVID.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Ενθαρρύνετε το προσωπικό να ακολουθεί πάντοτε τους κανόνες, τις διαδικασίες και τις συνήθεις πρακτικές.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Λάβετε υπόψη τα συγκεκριμένα μέτρα που απαιτούνται  για την ασφάλεια της υγείας και την  προστασία των ανθρώπων από τον COVID σε όλους τους ρόλους (επιχειρησιακούς και μη).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l-GR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Επανεξετάστε, βελτιώστε και αναθεωρήστε, την πολιτική υγιεινής και ασφάλειας  στον οργανισμό σας για να βοηθήσετε την  ψυχική και σωματική υγεία του προσωπικού.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52450"/>
            <a:ext cx="142038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 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–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Μείνε Ασφαλής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 Δράσεις Ηγεσίας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331267" y="2301419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1824" r="-105598" b="-10890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090409" y="2291894"/>
            <a:ext cx="486632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Δεξιότητες &amp; Εκπαίδευση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51638" y="3221733"/>
            <a:ext cx="6266160" cy="665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Σκεφτείτε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,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 ότι οι δεξιότητες και οι γνώσεις του προσωπικού σας μπορεί κατά τη διάρκεια της πανδημίας να έχουν υποβαθμιστεί και τι θα σημαίνει αυτό όταν οι επιχειρησιακές δραστηριότητες θα αυξάνονται.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Αναγνωρίστε καταστάσεις όπου θα χρησιμοποιήσετε το προσωπικό σας με νέους τρόπους ή σε νέες τοποθεσίες και τι αυτό μπορεί να σημαίνει για τον οργανισμό σας.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 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Αναγνωρίστε επιπλέον εκπαιδεύσεις που  θα  παρέχετε εξαιτίας της πανδημίας όπως το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 “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επιστροφή στις επιχειρησιακά καθήκοντα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”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Λάβετε υπόψιν σας την εκπαίδευση στην ηγετική ομάδα στελεχών, ώστε να γίνει εμφανής η ανάγκη για ορατή και υποστηρικτική  ηγεσία.  Βάλτε στην καθημερινότητα σας το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“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Είμαστε όλοι μαζί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”.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244648" y="2250283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6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11606" y="3204966"/>
            <a:ext cx="5914525" cy="6283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Επαληθεύστε ότι υπάρχει αρκετό ικανό και κατάλληλα εκπαιδευμένο προσωπικό για την εκτέλεση όλων των βασικών δραστηριοτήτων και αναλογιστείτε  πώς συγκροτούνται οι ομάδες</a:t>
            </a:r>
            <a:r>
              <a:rPr lang="en-US" sz="2099" dirty="0">
                <a:solidFill>
                  <a:srgbClr val="222F64"/>
                </a:solidFill>
                <a:latin typeface="Alegreya Sans Regular"/>
              </a:rPr>
              <a:t>. </a:t>
            </a:r>
          </a:p>
          <a:p>
            <a:pPr>
              <a:lnSpc>
                <a:spcPts val="2940"/>
              </a:lnSpc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Επαληθεύστε ότι τα οχήματα και ο εξοπλισμός επίγειας εξυπηρέτησης είναι διαθέσιμα για την εκτέλεση όλων των βασικών δραστηριοτήτων</a:t>
            </a:r>
          </a:p>
          <a:p>
            <a:pPr marL="226695" lvl="1">
              <a:lnSpc>
                <a:spcPts val="2939"/>
              </a:lnSpc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Επαληθεύστε ότι είναι διαθέσιμες οι κατάλληλες εγκαταστάσεις, κτίρια και υπηρεσίες για την εκτέλεση όλων των βασικών δραστηριοτήτων</a:t>
            </a:r>
            <a:r>
              <a:rPr lang="en-US" sz="2099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>
              <a:lnSpc>
                <a:spcPts val="2940"/>
              </a:lnSpc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Σκεφτείτε την υπερεπάρκεια ΜΑΠ για τον Covid-19 και άλλων υλικών, για να αποφύγετε τυχόν άγχος που θα προκύψει από ελλείψεις  κατά τη διάρκεια της κλιμάκωσης των επιχειρησιακών αναγκών.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067419" y="2291894"/>
            <a:ext cx="60997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Πόροι και Εξοπλισμός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88730" y="2283406"/>
            <a:ext cx="650911" cy="650911"/>
            <a:chOff x="0" y="0"/>
            <a:chExt cx="867881" cy="86788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91752" y="2291894"/>
            <a:ext cx="46516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Άνθρωποι και Ευημερία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1869" y="3209033"/>
            <a:ext cx="5861430" cy="665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Το προσωπικό  να είναι προετοιμασμένο για τα καθήκοντα του, βοηθήστε το ειδικά σε ότι αφορά την εξασθένιση των δεξιοτήτων του, την κούραση, την ψυχολογία του.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el-GR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Ενθαρρύνετε το προσωπικό να φροντίζει τον εαυτό του ρωτώντας «Πώς νιώθω», «Πώς τα καταφέρνω», «Τι μπορώ να κάνω για τον εαυτό μου και τους άλλους».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Ενθαρρύνετε το προσωπικό να υποστηρίζει ο ένας τον άλλον, προσφέροντας συνεχώς αλληλοϋποστήριξη.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Ενθαρρύνετε το προσωπικό να αναζητήσει βοήθεια μέσω ιατρικών επαγγελματιών ή ομότιμων δικτύων υποστήριξης και βεβαιωθείτε ότι αυτό αποτελεί μέρος της κουλτούρας του οργανισμού σας.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2" y="552450"/>
            <a:ext cx="140514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 –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Μείνε Ασφαλής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Δράσεις Ηγεσίας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5542" y="1982613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7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61065" y="1982612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8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1824" r="-105598" b="-10890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624623" y="2065269"/>
            <a:ext cx="555941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Εργαλεία Διοίκησης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82222" y="2055327"/>
            <a:ext cx="522891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Εξωτερικοί Συνεργάτες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3904" y="2742359"/>
            <a:ext cx="9950670" cy="7154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Ενεργοποιείστε το σύστημα διαχείρισης σας ώστε να διαχειριστείτε αποτελεσματικά την ασφάλεια των καθημερινών δραστηριοτήτων σας  - το περιβάλλον είναι δυναμικό και χρήζει προσοχής των επικείμενων αλλαγών . </a:t>
            </a:r>
          </a:p>
          <a:p>
            <a:pPr marL="453390" lvl="1" indent="-226695"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Να γνωρίζετε τους πιθανούς κίνδυνους, να τους μετριάζετε κατάλληλα συνεχώς και κάντε χρήση της οδηγίας </a:t>
            </a:r>
            <a:r>
              <a:rPr lang="en-US" sz="2099" dirty="0">
                <a:solidFill>
                  <a:srgbClr val="222F64"/>
                </a:solidFill>
                <a:latin typeface="Alegreya Sans Regular"/>
              </a:rPr>
              <a:t> EASA COVID-19 Risk Portfolio </a:t>
            </a: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για να σας βοηθήσει. 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Ενθαρρύνετε το προσωπικό να αναφέρει συμβάντα και κινδύνους και να είστε προετοιμασμένοι να τους διερευνήσετε μαζί με την απαιτούμενη πληροφόρηση από όλο τον οργανισμό.  </a:t>
            </a:r>
          </a:p>
          <a:p>
            <a:pPr marL="453390" lvl="1" indent="-226695"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Βεβαιωθείτε ότι μπορείτε να μετατρέψετε τα δεδομένα σας σε πληροφορίες που μπορούν να χρησιμοποιηθούν στην σωστή διαχείριση των ρίσκων που αφορούν τον οργανισμό σας. </a:t>
            </a:r>
            <a:r>
              <a:rPr lang="en-US" sz="2099" dirty="0">
                <a:solidFill>
                  <a:srgbClr val="222F64"/>
                </a:solidFill>
                <a:latin typeface="Alegreya Sans Regular"/>
              </a:rPr>
              <a:t> </a:t>
            </a:r>
          </a:p>
          <a:p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099" dirty="0">
                <a:solidFill>
                  <a:srgbClr val="222F64"/>
                </a:solidFill>
                <a:latin typeface="Alegreya Sans Regular"/>
              </a:rPr>
              <a:t>Βεβαιωθείτε ότι η κυβερνοασφάλεια καθώς και η υγιεινή και ασφάλεια εμπεριέχονται στο σύστημα διαχείρισής σας.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Σκεφτείτε την προληπτική πληροφόρηση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–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χρησιμοποιείστε μια καμπάνια ώστε να μαγνητίσετε αναφορές αντί να βασιστείτε στην εθελοντική υποβολή τους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Ανυπαρξία αναφορών δεν συνεπάγεται ανυπαρξία προβλημάτων.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50484" y="2794164"/>
            <a:ext cx="7080315" cy="3679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Μην υποθέτετε ότι οι εξωτερικοί σας συνεργάτες βρίσκονται στην ίδια κατάσταση με εσάς ή την ίδια κατάσταση που βρίσκονταν πριν την πανδημία. Επικοινωνήστε μαζί τους.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 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Ελέγξτε την κατάσταση οποιουδήποτε νέου συνεργάτη/ προμηθευτή που πρόκειται να συνεργαστείτε. 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Ελέγξτε ότι οι συνεργάτες/ προμηθευτές δεν παρακάμπτουν διαδικασίες. Επικοινωνήστε μαζί τους και προσφέρετε τους υποστήριξη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568012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Ετοιμάσου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 –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Μείνε Ασφαλής 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: </a:t>
            </a:r>
            <a:r>
              <a:rPr lang="el-GR" sz="6000" spc="-60" dirty="0">
                <a:solidFill>
                  <a:srgbClr val="222F64"/>
                </a:solidFill>
                <a:latin typeface="Alegreya Sans Bold Bold"/>
              </a:rPr>
              <a:t>Υποστήριξη Τμημάτων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8730" y="2771479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40093" y="2771479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6000" y="2789492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992539" y="2789492"/>
            <a:ext cx="650911" cy="650911"/>
            <a:chOff x="0" y="0"/>
            <a:chExt cx="867881" cy="86788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13070" y="3583437"/>
            <a:ext cx="3814817" cy="516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Δημιουργήστε στιγμές  αυτοσυγκέντρωσης χωρίς αποσπάσεις βάζοντας βασικές προτεραιότητες στην ατζέντα σας μέχρι 4 εβδομάδες νωρίτερα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 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Διαμορφώστε  τις συνθήκες που θα σας επιτρέπουν να δημιουργήσετε διαλλείματα δουλειάς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342900" lvl="0" indent="-342900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Σκεφτείτε την προσωπική σας ευημερία και φροντίστε τους γύρω σας.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53374" y="3531895"/>
            <a:ext cx="4205807" cy="665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Προγραμματίστε χρόνο μέσα στην μέρα σας για τα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email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ώστε να μην χαθεί ο ελέγχου του ημερήσιου χρόνου σας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Όταν στέλνετε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email 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να είστε σαφείς σχετικά με τον σκοπό του και με το τι περιμένετε από τους άλλος να πράξουν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.	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342900" lvl="0" indent="-342900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Μην αφήνετε τους συναδέλφους σε πολυήμερη αναμονή, τουλάχιστον στείλτε μια προσωρινή ενημέρωση. 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342900" lvl="0" indent="-342900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u="none" dirty="0">
                <a:solidFill>
                  <a:srgbClr val="222F64"/>
                </a:solidFill>
                <a:latin typeface="Alegreya Sans Regular"/>
              </a:rPr>
              <a:t>E</a:t>
            </a:r>
            <a:r>
              <a:rPr lang="el-GR" sz="2100" u="none" dirty="0">
                <a:solidFill>
                  <a:srgbClr val="222F64"/>
                </a:solidFill>
                <a:latin typeface="Alegreya Sans Regular"/>
              </a:rPr>
              <a:t>ελαχιστοποιήστε το </a:t>
            </a:r>
            <a:r>
              <a:rPr lang="en-US" sz="2100" u="none" dirty="0">
                <a:solidFill>
                  <a:srgbClr val="222F64"/>
                </a:solidFill>
                <a:latin typeface="Alegreya Sans Regular"/>
              </a:rPr>
              <a:t>CC. </a:t>
            </a:r>
            <a:r>
              <a:rPr lang="el-GR" sz="2100" u="none" dirty="0">
                <a:solidFill>
                  <a:srgbClr val="222F64"/>
                </a:solidFill>
                <a:latin typeface="Alegreya Sans Regular"/>
              </a:rPr>
              <a:t>Θα πρέπει όντων κάποιος να το γνωρίζει? Μήπως να επικοινωνήσετε με απευθείας </a:t>
            </a:r>
            <a:r>
              <a:rPr lang="en-US" sz="2100" u="none" dirty="0">
                <a:solidFill>
                  <a:srgbClr val="222F64"/>
                </a:solidFill>
                <a:latin typeface="Alegreya Sans Regular"/>
              </a:rPr>
              <a:t>email?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63441" y="3531895"/>
            <a:ext cx="3832372" cy="591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Σκεφτείτε ποιον θα καλέσετε σε μια </a:t>
            </a:r>
            <a:r>
              <a:rPr lang="el-GR" sz="2100" dirty="0" err="1">
                <a:solidFill>
                  <a:srgbClr val="222F64"/>
                </a:solidFill>
                <a:latin typeface="Alegreya Sans Regular"/>
              </a:rPr>
              <a:t>τηλεσυνάντηση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 έτσι ώστε ο καθένας να γνωρίζει την πραγματική ανάγκη του χρόνου  που θα σας παρέχει.</a:t>
            </a: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Αποφύγετε τις διαδοχικές </a:t>
            </a:r>
            <a:r>
              <a:rPr lang="el-GR" sz="2100" dirty="0" err="1">
                <a:solidFill>
                  <a:srgbClr val="222F64"/>
                </a:solidFill>
                <a:latin typeface="Alegreya Sans Regular" panose="020B0604020202020204" charset="0"/>
              </a:rPr>
              <a:t>τηλεσυναντήσεις</a:t>
            </a: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. Προγραμματίστε  τες  σε 45λεπτες αντί για 60λεπτες</a:t>
            </a:r>
            <a:r>
              <a:rPr lang="en-US" sz="2100" dirty="0">
                <a:solidFill>
                  <a:srgbClr val="222F64"/>
                </a:solidFill>
                <a:latin typeface="Alegreya Sans Regular" panose="020B0604020202020204" charset="0"/>
              </a:rPr>
              <a:t>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342900" lvl="0" indent="-342900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Αποφύγετε προγραμματισμένες </a:t>
            </a:r>
            <a:r>
              <a:rPr lang="el-GR" sz="2100" dirty="0" err="1">
                <a:solidFill>
                  <a:srgbClr val="222F64"/>
                </a:solidFill>
                <a:latin typeface="Alegreya Sans Regular" panose="020B0604020202020204" charset="0"/>
              </a:rPr>
              <a:t>τηλεσυναντήσεις</a:t>
            </a: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 εκτός ωραρίου εργασίας λαμβάνοντας υπόψιν τις διαφορές ώρας και τα διαλλείματα φαγητού. </a:t>
            </a:r>
            <a:r>
              <a:rPr lang="en-US" sz="2100" dirty="0">
                <a:solidFill>
                  <a:srgbClr val="222F64"/>
                </a:solidFill>
                <a:latin typeface="Alegreya Sans Regular" panose="020B0604020202020204" charset="0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19484" y="3484513"/>
            <a:ext cx="4572000" cy="665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Μην επικοινωνείτε μόνο με </a:t>
            </a:r>
            <a:r>
              <a:rPr lang="en-US" sz="2100" dirty="0">
                <a:solidFill>
                  <a:srgbClr val="222F64"/>
                </a:solidFill>
                <a:latin typeface="Alegreya Sans Regular"/>
              </a:rPr>
              <a:t>email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, χρησιμοποιείστε το τηλέφωνο, την </a:t>
            </a:r>
            <a:r>
              <a:rPr lang="el-GR" sz="2100" dirty="0" err="1">
                <a:solidFill>
                  <a:srgbClr val="222F64"/>
                </a:solidFill>
                <a:latin typeface="Alegreya Sans Regular"/>
              </a:rPr>
              <a:t>βιντεοκληση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 ή ακόμα και την φυσική παρουσία αν είναι εφικτό. 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Επικοινωνήστε με τους συναδέλφους σας μέσω </a:t>
            </a:r>
            <a:r>
              <a:rPr lang="en-US" sz="2100" dirty="0">
                <a:solidFill>
                  <a:srgbClr val="222F64"/>
                </a:solidFill>
                <a:latin typeface="Alegreya Sans Regular" panose="020B0604020202020204" charset="0"/>
              </a:rPr>
              <a:t>Teams</a:t>
            </a: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 ή άλλης πλατφόρμας όποτε αυτό είναι εφικτό.</a:t>
            </a: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 panose="020B0604020202020204" charset="0"/>
              </a:rPr>
              <a:t>Μην κάνετε απλώς μια δουλειά, ενημερώστε ότι η δουλειά  ολοκληρώθηκε, στους ανθρώπους που πρέπει να το γνωρίζουν .</a:t>
            </a:r>
            <a:r>
              <a:rPr lang="en-US" sz="2100" dirty="0">
                <a:solidFill>
                  <a:srgbClr val="222F64"/>
                </a:solidFill>
                <a:latin typeface="Alegreya Sans Regular" panose="020B0604020202020204" charset="0"/>
              </a:rPr>
              <a:t> 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endParaRPr lang="el-GR" sz="2100" dirty="0">
              <a:solidFill>
                <a:srgbClr val="222F64"/>
              </a:solidFill>
              <a:latin typeface="Arimo"/>
            </a:endParaRPr>
          </a:p>
          <a:p>
            <a:pPr marL="342900" lvl="0" indent="-342900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Προγραμματίστε </a:t>
            </a:r>
            <a:r>
              <a:rPr lang="el-GR" sz="2100" dirty="0" err="1">
                <a:solidFill>
                  <a:srgbClr val="222F64"/>
                </a:solidFill>
                <a:latin typeface="Alegreya Sans Regular"/>
              </a:rPr>
              <a:t>τηλεσυνατήσεις</a:t>
            </a:r>
            <a:r>
              <a:rPr lang="el-GR" sz="2100" dirty="0">
                <a:solidFill>
                  <a:srgbClr val="222F64"/>
                </a:solidFill>
                <a:latin typeface="Alegreya Sans Regular"/>
              </a:rPr>
              <a:t> κατά την διάρκεια περίπατων ή εξωτερικών δραστηριοτήτων  όταν είναι εφικτό για να σπάσει η ρουτίνα σας.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160" t="-28986" r="-43243" b="-196688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537855" y="2813089"/>
            <a:ext cx="176524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Γενικά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132451" y="2813089"/>
            <a:ext cx="1847655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Email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58358" y="2813089"/>
            <a:ext cx="261815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Συναντήσεις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771523" y="2831102"/>
            <a:ext cx="30533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l-GR" sz="3600" spc="-36" dirty="0">
                <a:solidFill>
                  <a:srgbClr val="222F64"/>
                </a:solidFill>
                <a:latin typeface="Alegreya Sans Bold Bold"/>
              </a:rPr>
              <a:t>Επικοινωνία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076545" y="817817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71948" y="5524501"/>
            <a:ext cx="11439451" cy="2362200"/>
            <a:chOff x="95333" y="0"/>
            <a:chExt cx="3909107" cy="760698"/>
          </a:xfrm>
        </p:grpSpPr>
        <p:sp>
          <p:nvSpPr>
            <p:cNvPr id="4" name="Freeform 4"/>
            <p:cNvSpPr/>
            <p:nvPr/>
          </p:nvSpPr>
          <p:spPr>
            <a:xfrm>
              <a:off x="95333" y="0"/>
              <a:ext cx="3909107" cy="760698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39523" y="6057900"/>
            <a:ext cx="11208954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el-GR" sz="10100" spc="-101" dirty="0">
                <a:solidFill>
                  <a:srgbClr val="222F64"/>
                </a:solidFill>
                <a:latin typeface="Alegreya Sans Bold Bold"/>
              </a:rPr>
              <a:t>Σας Ευχαριστώ</a:t>
            </a:r>
            <a:endParaRPr lang="en-US" sz="10100" spc="-101" dirty="0">
              <a:solidFill>
                <a:srgbClr val="222F64"/>
              </a:solidFill>
              <a:latin typeface="Alegreya Sans Bol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1548</Words>
  <Application>Microsoft Office PowerPoint</Application>
  <PresentationFormat>Custom</PresentationFormat>
  <Paragraphs>161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Alegreya Sans Bold</vt:lpstr>
      <vt:lpstr>Alegreya Sans Regular Bold</vt:lpstr>
      <vt:lpstr>DM Sans Bold</vt:lpstr>
      <vt:lpstr>Alegreya Sans Regular</vt:lpstr>
      <vt:lpstr>Arimo</vt:lpstr>
      <vt:lpstr>Alegreya Sans Bold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Up Campaign Master</dc:title>
  <dc:creator>FRANKLIN John</dc:creator>
  <cp:lastModifiedBy>FRANKLIN John</cp:lastModifiedBy>
  <cp:revision>27</cp:revision>
  <dcterms:created xsi:type="dcterms:W3CDTF">2006-08-16T00:00:00Z</dcterms:created>
  <dcterms:modified xsi:type="dcterms:W3CDTF">2022-01-18T11:11:18Z</dcterms:modified>
  <dc:identifier>DAEcxNc0k4A</dc:identifier>
</cp:coreProperties>
</file>