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87" r:id="rId9"/>
    <p:sldId id="288" r:id="rId10"/>
    <p:sldId id="281" r:id="rId11"/>
    <p:sldId id="282" r:id="rId12"/>
    <p:sldId id="283" r:id="rId13"/>
    <p:sldId id="303" r:id="rId14"/>
    <p:sldId id="304" r:id="rId15"/>
    <p:sldId id="268" r:id="rId16"/>
    <p:sldId id="305" r:id="rId17"/>
    <p:sldId id="306" r:id="rId18"/>
  </p:sldIdLst>
  <p:sldSz cx="18288000" cy="10287000"/>
  <p:notesSz cx="6858000" cy="9144000"/>
  <p:embeddedFontLst>
    <p:embeddedFont>
      <p:font typeface="Alegreya Sans Bold" panose="020B0604020202020204" charset="0"/>
      <p:regular r:id="rId20"/>
    </p:embeddedFont>
    <p:embeddedFont>
      <p:font typeface="Alegreya Sans Bold Bold" panose="020B0604020202020204" charset="0"/>
      <p:regular r:id="rId21"/>
    </p:embeddedFont>
    <p:embeddedFont>
      <p:font typeface="Alegreya Sans Regular" panose="020B0604020202020204" charset="0"/>
      <p:regular r:id="rId22"/>
    </p:embeddedFont>
    <p:embeddedFont>
      <p:font typeface="Alegreya Sans Regular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M Sans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22" autoAdjust="0"/>
  </p:normalViewPr>
  <p:slideViewPr>
    <p:cSldViewPr>
      <p:cViewPr varScale="1">
        <p:scale>
          <a:sx n="72" d="100"/>
          <a:sy n="72" d="100"/>
        </p:scale>
        <p:origin x="7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5D2FF-90F8-4BD5-A1E0-58A9F362EB0C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2F8F3-D9BE-4522-9401-B8348ADF4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0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7025C-9904-452B-9187-E799924CD74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253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04D69-B618-4977-9AD2-64AE0B4DF50D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482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asa.europa.eu/community/content/wellbei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community/content/wellbe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document-library/general-publications/review-aviation-safety-issues-arising-covid-19-pandemic-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community/content/wellbe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90"/>
          <a:stretch>
            <a:fillRect/>
          </a:stretch>
        </p:blipFill>
        <p:spPr>
          <a:xfrm>
            <a:off x="-1572712" y="1346856"/>
            <a:ext cx="20863968" cy="9718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38200" y="6118138"/>
            <a:ext cx="15773400" cy="2822006"/>
            <a:chOff x="0" y="0"/>
            <a:chExt cx="3950725" cy="787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0725" cy="787556"/>
            </a:xfrm>
            <a:custGeom>
              <a:avLst/>
              <a:gdLst/>
              <a:ahLst/>
              <a:cxnLst/>
              <a:rect l="l" t="t" r="r" b="b"/>
              <a:pathLst>
                <a:path w="3950725" h="787556">
                  <a:moveTo>
                    <a:pt x="0" y="0"/>
                  </a:moveTo>
                  <a:lnTo>
                    <a:pt x="3950725" y="0"/>
                  </a:lnTo>
                  <a:lnTo>
                    <a:pt x="3950725" y="787556"/>
                  </a:lnTo>
                  <a:lnTo>
                    <a:pt x="0" y="787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33400" y="6459245"/>
            <a:ext cx="15163800" cy="1176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01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Esteja</a:t>
            </a:r>
            <a:r>
              <a:rPr kumimoji="0" lang="en-US" sz="8000" b="0" i="0" u="none" strike="noStrike" kern="1200" cap="none" spc="-101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 Pronto – </a:t>
            </a:r>
            <a:r>
              <a:rPr kumimoji="0" lang="en-US" sz="8000" b="0" i="0" u="none" strike="noStrike" kern="1200" cap="none" spc="-101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Mantenha</a:t>
            </a:r>
            <a:r>
              <a:rPr kumimoji="0" lang="en-US" sz="8000" b="0" i="0" u="none" strike="noStrike" kern="1200" cap="none" spc="-101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-se Seguro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9712" y="182769"/>
            <a:ext cx="2951086" cy="10196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9275" y="552450"/>
            <a:ext cx="1331792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15411" y="2294127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84898" y="2294127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4800" y="3261763"/>
            <a:ext cx="6324600" cy="553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Se sentir que está com menos experiência recente, reforce a preparação do voo, por exemplo, revendo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SOPs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,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memory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items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ou particularidades operacionais.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Dê particular atenção à leitura de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checklists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e à verificação das ações.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Mantenha o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situational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awareness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e na dúvida questione.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Faça uma gestão de risco adequada na aceitação de alterações que lhe sejam pedidas.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Faça uma gestão de tempo adequada para garantir a execução correta de cada tarefa. 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81363" t="-62792" r="-86479" b="-283613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782128" y="2335737"/>
            <a:ext cx="26551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Geral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35042" y="2335737"/>
            <a:ext cx="284001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Preparação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84898" y="3310653"/>
            <a:ext cx="5025009" cy="405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Reforce a importância de um briefing com a tripulação de cabina para garantir um entendimento comum dos procedimentos, horários, necessidade de apoiar e monitorar entre si.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Utilize os Briefings de Cockpit como forma de preparação antecipada na gestão de possíveis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hazards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2683128" y="2294127"/>
            <a:ext cx="650911" cy="650911"/>
            <a:chOff x="0" y="0"/>
            <a:chExt cx="867881" cy="86788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720809" y="2335737"/>
            <a:ext cx="4017784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>
                <a:solidFill>
                  <a:srgbClr val="222F64"/>
                </a:solidFill>
                <a:latin typeface="Alegreya Sans Bold Bold"/>
              </a:rPr>
              <a:t>Pushback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515880" y="3280194"/>
            <a:ext cx="5070313" cy="477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Certifique-se de que ambos os pilotos estão a ouvir as comunicações rádio para autorização de partida e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pushback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Em caso de dúvida ou incerteza, pare e verifique.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Garanta uma comunicação clara com a equipa de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Ground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Assegure um correto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situational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awareness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na manobra de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pushback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en-US" sz="1200" dirty="0">
              <a:solidFill>
                <a:srgbClr val="222F64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9275" y="552450"/>
            <a:ext cx="1171772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51442" y="2216436"/>
            <a:ext cx="650911" cy="656937"/>
            <a:chOff x="0" y="0"/>
            <a:chExt cx="867881" cy="87591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75916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506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487691" y="2245022"/>
            <a:ext cx="650911" cy="656937"/>
            <a:chOff x="0" y="0"/>
            <a:chExt cx="867881" cy="87591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75916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506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5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07062" y="3294915"/>
            <a:ext cx="4932807" cy="5539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Confirmação do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taxi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routing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por ambos os pilotos antes de iniciar o movimento da aeronave.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Faça uma gestão de risco adequada a alterações que lhe sejam solicitadas, nomeadamente na aceitação de novos pontos de descolagem.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Utilize uma velocidade de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Taxi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adequada, e esteja preparado para os riscos derivados de um maior número de aeronaves parqueadas.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226695" lvl="1"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81363" t="-62792" r="-86479" b="-283613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718159" y="2258047"/>
            <a:ext cx="2655177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>
                <a:solidFill>
                  <a:srgbClr val="222F64"/>
                </a:solidFill>
                <a:latin typeface="Alegreya Sans Bold Bold"/>
              </a:rPr>
              <a:t>Taxi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82998" y="2296158"/>
            <a:ext cx="417181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Take-Off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19800" y="2911446"/>
            <a:ext cx="4951668" cy="3679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Antecipe riscos associados à descolagem com aeronaves com pesos inferiores ao habitual.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Utilize os níveis de automatismos adequados para uma gestão correta do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workload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 marL="226695" lvl="1"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2093210" y="2251534"/>
            <a:ext cx="650911" cy="656937"/>
            <a:chOff x="0" y="0"/>
            <a:chExt cx="867881" cy="875916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67881" cy="875916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30866" y="208407"/>
              <a:ext cx="424825" cy="506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6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141132" y="3314700"/>
            <a:ext cx="6994468" cy="3679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Assegure a monitoria de 121.5 e uma seleção adequada do volume do rádio.</a:t>
            </a:r>
          </a:p>
          <a:p>
            <a:pPr marL="226695" lvl="1">
              <a:lnSpc>
                <a:spcPts val="2940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Antecipe possíveis cenários operacionais que possam ocorrer para a manutenção de um correto </a:t>
            </a:r>
            <a:r>
              <a:rPr lang="pt-PT" sz="2099" dirty="0" err="1">
                <a:solidFill>
                  <a:srgbClr val="222F64"/>
                </a:solidFill>
                <a:latin typeface="Alegreya Sans Regular"/>
              </a:rPr>
              <a:t>situational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 </a:t>
            </a:r>
            <a:r>
              <a:rPr lang="pt-PT" sz="2099" dirty="0" err="1">
                <a:solidFill>
                  <a:srgbClr val="222F64"/>
                </a:solidFill>
                <a:latin typeface="Alegreya Sans Regular"/>
              </a:rPr>
              <a:t>awareness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 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Como Pilot </a:t>
            </a:r>
            <a:r>
              <a:rPr lang="pt-PT" sz="2099" dirty="0" err="1">
                <a:solidFill>
                  <a:srgbClr val="222F64"/>
                </a:solidFill>
                <a:latin typeface="Alegreya Sans Regular"/>
              </a:rPr>
              <a:t>Monitoring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, certifique-se de manter o nível de monitoria adequado.</a:t>
            </a:r>
          </a:p>
          <a:p>
            <a:pPr marL="226695" lvl="1">
              <a:lnSpc>
                <a:spcPts val="2940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226695" lvl="1">
              <a:lnSpc>
                <a:spcPts val="2940"/>
              </a:lnSpc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059927" y="2293145"/>
            <a:ext cx="26551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Cruzeiro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9275" y="552450"/>
            <a:ext cx="1137726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353544" y="2214914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8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6123" y="2208402"/>
            <a:ext cx="650911" cy="656937"/>
            <a:chOff x="0" y="0"/>
            <a:chExt cx="867881" cy="87591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75916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506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7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14579" y="3015615"/>
            <a:ext cx="4847492" cy="479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Novamente, leve o tempo adequado para concluir os seus procedimentos.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Evite distração com procedimentos de corte de motor, em fases que requeiram maior atenção.</a:t>
            </a:r>
          </a:p>
          <a:p>
            <a:pPr marL="226695" lvl="1">
              <a:lnSpc>
                <a:spcPts val="2940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Faça um briefing e/ou verifique a rota de táxi autorizada para a posição de estacionamento.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Não se apresse em </a:t>
            </a:r>
            <a:r>
              <a:rPr lang="pt-PT" sz="2099" dirty="0" err="1">
                <a:solidFill>
                  <a:srgbClr val="222F64"/>
                </a:solidFill>
                <a:latin typeface="Alegreya Sans Regular"/>
              </a:rPr>
              <a:t>taxiar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 para a posição de estacionamento.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81363" t="-62792" r="-86479" b="-283613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8320261" y="2256524"/>
            <a:ext cx="2655177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>
                <a:solidFill>
                  <a:srgbClr val="222F64"/>
                </a:solidFill>
                <a:latin typeface="Alegreya Sans Bold Bold"/>
              </a:rPr>
              <a:t>Taxi In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81430" y="2259537"/>
            <a:ext cx="528747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Descida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/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Aproximação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1348" y="2933700"/>
            <a:ext cx="6531971" cy="7770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Considere  a identificação de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threaths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e como mitigá-los. Considere novos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NOTAMs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que podem conter elementos não padronizados, clima, defeitos de aeronaves, etc.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PM: Monitoria atenta das milhas e do perfil de descida.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Mantenha-se atento às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MSAs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e estude as cartas de MRC.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Não utilize velocidade superior a 250kts, mesmo se solicitada pelo ATC.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Aproveite ao máximo e eleve os níveis dos automatismos.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Desacelere mais cedo, configure um pouco mais cedo.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Mantenha o cumprimento estrito dos corredores de ruído e ambientais.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Considere que a tripulação de cabina possa precisar de mais tempo para estar pronta.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2855446" y="2208402"/>
            <a:ext cx="650911" cy="650911"/>
            <a:chOff x="0" y="0"/>
            <a:chExt cx="867881" cy="86788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9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712571" y="3066750"/>
            <a:ext cx="4988590" cy="665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 panose="020B0604020202020204" charset="0"/>
              </a:rPr>
              <a:t>Discuta quaisquer ocorrências ou momentos do voo que poderiam ser melhorados e porquê.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 panose="020B0604020202020204" charset="0"/>
              </a:rPr>
              <a:t>Leve o seu tempo para terminar a papelada.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 panose="020B0604020202020204" charset="0"/>
              </a:rPr>
              <a:t>Deixe o cockpit da maneira que gostaria de o encontrar quando chegasse.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 panose="020B0604020202020204" charset="0"/>
              </a:rPr>
              <a:t>Mesmo que leve mais tempo, preencha um ASR, quando aplicável. Cada um de nós é parte essencial para garantir uma operação segura para toda a empresa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 panose="020B0604020202020204" charset="0"/>
              </a:rPr>
              <a:t>Certifique-se de perguntar aos seus colegas, incluindo tripulantes de cabina e de terra, como foi o voo/serviço e como eles estão, antes de dizer obrigado ou até logo.</a:t>
            </a:r>
            <a:endParaRPr lang="en-US" sz="2100" dirty="0">
              <a:solidFill>
                <a:srgbClr val="222F64"/>
              </a:solidFill>
              <a:latin typeface="Alegreya Sans Regular" panose="020B060402020202020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56536" y="2250012"/>
            <a:ext cx="394462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Pós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-Voo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9275" y="602836"/>
            <a:ext cx="1181274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63566" y="2199513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99932" y="2232636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99664" y="2199513"/>
            <a:ext cx="650911" cy="650911"/>
            <a:chOff x="0" y="0"/>
            <a:chExt cx="867881" cy="86788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80446" y="3171387"/>
            <a:ext cx="5559645" cy="62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O s EPP - Equipamentos de Proteção Pessoal existem para o proteger a si e aos outros. Use-os sempre!</a:t>
            </a:r>
          </a:p>
          <a:p>
            <a:pPr marL="226695" lvl="1">
              <a:lnSpc>
                <a:spcPts val="2939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Se vir algo, diga algo. Comunique, não ignore!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Seja assertivo e responsável nas suas ações e esteja atento às consequências de qualquer falha.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Esteja atento à perda de experiência ou fadiga, sua ou de outros colegas, devido à redução da atividade.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Seja compreensivo com os colegas e esteja atento a quaisquer desvios não intencionais ou deliberados dos padrões de segurança.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7246" t="-51159" r="-78557" b="-275182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539808" y="2241123"/>
            <a:ext cx="26551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Geral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60292" y="2274246"/>
            <a:ext cx="453170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Antes/ Durante a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tarefa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192023" y="2223111"/>
            <a:ext cx="29980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Depois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da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tarefa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494140" y="3086100"/>
            <a:ext cx="6087447" cy="714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r>
              <a:rPr lang="pt-PT" sz="2000" dirty="0">
                <a:solidFill>
                  <a:srgbClr val="222F64"/>
                </a:solidFill>
                <a:latin typeface="Alegreya Sans Regular"/>
              </a:rPr>
              <a:t>Certifique-se que realiza briefings  pré-tarefas.</a:t>
            </a: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endParaRPr lang="pt-PT" sz="2000" dirty="0">
              <a:solidFill>
                <a:srgbClr val="222F64"/>
              </a:solidFill>
              <a:latin typeface="Alegreya Sans Regular"/>
            </a:endParaRP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r>
              <a:rPr lang="pt-PT" sz="2000" dirty="0">
                <a:solidFill>
                  <a:srgbClr val="222F64"/>
                </a:solidFill>
                <a:latin typeface="Alegreya Sans Regular"/>
              </a:rPr>
              <a:t>Avalie se tem o conhecimento e o treino necessários para executar a tarefa.</a:t>
            </a: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endParaRPr lang="pt-PT" sz="2000" dirty="0">
              <a:solidFill>
                <a:srgbClr val="222F64"/>
              </a:solidFill>
              <a:latin typeface="Alegreya Sans Regular"/>
            </a:endParaRP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r>
              <a:rPr lang="pt-PT" sz="2000" dirty="0">
                <a:solidFill>
                  <a:srgbClr val="222F64"/>
                </a:solidFill>
                <a:latin typeface="Alegreya Sans Regular"/>
              </a:rPr>
              <a:t>Certifique-se de que está física e psicologicamente preparado.</a:t>
            </a: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endParaRPr lang="pt-PT" sz="2000" dirty="0">
              <a:solidFill>
                <a:srgbClr val="222F64"/>
              </a:solidFill>
              <a:latin typeface="Alegreya Sans Regular"/>
            </a:endParaRP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r>
              <a:rPr lang="pt-PT" sz="2000" dirty="0">
                <a:solidFill>
                  <a:srgbClr val="222F64"/>
                </a:solidFill>
                <a:latin typeface="Alegreya Sans Regular"/>
              </a:rPr>
              <a:t>Certifique-se de ter e usar os dados, ferramentas, equipamentos e recursos aprovados para a tarefa.</a:t>
            </a: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endParaRPr lang="pt-PT" sz="2000" dirty="0">
              <a:solidFill>
                <a:srgbClr val="222F64"/>
              </a:solidFill>
              <a:latin typeface="Alegreya Sans Regular"/>
            </a:endParaRP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r>
              <a:rPr lang="pt-PT" sz="2000" dirty="0">
                <a:solidFill>
                  <a:srgbClr val="222F64"/>
                </a:solidFill>
                <a:latin typeface="Alegreya Sans Regular"/>
              </a:rPr>
              <a:t>Tome as precauções de segurança adequadas e siga todos os regulamentos e procedimentos.</a:t>
            </a: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endParaRPr lang="pt-PT" sz="2000" dirty="0">
              <a:solidFill>
                <a:srgbClr val="222F64"/>
              </a:solidFill>
              <a:latin typeface="Alegreya Sans Regular"/>
            </a:endParaRP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r>
              <a:rPr lang="pt-PT" sz="2000" dirty="0">
                <a:solidFill>
                  <a:srgbClr val="222F64"/>
                </a:solidFill>
                <a:latin typeface="Alegreya Sans Regular"/>
              </a:rPr>
              <a:t>Tenha em mente as possíveis limitações em termos de desempenho e desenvolva estratégias de mitigação adequadas.</a:t>
            </a: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endParaRPr lang="pt-PT" sz="2000" dirty="0">
              <a:solidFill>
                <a:srgbClr val="222F64"/>
              </a:solidFill>
              <a:latin typeface="Alegreya Sans Regular"/>
            </a:endParaRPr>
          </a:p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r>
              <a:rPr lang="pt-PT" sz="2000" dirty="0">
                <a:solidFill>
                  <a:srgbClr val="222F64"/>
                </a:solidFill>
                <a:latin typeface="Alegreya Sans Regular"/>
              </a:rPr>
              <a:t>Reitere os standards com a sua equipa antes de iniciar o trabalho - lembre-se de como manter os padrões.</a:t>
            </a:r>
            <a:endParaRPr lang="en-US" sz="20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028214" y="3171387"/>
            <a:ext cx="4715540" cy="3679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Analise posteriormente o trabalho para avaliar como correu e ver o que  pode aprender e melhorar para a próxima vez.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Certifique-se de usar toda a informação, métodos e práticas aprovadas.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Preencha toda a documentação corretamente antes do próximo  voo ou tarefa.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4380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9275" y="631411"/>
            <a:ext cx="1134429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7501" y="2551045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04936" y="2517922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5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47201" y="2517922"/>
            <a:ext cx="650911" cy="650911"/>
            <a:chOff x="0" y="0"/>
            <a:chExt cx="867881" cy="86788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6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59217" y="3763761"/>
            <a:ext cx="4959795" cy="516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Esteja preparado e planeie com antecedência. Esteja presente no stand antes da hora de chegada da aeronave.</a:t>
            </a:r>
          </a:p>
          <a:p>
            <a:pPr marL="226695" lvl="1">
              <a:lnSpc>
                <a:spcPts val="2939"/>
              </a:lnSpc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 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Certifique-se de etiquetar o equipamento com defeito ou avaria.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Mantenha a calma e prossiga com segurança.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Realize tarefas apenas utilizando o equipamento correto para o trabalho.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Permaneça sempre vigilante e alerta.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7246" t="-51159" r="-78557" b="-275182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734219" y="2433204"/>
            <a:ext cx="37202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Tarefa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Específica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- Ground Handling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38966" y="2592656"/>
            <a:ext cx="488190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Tarefa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Específica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- Aeroporto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39560" y="2559533"/>
            <a:ext cx="517389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Tarefa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Específica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- Cargo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42509" y="3390900"/>
            <a:ext cx="5481137" cy="330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6695" lvl="1">
              <a:lnSpc>
                <a:spcPts val="2939"/>
              </a:lnSpc>
            </a:pPr>
            <a:r>
              <a:rPr lang="en-US" sz="2099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Faça corretamente as verificações de passaporte e PCR.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Tenha atenção às restrições da bateria de lítio, uma bateria a mais pode causar incêndio.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Não se apresse na limpeza da cabina, limpe bem, evite a propagação.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543885" y="3763761"/>
            <a:ext cx="5286915" cy="2192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Armazém congestionado? Esteja atento às empilhadoras e às pessoas ao seu redor.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Estantes de carga sobrecarregadas podem cair e causar ferimentos – não espere que aconteça  para atuar.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1252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9275" y="552450"/>
            <a:ext cx="1138962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88730" y="2552700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140093" y="2552700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66000" y="2570713"/>
            <a:ext cx="650911" cy="650911"/>
            <a:chOff x="0" y="0"/>
            <a:chExt cx="867881" cy="86788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992539" y="2570713"/>
            <a:ext cx="650911" cy="650911"/>
            <a:chOff x="0" y="0"/>
            <a:chExt cx="867881" cy="86788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88730" y="3543300"/>
            <a:ext cx="3814817" cy="405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Crie algum espaço ao colocar as principais prioridades em agenda com antecedência - até 4 semanas se possível,  e crie momentos livres de descontração.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Crie horários em que possa desligar-se do trabalho.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Pense no seu próprio bem-estar e cuide das pessoas ao seu redor.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876800" y="3543300"/>
            <a:ext cx="3832372" cy="591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Agende um tempo para enviar e-mails para que esta ação não tome conta do seu dia.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Ao enviar um e-mail, seja claro sobre o propósito e o que realmente gostaria que as pessoas fizessem.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Não deixe os colegas à espera muito tempo por uma resposta, diga pelo menos que o assunto não está esquecido.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Minimize o uso de CC. Analise se essas pessoas realmente precisam de ser informadas.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372600" y="3467100"/>
            <a:ext cx="3832372" cy="702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 panose="020B0604020202020204" charset="0"/>
              </a:rPr>
              <a:t>Pense em quem convida para cada reunião, para que todos saibam claramente a necessidade da sua presença.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 panose="020B0604020202020204" charset="0"/>
              </a:rPr>
              <a:t>Use o assistente de agendamento para verificar se as pessoas estão livres.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 panose="020B0604020202020204" charset="0"/>
              </a:rPr>
              <a:t>Evite reuniões on-line consecutivas, planeando reuniões de 45 minutos em vez de uma hora.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 panose="020B0604020202020204" charset="0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 panose="020B0604020202020204" charset="0"/>
              </a:rPr>
              <a:t>Evite agendar reuniões fora do horário de trabalho, considerando os fusos horários – tenha em atenção também os intervalos para almoço no horário local.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 panose="020B060402020202020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639800" y="3543300"/>
            <a:ext cx="4419600" cy="5911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Não comunique apenas por e-mail, recorra ao telefone, faça uma videochamada ou mesmo pessoalmente, se possível.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Entre em contato com colegas das equipas, ou outros com quem habitualmente interagia, sempre que possível.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Não se limite a fazer o trabalho, comunique o que foi feito e seja relevante partilhar.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Procure fazer pausas entre reuniões, se possível faça uma caminhada curta ou levante-se por alguns minutos.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160" t="-28986" r="-43243" b="-196688"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1455448" y="2594310"/>
            <a:ext cx="184765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Geral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32451" y="2594310"/>
            <a:ext cx="1847655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>
                <a:solidFill>
                  <a:srgbClr val="222F64"/>
                </a:solidFill>
                <a:latin typeface="Alegreya Sans Bold Bold"/>
              </a:rPr>
              <a:t>Email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58358" y="2594310"/>
            <a:ext cx="261815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Reuniões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771523" y="2612323"/>
            <a:ext cx="305338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Comunicação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0563" y="552450"/>
            <a:ext cx="1156230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Esteja Pronto - </a:t>
            </a:r>
            <a:r>
              <a:rPr kumimoji="0" lang="en-US" sz="6000" b="0" i="0" u="none" strike="noStrike" kern="1200" cap="none" spc="-60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Mantenha</a:t>
            </a:r>
            <a:r>
              <a:rPr kumimoji="0" lang="en-US" sz="60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947378" y="1516776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 dirty="0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440704" y="1483653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 dirty="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85199" y="2326805"/>
            <a:ext cx="8301865" cy="7398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Tenha consciência do impacto das suas ações 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–  viajaria nesse avião?</a:t>
            </a:r>
          </a:p>
          <a:p>
            <a:pPr>
              <a:lnSpc>
                <a:spcPts val="2939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Seja ponderado e conhecedor nas suas ações,  esteja atento às consequências que os erros podem trazer – “se eu fizer isto o que pode acontecer?”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Seja assertivo e esteja preparado para questionar eventuais desvios aos padrões de Segurança quer os mesmos sejam não intencionais ou deliberados.</a:t>
            </a:r>
          </a:p>
          <a:p>
            <a:pPr>
              <a:lnSpc>
                <a:spcPts val="2939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Esteja preparado para dizer não, argumente com base na documentação aprovada e no seu conhecimento de forma calma e confiante.</a:t>
            </a:r>
          </a:p>
          <a:p>
            <a:pPr marL="226695" lvl="1">
              <a:lnSpc>
                <a:spcPts val="2939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Esteja atento à fadiga, sua e dos seus colegas, fazendo uma correta gestão das horas de trabalho e períodos de folga.</a:t>
            </a:r>
          </a:p>
          <a:p>
            <a:pPr marL="226695" lvl="1">
              <a:lnSpc>
                <a:spcPts val="2939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Utilize o sistema de reporte voluntário.</a:t>
            </a:r>
          </a:p>
          <a:p>
            <a:pPr marL="226695" lvl="1">
              <a:lnSpc>
                <a:spcPts val="2939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Converse abertamente sobre o trabalho que tem entre mãos e os desafios que enfrenta.  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41871" y="220980"/>
            <a:ext cx="1615446" cy="161544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81363" t="-71209" r="-100466" b="-298507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2923620" y="1558387"/>
            <a:ext cx="26551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Geral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01065" y="1556368"/>
            <a:ext cx="455245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Antes/ Durante a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tarefa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601200" y="2357240"/>
            <a:ext cx="8458200" cy="7398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Certifique-se de que está preparado física e psicologicamente, dispõe e utiliza a documentação de manutenção aprovada, as ferramentas, os equipamentos, os materiais e os </a:t>
            </a:r>
            <a:r>
              <a:rPr lang="pt-PT" sz="2100">
                <a:solidFill>
                  <a:srgbClr val="222F64"/>
                </a:solidFill>
                <a:latin typeface="Alegreya Sans Regular"/>
              </a:rPr>
              <a:t>produtos requeridos 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para a realização das tarefas.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Mantenha-se atualizado quanto à formação necessária ao exercício das suas funções.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Verifique os procedimentos antes de começar a tarefa e certifique-se que compreende as instruções de trabalho.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Tome as precauções de segurança necessárias e siga a regulamentação e procedimentos, aplicáveis.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Considere que o seu desempenho pode ser afetado por situações tais como distrações e interrupções e aplique os princípios de mitigação do erro humano.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Nunca pressuponha. Assegure-se que determinada tarefa foi efetivamente realizada e se não a realizou ou não a concluiu, não valide o correspondente documento de trabalho.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4BECAF-E33F-4F0E-BE90-D9DDBD8EF254}"/>
              </a:ext>
            </a:extLst>
          </p:cNvPr>
          <p:cNvSpPr txBox="1"/>
          <p:nvPr/>
        </p:nvSpPr>
        <p:spPr>
          <a:xfrm>
            <a:off x="1948830" y="9863101"/>
            <a:ext cx="5948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Adaptado da Campanha “</a:t>
            </a:r>
            <a:r>
              <a:rPr lang="pt-PT" sz="1600" i="1" dirty="0" err="1"/>
              <a:t>Be</a:t>
            </a:r>
            <a:r>
              <a:rPr lang="pt-PT" sz="1600" i="1" dirty="0"/>
              <a:t> </a:t>
            </a:r>
            <a:r>
              <a:rPr lang="pt-PT" sz="1600" i="1" dirty="0" err="1"/>
              <a:t>Ready</a:t>
            </a:r>
            <a:r>
              <a:rPr lang="pt-PT" sz="1600" i="1" dirty="0"/>
              <a:t>, </a:t>
            </a:r>
            <a:r>
              <a:rPr lang="pt-PT" sz="1600" i="1" dirty="0" err="1"/>
              <a:t>Stay</a:t>
            </a:r>
            <a:r>
              <a:rPr lang="pt-PT" sz="1600" i="1" dirty="0"/>
              <a:t> Safe EASA</a:t>
            </a:r>
            <a:r>
              <a:rPr lang="pt-PT" sz="1600" dirty="0"/>
              <a:t>” da EASA.</a:t>
            </a:r>
          </a:p>
        </p:txBody>
      </p:sp>
    </p:spTree>
    <p:extLst>
      <p:ext uri="{BB962C8B-B14F-4D97-AF65-F5344CB8AC3E}">
        <p14:creationId xmlns:p14="http://schemas.microsoft.com/office/powerpoint/2010/main" val="36268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92320" y="547529"/>
            <a:ext cx="1310007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6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Esteja Pronto - </a:t>
            </a:r>
            <a:r>
              <a:rPr kumimoji="0" lang="en-US" sz="6600" b="0" i="0" u="none" strike="noStrike" kern="1200" cap="none" spc="-60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Mantenha</a:t>
            </a:r>
            <a:r>
              <a:rPr kumimoji="0" lang="en-US" sz="66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568383" y="2240786"/>
            <a:ext cx="650911" cy="656937"/>
            <a:chOff x="0" y="0"/>
            <a:chExt cx="867881" cy="87591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75916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14188"/>
              <a:ext cx="424825" cy="506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 dirty="0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65041" y="2240786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 dirty="0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341871" y="220980"/>
            <a:ext cx="1615446" cy="1615440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81363" t="-71209" r="-100466" b="-298507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635959" y="2495217"/>
            <a:ext cx="542344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pt-PT" sz="3600" spc="-36" dirty="0">
                <a:solidFill>
                  <a:srgbClr val="222F64"/>
                </a:solidFill>
                <a:latin typeface="Alegreya Sans Bold Bold"/>
              </a:rPr>
              <a:t>Tarefas específicas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57400" y="2264384"/>
            <a:ext cx="29980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pt-PT" sz="3600" spc="-36">
                <a:solidFill>
                  <a:srgbClr val="222F64"/>
                </a:solidFill>
                <a:latin typeface="Alegreya Sans Bold Bold"/>
              </a:rPr>
              <a:t>Após a tarefa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24004" y="3107455"/>
            <a:ext cx="8635396" cy="6655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Procure obter feedback durante a alocação ou instruções de trabalho de forma a serem evitados erros por falha na comunicação (ex. motor #1 e não #2).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Identifique as etapas críticas para a conclusão da tarefa em segurança e     </a:t>
            </a:r>
          </a:p>
          <a:p>
            <a:pPr marL="226695" lvl="1">
              <a:lnSpc>
                <a:spcPts val="2940"/>
              </a:lnSpc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   dê-lhes a devida atenção.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Analise com todas as partes relevantes as situações que poderão comprometer a disponibilização da aeronave, garantindo que a segurança da operação não é comprometida devido a pressões operacionais/comerciais. 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Preste atenção às anomalias não confirmadas - despenda dos recursos necessários para a deteção de anomalias, utilizando sempre os dados de manutenção aprovados como suporte das atividades de </a:t>
            </a:r>
            <a:r>
              <a:rPr lang="pt-PT" sz="2100" i="1" dirty="0" err="1">
                <a:solidFill>
                  <a:srgbClr val="222F64"/>
                </a:solidFill>
                <a:latin typeface="Alegreya Sans Regular"/>
              </a:rPr>
              <a:t>trouble</a:t>
            </a:r>
            <a:r>
              <a:rPr lang="pt-PT" sz="2100" i="1" dirty="0">
                <a:solidFill>
                  <a:srgbClr val="222F64"/>
                </a:solidFill>
                <a:latin typeface="Alegreya Sans Regular"/>
              </a:rPr>
              <a:t> </a:t>
            </a:r>
            <a:r>
              <a:rPr lang="pt-PT" sz="2100" i="1" dirty="0" err="1">
                <a:solidFill>
                  <a:srgbClr val="222F64"/>
                </a:solidFill>
                <a:latin typeface="Alegreya Sans Regular"/>
              </a:rPr>
              <a:t>shooting</a:t>
            </a:r>
            <a:r>
              <a:rPr lang="pt-PT" sz="2100" i="1" dirty="0">
                <a:solidFill>
                  <a:srgbClr val="222F64"/>
                </a:solidFill>
                <a:latin typeface="Alegreya Sans Regular"/>
              </a:rPr>
              <a:t>  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requeridas.  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Garanta que o trabalho solicitado detetará e corrigirá a anomalia ou defeito reportado.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44146" y="3107455"/>
            <a:ext cx="7209253" cy="5911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Analise o trabalho realizado após a sua conclusão de forma a perceber o que poderá ser melhorado.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Assegure que utilizou a documentação de manutenção, os métodos e as práticas aprovadas.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Inspecione novamente o trabalho e proceda às verificações necessárias para a disponibilização da aeronave/componente. </a:t>
            </a:r>
          </a:p>
          <a:p>
            <a:pPr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Inspecione a área de trabalho quanto a objetos perdidos (FOD) e proceda à conferência das ferramentas e equipamentos utilizados no trabalho. 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Preencha a documentação de trabalho logo após a realização da tarefa.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216F64-D026-4A51-A824-0206A0C2F3D2}"/>
              </a:ext>
            </a:extLst>
          </p:cNvPr>
          <p:cNvSpPr txBox="1"/>
          <p:nvPr/>
        </p:nvSpPr>
        <p:spPr>
          <a:xfrm>
            <a:off x="6826054" y="9734441"/>
            <a:ext cx="5365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Adaptado da Campanha “</a:t>
            </a:r>
            <a:r>
              <a:rPr lang="pt-PT" sz="1600" i="1" dirty="0" err="1"/>
              <a:t>Be</a:t>
            </a:r>
            <a:r>
              <a:rPr lang="pt-PT" sz="1600" i="1" dirty="0"/>
              <a:t> </a:t>
            </a:r>
            <a:r>
              <a:rPr lang="pt-PT" sz="1600" i="1" dirty="0" err="1"/>
              <a:t>Ready</a:t>
            </a:r>
            <a:r>
              <a:rPr lang="pt-PT" sz="1600" i="1" dirty="0"/>
              <a:t>, </a:t>
            </a:r>
            <a:r>
              <a:rPr lang="pt-PT" sz="1600" i="1" dirty="0" err="1"/>
              <a:t>Stay</a:t>
            </a:r>
            <a:r>
              <a:rPr lang="pt-PT" sz="1600" i="1" dirty="0"/>
              <a:t> Safe EASA</a:t>
            </a:r>
            <a:r>
              <a:rPr lang="pt-PT" sz="1600" dirty="0"/>
              <a:t>” da EASA.</a:t>
            </a:r>
          </a:p>
        </p:txBody>
      </p:sp>
    </p:spTree>
    <p:extLst>
      <p:ext uri="{BB962C8B-B14F-4D97-AF65-F5344CB8AC3E}">
        <p14:creationId xmlns:p14="http://schemas.microsoft.com/office/powerpoint/2010/main" val="359036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190500"/>
            <a:ext cx="1779983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60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Esteja</a:t>
            </a:r>
            <a:r>
              <a:rPr kumimoji="0" lang="en-US" sz="54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 Pronto – </a:t>
            </a:r>
            <a:r>
              <a:rPr kumimoji="0" lang="en-US" sz="5400" b="0" i="0" u="none" strike="noStrike" kern="1200" cap="none" spc="-60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Mantenha</a:t>
            </a:r>
            <a:r>
              <a:rPr kumimoji="0" lang="en-US" sz="54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-se Seguro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98606" y="2857500"/>
            <a:ext cx="6736793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99" b="0" i="0" u="none" strike="noStrike" kern="1200" cap="none" spc="-25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Garantir que tem as ferramentas, equipamentos e infraestrutura corretos no local.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599" b="0" i="0" u="none" strike="noStrike" kern="1200" cap="none" spc="-25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99" b="0" i="0" u="none" strike="noStrike" kern="1200" cap="none" spc="-25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Ter pessoal treinado e qualificado em número suficiente, operacionalmente pronto e apto para o trabalho.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599" b="0" i="0" u="none" strike="noStrike" kern="1200" cap="none" spc="-25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99" b="0" i="0" u="none" strike="noStrike" kern="1200" cap="none" spc="-25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Colocar a equipa e o seu bem-estar no centro de uma retoma centrada nas pessoas.</a:t>
            </a:r>
            <a:endParaRPr kumimoji="0" lang="en-US" sz="2599" b="0" i="0" u="none" strike="noStrike" kern="1200" cap="none" spc="-25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373" y="4269999"/>
            <a:ext cx="1210444" cy="13614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373" y="6201376"/>
            <a:ext cx="1210444" cy="12104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798607" y="6896100"/>
            <a:ext cx="7050589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1200" cap="none" spc="-26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Incentivar as pessoas a seguir processos, procedimentos e práticas reconhecidas.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600" b="0" i="0" u="none" strike="noStrike" kern="1200" cap="none" spc="-26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1200" cap="none" spc="-26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Conhecer os riscos e mitigá-los de forma eficaz como parte de um sistema de gestão resiliente.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600" b="0" i="0" u="none" strike="noStrike" kern="1200" cap="none" spc="-26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1200" cap="none" spc="-26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Estabelecer uma cultura de confiança que incentive o </a:t>
            </a:r>
            <a:r>
              <a:rPr kumimoji="0" lang="pt-PT" sz="2600" b="0" i="1" u="none" strike="noStrike" kern="1200" cap="none" spc="-26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report</a:t>
            </a:r>
            <a:r>
              <a:rPr kumimoji="0" lang="pt-PT" sz="2600" b="0" i="0" u="none" strike="noStrike" kern="1200" cap="none" spc="-26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  e que as pessoas falem abertamente sobre segurança e bem-estar.</a:t>
            </a:r>
            <a:endParaRPr kumimoji="0" lang="en-US" sz="2600" b="0" i="0" u="none" strike="noStrike" kern="1200" cap="none" spc="-26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053348"/>
            <a:ext cx="7460694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600" b="0" i="0" u="none" strike="noStrike" kern="1200" cap="none" spc="-56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A importância de uma campanha em todo o setor</a:t>
            </a:r>
            <a:endParaRPr kumimoji="0" lang="en-US" sz="5600" b="0" i="0" u="none" strike="noStrike" kern="1200" cap="none" spc="-56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 Bold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0463" y="8004140"/>
            <a:ext cx="704264" cy="10375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798607" y="2053348"/>
            <a:ext cx="705058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-56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Estar</a:t>
            </a:r>
            <a:r>
              <a:rPr kumimoji="0" lang="en-US" sz="5600" b="0" i="0" u="none" strike="noStrike" kern="1200" cap="none" spc="-56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 Pronto </a:t>
            </a:r>
            <a:r>
              <a:rPr kumimoji="0" lang="en-US" sz="5600" b="0" i="0" u="none" strike="noStrike" kern="1200" cap="none" spc="-56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significa</a:t>
            </a:r>
            <a:r>
              <a:rPr kumimoji="0" lang="en-US" sz="5600" b="0" i="0" u="none" strike="noStrike" kern="1200" cap="none" spc="-56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98607" y="6026005"/>
            <a:ext cx="810839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-56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Manter</a:t>
            </a:r>
            <a:r>
              <a:rPr kumimoji="0" lang="en-US" sz="5600" b="0" i="0" u="none" strike="noStrike" kern="1200" cap="none" spc="-56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-se Seguro </a:t>
            </a:r>
            <a:r>
              <a:rPr kumimoji="0" lang="en-US" sz="5600" b="0" i="0" u="none" strike="noStrike" kern="1200" cap="none" spc="-56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significa</a:t>
            </a:r>
            <a:endParaRPr kumimoji="0" lang="en-US" sz="5600" b="0" i="0" u="none" strike="noStrike" kern="1200" cap="none" spc="-56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 Bold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47527" y="4431924"/>
            <a:ext cx="4912145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99" b="0" i="0" u="none" strike="noStrike" kern="1200" cap="none" spc="-25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Os serviços de aviação estão interligados e dependem de organizações que trabalham juntas de forma integrada.</a:t>
            </a:r>
            <a:r>
              <a:rPr kumimoji="0" lang="en-US" sz="2599" b="0" i="0" u="none" strike="noStrike" kern="1200" cap="none" spc="-25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47527" y="6287803"/>
            <a:ext cx="4912145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99" b="0" i="0" u="none" strike="noStrike" kern="1200" cap="none" spc="-25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As estratégias de retoma precisam ser abordadas por todas as organizações para garantir a entrega segura dos serviços.</a:t>
            </a:r>
            <a:endParaRPr kumimoji="0" lang="en-US" sz="2599" b="0" i="0" u="none" strike="noStrike" kern="1200" cap="none" spc="-25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47527" y="8004140"/>
            <a:ext cx="5519198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99" b="0" i="0" u="none" strike="noStrike" kern="1200" cap="none" spc="-25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Todos nós precisamos de nos focar nos principais comportamentos e atitudes  durante o crescimento das operações nos próximos meses.</a:t>
            </a:r>
            <a:endParaRPr kumimoji="0" lang="en-US" sz="2599" b="0" i="0" u="none" strike="noStrike" kern="1200" cap="none" spc="-25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98138" y="552450"/>
            <a:ext cx="1106546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Esteja Pronto - </a:t>
            </a:r>
            <a:r>
              <a:rPr kumimoji="0" lang="en-US" sz="6000" b="0" i="0" u="none" strike="noStrike" kern="1200" cap="none" spc="-60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Mantenha</a:t>
            </a:r>
            <a:r>
              <a:rPr kumimoji="0" lang="en-US" sz="60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-se Seguro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09650" y="2353956"/>
            <a:ext cx="187066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0" b="0" i="0" u="none" strike="noStrike" kern="1200" cap="none" spc="-39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Correto</a:t>
            </a:r>
            <a:endParaRPr kumimoji="0" lang="en-US" sz="3990" b="0" i="0" u="none" strike="noStrike" kern="1200" cap="none" spc="-39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 Bold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26832" y="2346565"/>
            <a:ext cx="4518531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Faça tudo da maneira certa - siga processos, procedimentos e práticas.</a:t>
            </a:r>
            <a:endParaRPr kumimoji="0" lang="en-US" sz="2850" b="0" i="0" u="none" strike="noStrike" kern="1200" cap="none" spc="-28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9650" y="3894449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0" b="0" i="0" u="none" strike="noStrike" kern="1200" cap="none" spc="-39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Ligado</a:t>
            </a:r>
            <a:r>
              <a:rPr kumimoji="0" lang="en-US" sz="3990" b="0" i="0" u="none" strike="noStrike" kern="1200" cap="none" spc="-39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(a)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26832" y="3771900"/>
            <a:ext cx="5567605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Fale sobre segurança e use o sistema de </a:t>
            </a:r>
            <a:r>
              <a:rPr kumimoji="0" lang="pt-PT" sz="2850" b="0" i="1" u="none" strike="noStrike" kern="1200" cap="none" spc="-28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report</a:t>
            </a:r>
            <a:r>
              <a:rPr kumimoji="0" lang="pt-PT" sz="2850" b="0" i="1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 </a:t>
            </a: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 da organização ou </a:t>
            </a:r>
            <a:r>
              <a:rPr kumimoji="0" lang="pt-PT" sz="2850" b="0" i="1" u="none" strike="noStrike" kern="1200" cap="none" spc="-28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reports</a:t>
            </a: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 confidenciais, se necessário.</a:t>
            </a:r>
            <a:endParaRPr kumimoji="0" lang="en-US" sz="2850" b="0" i="0" u="none" strike="noStrike" kern="1200" cap="none" spc="-28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9650" y="5483306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0" b="0" i="0" u="none" strike="noStrike" kern="1200" cap="none" spc="-39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Consciente</a:t>
            </a:r>
            <a:endParaRPr kumimoji="0" lang="en-US" sz="3990" b="0" i="0" u="none" strike="noStrike" kern="1200" cap="none" spc="-39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 Bold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96872" y="5332313"/>
            <a:ext cx="512507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Esteja ciente de que pode não estar, bem como os seus colegas, com a experiência recente ou proficiência que julga ter.</a:t>
            </a:r>
            <a:endParaRPr kumimoji="0" lang="en-US" sz="2850" b="0" i="0" u="none" strike="noStrike" kern="1200" cap="none" spc="-28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9650" y="7069350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0" b="0" i="0" u="none" strike="noStrike" kern="1200" cap="none" spc="-39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Decisões</a:t>
            </a:r>
            <a:endParaRPr kumimoji="0" lang="en-US" sz="3990" b="0" i="0" u="none" strike="noStrike" kern="1200" cap="none" spc="-39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 Bold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35181" y="7069350"/>
            <a:ext cx="508676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Esteja ciente das decisões que toma e reveja-as regularmente para identificar formas de as melhorar.</a:t>
            </a:r>
            <a:endParaRPr kumimoji="0" lang="en-US" sz="2850" b="0" i="0" u="none" strike="noStrike" kern="1200" cap="none" spc="-28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9650" y="8651680"/>
            <a:ext cx="275715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0" b="0" i="0" u="none" strike="noStrike" kern="1200" cap="none" spc="-39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A </a:t>
            </a:r>
            <a:r>
              <a:rPr kumimoji="0" lang="en-US" sz="3990" b="0" i="0" u="none" strike="noStrike" kern="1200" cap="none" spc="-39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si</a:t>
            </a:r>
            <a:r>
              <a:rPr kumimoji="0" lang="en-US" sz="3990" b="0" i="0" u="none" strike="noStrike" kern="1200" cap="none" spc="-39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 e </a:t>
            </a:r>
            <a:r>
              <a:rPr kumimoji="0" lang="en-US" sz="3990" b="0" i="0" u="none" strike="noStrike" kern="1200" cap="none" spc="-39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aos</a:t>
            </a:r>
            <a:r>
              <a:rPr kumimoji="0" lang="en-US" sz="3990" b="0" i="0" u="none" strike="noStrike" kern="1200" cap="none" spc="-39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 outros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26832" y="8420100"/>
            <a:ext cx="5607129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Em tempos desafiantes, pense no seu bem-estar, no dos seus colegas e de outras pessoas com quem habitualmente interage.</a:t>
            </a:r>
            <a:endParaRPr kumimoji="0" lang="en-US" sz="2850" b="0" i="0" u="none" strike="noStrike" kern="1200" cap="none" spc="-28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481241" y="2353956"/>
            <a:ext cx="2015046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0" b="0" i="0" u="none" strike="noStrike" kern="1200" cap="none" spc="-39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Fale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98424" y="2346565"/>
            <a:ext cx="524820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Se tiver alguma preocupação sobre algo que vive ou experiencia, fale.</a:t>
            </a:r>
            <a:endParaRPr kumimoji="0" lang="en-US" sz="2850" b="0" i="0" u="none" strike="noStrike" kern="1200" cap="none" spc="-28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81241" y="3894449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0" b="0" i="0" u="none" strike="noStrike" kern="1200" cap="none" spc="-39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Ações</a:t>
            </a:r>
            <a:endParaRPr kumimoji="0" lang="en-US" sz="3990" b="0" i="0" u="none" strike="noStrike" kern="1200" cap="none" spc="-39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 Bold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39600" y="3848100"/>
            <a:ext cx="555260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Aja de forma consciente e mantenha o foco. Tente minimizar as distrações.</a:t>
            </a:r>
            <a:endParaRPr kumimoji="0" lang="en-US" sz="2850" b="0" i="0" u="none" strike="noStrike" kern="1200" cap="none" spc="-28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81241" y="5414944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0" b="0" i="0" u="none" strike="noStrike" kern="1200" cap="none" spc="-39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Preparação</a:t>
            </a:r>
            <a:endParaRPr kumimoji="0" lang="en-US" sz="3990" b="0" i="0" u="none" strike="noStrike" kern="1200" cap="none" spc="-39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 Bold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039600" y="5143500"/>
            <a:ext cx="512507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As situações podem não ser tão familiares como antes - planeie com antecedência e priorize as suas principais tarefas de trabalho.</a:t>
            </a:r>
            <a:endParaRPr kumimoji="0" lang="en-US" sz="2850" b="0" i="0" u="none" strike="noStrike" kern="1200" cap="none" spc="-28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481241" y="7000987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0" b="0" i="0" u="none" strike="noStrike" kern="1200" cap="none" spc="-39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Dia</a:t>
            </a:r>
            <a:r>
              <a:rPr kumimoji="0" lang="en-US" sz="3990" b="0" i="0" u="none" strike="noStrike" kern="1200" cap="none" spc="-39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-a-</a:t>
            </a:r>
            <a:r>
              <a:rPr kumimoji="0" lang="en-US" sz="3990" b="0" i="0" u="none" strike="noStrike" kern="1200" cap="none" spc="-39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dia</a:t>
            </a:r>
            <a:endParaRPr kumimoji="0" lang="en-US" sz="3990" b="0" i="0" u="none" strike="noStrike" kern="1200" cap="none" spc="-39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 Bold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106772" y="7000987"/>
            <a:ext cx="512507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50" b="0" i="0" u="none" strike="noStrike" kern="1200" cap="none" spc="-28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Regular Bold"/>
                <a:ea typeface="+mn-ea"/>
                <a:cs typeface="+mn-cs"/>
              </a:rPr>
              <a:t>Prepare-se para a possibilidade de todos os dias surgirem coisas novas - preste atenção especial ao fazer algo que não faz há algum tempo.</a:t>
            </a:r>
            <a:endParaRPr kumimoji="0" lang="en-US" sz="2850" b="0" i="0" u="none" strike="noStrike" kern="1200" cap="none" spc="-28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Regular Bold"/>
              <a:ea typeface="+mn-ea"/>
              <a:cs typeface="+mn-cs"/>
            </a:endParaRP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3504" r="-58968" b="-121146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9800" y="1173659"/>
            <a:ext cx="1531535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Esteja Pronto - </a:t>
            </a:r>
            <a:r>
              <a:rPr kumimoji="0" lang="en-US" sz="5400" b="0" i="0" u="none" strike="noStrike" kern="1200" cap="none" spc="-60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Mantenha</a:t>
            </a:r>
            <a:r>
              <a:rPr kumimoji="0" lang="en-US" sz="54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-se Seguro: </a:t>
            </a:r>
            <a:r>
              <a:rPr kumimoji="0" lang="pt-PT" sz="5400" b="0" i="0" u="none" strike="noStrike" kern="1200" cap="none" spc="-6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 Bold"/>
                <a:ea typeface="+mn-ea"/>
                <a:cs typeface="+mn-cs"/>
              </a:rPr>
              <a:t>preparação pessoal</a:t>
            </a:r>
            <a:endParaRPr kumimoji="0" lang="en-US" sz="5400" b="0" i="0" u="none" strike="noStrike" kern="1200" cap="none" spc="-60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 Bold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6454" y="2095204"/>
            <a:ext cx="15962846" cy="8083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0" marR="0" lvl="1" indent="-41021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PT" sz="3400" b="0" i="0" u="none" strike="noStrike" kern="1200" cap="none" spc="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"/>
                <a:ea typeface="+mn-ea"/>
                <a:cs typeface="+mn-cs"/>
              </a:rPr>
              <a:t>Verifique se todas as licenças, dados médicos e outros detalhes administrativos estão atualizados e aptos a usar.</a:t>
            </a:r>
          </a:p>
          <a:p>
            <a:pPr marL="410210" marR="0" lvl="1" indent="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400" b="0" i="0" u="none" strike="noStrike" kern="1200" cap="none" spc="0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"/>
              <a:ea typeface="+mn-ea"/>
              <a:cs typeface="+mn-cs"/>
            </a:endParaRPr>
          </a:p>
          <a:p>
            <a:pPr marL="820420" marR="0" lvl="1" indent="-41021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PT" sz="3400" b="0" i="0" u="none" strike="noStrike" kern="1200" cap="none" spc="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"/>
                <a:ea typeface="+mn-ea"/>
                <a:cs typeface="+mn-cs"/>
              </a:rPr>
              <a:t>Antes de se apresentar ao serviço reveja Procedimentos Operacionais:</a:t>
            </a:r>
          </a:p>
          <a:p>
            <a:pPr marL="410210" marR="0" lvl="1" indent="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400" b="0" i="0" u="none" strike="noStrike" kern="1200" cap="none" spc="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"/>
                <a:ea typeface="+mn-ea"/>
                <a:cs typeface="+mn-cs"/>
              </a:rPr>
              <a:t>	a) Normal(</a:t>
            </a:r>
            <a:r>
              <a:rPr kumimoji="0" lang="pt-PT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"/>
                <a:ea typeface="+mn-ea"/>
                <a:cs typeface="+mn-cs"/>
              </a:rPr>
              <a:t>SOPs</a:t>
            </a:r>
            <a:r>
              <a:rPr kumimoji="0" lang="pt-PT" sz="3400" b="0" i="0" u="none" strike="noStrike" kern="1200" cap="none" spc="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"/>
                <a:ea typeface="+mn-ea"/>
                <a:cs typeface="+mn-cs"/>
              </a:rPr>
              <a:t>)</a:t>
            </a:r>
          </a:p>
          <a:p>
            <a:pPr marL="410210" marR="0" lvl="1" indent="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400" b="0" i="0" u="none" strike="noStrike" kern="1200" cap="none" spc="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"/>
                <a:ea typeface="+mn-ea"/>
                <a:cs typeface="+mn-cs"/>
              </a:rPr>
              <a:t>	b) Abnormal (Emergência)</a:t>
            </a:r>
          </a:p>
          <a:p>
            <a:pPr marL="410210" marR="0" lvl="1" indent="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400" b="0" i="0" u="none" strike="noStrike" kern="1200" cap="none" spc="0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"/>
              <a:ea typeface="+mn-ea"/>
              <a:cs typeface="+mn-cs"/>
            </a:endParaRPr>
          </a:p>
          <a:p>
            <a:pPr marL="820420" marR="0" lvl="1" indent="-41021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PT" sz="3400" b="0" i="0" u="none" strike="noStrike" kern="1200" cap="none" spc="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"/>
                <a:ea typeface="+mn-ea"/>
                <a:cs typeface="+mn-cs"/>
              </a:rPr>
              <a:t>Reserve algum tempo para se familiarizar com as mudanças no seu ambiente de trabalho.</a:t>
            </a:r>
          </a:p>
          <a:p>
            <a:pPr marL="820420" marR="0" lvl="1" indent="-41021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PT" sz="3400" b="0" i="0" u="none" strike="noStrike" kern="1200" cap="none" spc="0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"/>
              <a:ea typeface="+mn-ea"/>
              <a:cs typeface="+mn-cs"/>
            </a:endParaRPr>
          </a:p>
          <a:p>
            <a:pPr marL="820420" marR="0" lvl="1" indent="-41021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PT" sz="3400" b="0" i="0" u="none" strike="noStrike" kern="1200" cap="none" spc="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"/>
                <a:ea typeface="+mn-ea"/>
                <a:cs typeface="+mn-cs"/>
              </a:rPr>
              <a:t>Prepare-se física e psicologicamente usando os recursos do </a:t>
            </a:r>
            <a:r>
              <a:rPr kumimoji="0" lang="pt-PT" sz="3400" b="0" i="0" u="none" strike="noStrike" kern="1200" cap="none" spc="0" normalizeH="0" baseline="0" noProof="0" dirty="0">
                <a:ln>
                  <a:noFill/>
                </a:ln>
                <a:solidFill>
                  <a:srgbClr val="222F64"/>
                </a:solidFill>
                <a:effectLst/>
                <a:uLnTx/>
                <a:uFillTx/>
                <a:latin typeface="Alegreya Sans Bold"/>
                <a:ea typeface="+mn-ea"/>
                <a:cs typeface="+mn-cs"/>
                <a:hlinkClick r:id="rId2"/>
              </a:rPr>
              <a:t>Centro de Bem-Estar da EASA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222F64"/>
              </a:solidFill>
              <a:effectLst/>
              <a:highlight>
                <a:srgbClr val="FFFF00"/>
              </a:highlight>
              <a:uLnTx/>
              <a:uFillTx/>
              <a:latin typeface="Alegreya Sans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99" b="0" i="0" u="none" strike="noStrike" kern="1200" cap="none" spc="0" normalizeH="0" baseline="0" noProof="0" dirty="0">
              <a:ln>
                <a:noFill/>
              </a:ln>
              <a:solidFill>
                <a:srgbClr val="222F64"/>
              </a:solidFill>
              <a:effectLst/>
              <a:uLnTx/>
              <a:uFillTx/>
              <a:latin typeface="Alegreya Sans Bold"/>
              <a:ea typeface="+mn-ea"/>
              <a:cs typeface="+mn-cs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93504" r="-58968" b="-121146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83913" y="571500"/>
            <a:ext cx="1231875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88730" y="2242991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401595" y="2358989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821960" y="2276114"/>
            <a:ext cx="650911" cy="650911"/>
            <a:chOff x="0" y="0"/>
            <a:chExt cx="867881" cy="86788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21824" r="-105598" b="-108903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382860" y="2284602"/>
            <a:ext cx="447399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Liderança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e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Cultura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11531" y="2367477"/>
            <a:ext cx="410906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Comunicações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563600" y="2319635"/>
            <a:ext cx="463921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Política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e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Procedimentos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118463" y="3247485"/>
            <a:ext cx="5606937" cy="671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Planeie uma estratégia de comunicação de regresso ao trabalho.</a:t>
            </a:r>
          </a:p>
          <a:p>
            <a:pPr marL="453390" lvl="1" indent="-226695"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Identifique as mensagens principais e priorize como, quando, quem e o que gostaria que as pessoas fizessem.</a:t>
            </a:r>
          </a:p>
          <a:p>
            <a:pPr marL="453390" lvl="1" indent="-226695"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Mostre liderança visível ao comunicar.</a:t>
            </a:r>
          </a:p>
          <a:p>
            <a:pPr marL="453390" lvl="1" indent="-226695"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Crie guiões para cada nível de gestão, todos alinhados no mesmo tema - argumentos curtos mas efetivos para promover o envolvimento de toda a equipa.</a:t>
            </a:r>
          </a:p>
          <a:p>
            <a:pPr marL="453390" lvl="1" indent="-226695"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Enfatize a natureza sistémica do desafio - necessidade de envolver os parceiros e a comunidade do aeroporto nas comunicações.</a:t>
            </a:r>
          </a:p>
          <a:p>
            <a:pPr marL="453390" lvl="1" indent="-226695"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Comunique sobre o Sistema de Report e Confidencial da Organização de acordo com o </a:t>
            </a:r>
            <a:r>
              <a:rPr lang="pt-PT" sz="2099" dirty="0" err="1">
                <a:solidFill>
                  <a:srgbClr val="222F64"/>
                </a:solidFill>
                <a:latin typeface="Alegreya Sans Regular"/>
              </a:rPr>
              <a:t>Reg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 376/2014.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695628" y="3247485"/>
            <a:ext cx="5177565" cy="62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Certifique-se de que todos os procedimentos/manuais estão atualizados e que são aplicáveis ​​à situação de recuperação COVID/Reestruturação atual.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Incentive a equipa a seguir as regras, procedimentos e práticas estabelecidas em todos os momentos.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Considere as medidas de segurança de saúde específicas necessárias para manter as pessoas protegidas do COVID em todas as funções (operacional e não operacional).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Reveja, atualize e melhore a política de bem-estar da sua organização para ajudar a apoiar a saúde mental e física de todos.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7F3E8AF2-9421-4EDD-85FE-5F986EEB4681}"/>
              </a:ext>
            </a:extLst>
          </p:cNvPr>
          <p:cNvSpPr txBox="1"/>
          <p:nvPr/>
        </p:nvSpPr>
        <p:spPr>
          <a:xfrm>
            <a:off x="714055" y="3300473"/>
            <a:ext cx="5606937" cy="646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Dê um exemplo positivo a ser seguido por outros. Certifique-se de que as suas ações estão alinhadas com os processos e políticas organizacionais.</a:t>
            </a:r>
          </a:p>
          <a:p>
            <a:pPr marL="226695" lvl="1"/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Estabeleça uma cultura de confiança que incentive o envolvimento com a equipa em todos os níveis para que seja normal reportar, dar feedback e discutir os desafios que as pessoas enfrentam durante a retoma da operação para promover uma cultura de segurança.</a:t>
            </a:r>
          </a:p>
          <a:p>
            <a:pPr marL="226695" lvl="1"/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Reforce o compromisso da Gestão com o bem-estar da equipa e os valores necessários para fazer parte de uma organização segura e eficaz.</a:t>
            </a:r>
          </a:p>
          <a:p>
            <a:pPr marL="453390" lvl="1" indent="-226695"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Identifique onde as prioridades de segurança e negócios podem entrar em conflito e tome decisões deliberadas para priorizar a segurança - incluindo planos de contingência para OTP, interrupções, erros ou falhas de planeamento.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2479" y="1117735"/>
            <a:ext cx="1441233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331267" y="2301419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5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21824" r="-105598" b="-10890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7090409" y="2291894"/>
            <a:ext cx="486632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Competências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e Treino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04417" y="2944313"/>
            <a:ext cx="5444391" cy="665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Pense em como as competências e o conhecimento da sua equipa podem ter degradado durante a pandemia e como isso pode impactar com o aumento da atividade.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Identifique as situações em pode a equipa pode trabalhar de uma nova forma  ou num novo local e o que isso significa para a sua operação.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Identifique o treino adicional que pretende dar à equipa e que tenha considerado antes do COVID, como treino de "Regresso ao Trabalho" ou "Bem-estar".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Considere treino de liderança para a equipa executiva, para destacar a necessidade de uma liderança visível e de apoio. O conceito de "Todos Juntos" precisa de ser materializado.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2244648" y="2250283"/>
            <a:ext cx="650911" cy="650911"/>
            <a:chOff x="0" y="0"/>
            <a:chExt cx="867881" cy="86788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6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136363" y="3254777"/>
            <a:ext cx="5480966" cy="62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Verifique se há pessoal, preparado e adequadamente treinado, disponível para realizar todas as atividades-chave e pensar sobre como as equipas são compostas.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Verifique se os veículos e equipamentos de manutenção em solo estão disponíveis para realizar todas as atividades principais.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Verifique se as instalações, edifícios e serviços adequados estão disponíveis para realizar todas as atividades principais.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Considere o fornecimento adicional de EPI para Covid-19 e outros abastecimentos, para minimizar quaisquer fatores de stress relacionados durante o aumento da atividade.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067419" y="2291894"/>
            <a:ext cx="609975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Recursos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e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Equipamentos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88730" y="2283406"/>
            <a:ext cx="650911" cy="650911"/>
            <a:chOff x="0" y="0"/>
            <a:chExt cx="867881" cy="86788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91752" y="2291894"/>
            <a:ext cx="42951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>
                <a:solidFill>
                  <a:srgbClr val="222F64"/>
                </a:solidFill>
                <a:latin typeface="Alegreya Sans Bold Bold"/>
              </a:rPr>
              <a:t>Pessoas e bem-estar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90208" y="2857500"/>
            <a:ext cx="5249755" cy="702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Ajude a sua equipa a estar preparada para o trabalho - especialmente no contexto de perda de habilidade, fadiga e bem-estar.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Incentive a equipa a olhar por si mesma lembrando que cada um deve perguntar-se com frequência "Como estou a sentir-me?", "Como estou a lidar?", "O que posso fazer por mim e pelos outros?" e deve cuidar de si mesmo - </a:t>
            </a:r>
            <a:r>
              <a:rPr lang="pt-PT" sz="2099" dirty="0">
                <a:solidFill>
                  <a:srgbClr val="222F64"/>
                </a:solidFill>
                <a:latin typeface="Alegreya Sans Regular"/>
                <a:hlinkClick r:id="rId3"/>
              </a:rPr>
              <a:t>Centro de Bem-Estar da EASA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 ; 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226695" lvl="1">
              <a:lnSpc>
                <a:spcPts val="2939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Incentive os colaboradores a apoiarem-se mutuamente,  especialmente importante durante esta fase.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Incentive a equipa a procurar ajuda de profissionais, médicos ou redes de apoio de colegas e certifique-se de que isso faz parte de sua cultura organizacional.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83912" y="704850"/>
            <a:ext cx="1496588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49703" y="2283878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7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872407" y="2335013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8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21824" r="-105598" b="-10890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642062" y="2325488"/>
            <a:ext cx="555941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>
                <a:solidFill>
                  <a:srgbClr val="222F64"/>
                </a:solidFill>
                <a:latin typeface="Alegreya Sans Bold Bold"/>
              </a:rPr>
              <a:t>Sistemas de Gestão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651392" y="2376624"/>
            <a:ext cx="522891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Prestadores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de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Serviços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9616" y="2908073"/>
            <a:ext cx="9070361" cy="739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6695" lvl="1"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Utilize o seu sistema de gestão para conduzir com eficácia a segurança nas operações diárias - a situação é dinâmica, portanto, esteja ciente das mudanças.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Conheça os seus riscos, mitigue-os de forma contínua e adequada - utilize o </a:t>
            </a:r>
            <a:r>
              <a:rPr lang="pt-PT" sz="2100" dirty="0">
                <a:solidFill>
                  <a:srgbClr val="222F64"/>
                </a:solidFill>
                <a:latin typeface="Alegreya Sans Regular"/>
                <a:hlinkClick r:id="rId3"/>
              </a:rPr>
              <a:t>Portfólio de Riscos EASA COVID-19 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 para o ajudar.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Incentive as pessoas a comunicar ocorrências e fragilidades e esteja preparado para mitigá-los - com feedback apropriado em toda a organização.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Certifique-se de que é capaz de converter os dados em informação que se possa debater e usar para gerir os riscos na organização.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Certifique-se de que </a:t>
            </a:r>
            <a:r>
              <a:rPr lang="pt-PT" sz="2100" dirty="0" err="1">
                <a:solidFill>
                  <a:srgbClr val="222F64"/>
                </a:solidFill>
                <a:latin typeface="Alegreya Sans Regular"/>
              </a:rPr>
              <a:t>Cyber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, Segurança e Bem-estar estão incluídos no seu sistema de gestão.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Considere a procura proactiva de feedback operacional - faça uma campanha "pull" em vez de depender da apresentação voluntária de relatórios. Nenhum relatório não significa necessariamente nenhum problema.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728028" y="3227070"/>
            <a:ext cx="6557576" cy="442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Não assuma que todos os fornecedores estão na mesma situação da nossa organização ou onde estavam antes da pandemia – procure-os e converse com eles.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Verifique a situação de quaisquer novos prestadores de serviços ou empresas que planeia contratar.</a:t>
            </a:r>
          </a:p>
          <a:p>
            <a:pPr marL="226695" lvl="1">
              <a:lnSpc>
                <a:spcPts val="2940"/>
              </a:lnSpc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Verifique se os fornecedores não estão a recorrer a atalhos para entregar os serviços, o nosso sucesso depende deles também – contacte-os e ofereça suporte.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9275" y="552450"/>
            <a:ext cx="1172405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07694" y="2294127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08407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 dirty="0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70962" y="2294127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81362" y="3136673"/>
            <a:ext cx="8491238" cy="6655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Esteja pronto para voar (identidade, passaporte com pelo menos seis meses de validade, atualizações de software para dispositivos, processos de verificação).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Os passageiros provavelmente também ficarão preocupados em voar - mostre empatia enquanto os tranquiliza e os apoia, ao mesmo tempo em que se certifica de que as medidas de segurança da saúde estão implementadas.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Nunca comprometa a segurança, faça as coisas certas - siga processos, procedimentos e boas práticas reconhecidas. (Concentre-se especificamente na familiarização das portas)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Use o sistema de </a:t>
            </a:r>
            <a:r>
              <a:rPr lang="pt-PT" sz="2099" i="1" dirty="0" err="1">
                <a:solidFill>
                  <a:srgbClr val="222F64"/>
                </a:solidFill>
                <a:latin typeface="Alegreya Sans Regular"/>
              </a:rPr>
              <a:t>report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 da organização e tenha conversas abertas sobre as situações com as quais se vai confrontando.</a:t>
            </a:r>
          </a:p>
          <a:p>
            <a:pPr marL="226695" lvl="1" algn="just">
              <a:lnSpc>
                <a:spcPts val="2940"/>
              </a:lnSpc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É importante reconhecer e apoiar a equipa que talvez esteja também a adaptar-se a um ambiente de trabalho novo e incomum após um período prolongado menor atividade.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65362" t="-44227" r="-72965" b="-252986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974412" y="2335737"/>
            <a:ext cx="26551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Geral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63320" y="2335737"/>
            <a:ext cx="284001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Pré-Partida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01651" y="3109815"/>
            <a:ext cx="7402672" cy="591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Certifique-se de ter instruções completas antes da partida e de estar envolvido em todas as instruções da tripulação.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Familiarize-se  com os procedimentos. Alguns dos procedimentos podem ter mudado desde o seu último voo.</a:t>
            </a:r>
          </a:p>
          <a:p>
            <a:pPr marL="226695" lvl="1">
              <a:lnSpc>
                <a:spcPts val="2939"/>
              </a:lnSpc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Certifique-se de que está mental e fisicamente preparado para o voo que tem pela frente.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Pense em como lidaria com situações específicas (por exemplo, </a:t>
            </a:r>
            <a:r>
              <a:rPr lang="pt-PT" sz="2099" i="1" dirty="0">
                <a:solidFill>
                  <a:srgbClr val="222F64"/>
                </a:solidFill>
                <a:latin typeface="Alegreya Sans Regular"/>
              </a:rPr>
              <a:t>PED </a:t>
            </a:r>
            <a:r>
              <a:rPr lang="pt-PT" sz="2099" i="1" dirty="0" err="1">
                <a:solidFill>
                  <a:srgbClr val="222F64"/>
                </a:solidFill>
                <a:latin typeface="Alegreya Sans Regular"/>
              </a:rPr>
              <a:t>Fire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, Passageiro que não usa máscara, etc.).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Tenha os problemas de desempenho humano em mente, como distração ou interrupção, e aplique estratégias de mitigação adequadas.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9275" y="552450"/>
            <a:ext cx="1100835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pt-PT" sz="6000" spc="-60" dirty="0">
                <a:solidFill>
                  <a:srgbClr val="222F64"/>
                </a:solidFill>
                <a:latin typeface="Alegreya Sans Bold Bold"/>
              </a:rPr>
              <a:t>Esteja Pronto -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Mantenha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-se Seguro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3355" y="2567951"/>
            <a:ext cx="650911" cy="650911"/>
            <a:chOff x="0" y="0"/>
            <a:chExt cx="867881" cy="86788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446304" y="6177556"/>
            <a:ext cx="650911" cy="650911"/>
            <a:chOff x="0" y="0"/>
            <a:chExt cx="867881" cy="8678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5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65362" t="-44227" r="-72965" b="-252986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815713" y="2591549"/>
            <a:ext cx="29980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Em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 Voo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25289" y="6219167"/>
            <a:ext cx="305338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Pós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-Voo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0928" y="3238500"/>
            <a:ext cx="4968614" cy="479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6695" lvl="1">
              <a:lnSpc>
                <a:spcPts val="2939"/>
              </a:lnSpc>
            </a:pPr>
            <a:endParaRPr lang="en-US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Trabalhe em equipa de forma a ajudar e apoiar outros colegas da tripulação durante o voo.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Apoie o bem-estar físico e psicológico dos seus colegas do início ao fim.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Tente identificar e lidar </a:t>
            </a:r>
            <a:r>
              <a:rPr lang="pt-PT" sz="2099" i="1" dirty="0" err="1">
                <a:solidFill>
                  <a:srgbClr val="222F64"/>
                </a:solidFill>
                <a:latin typeface="Alegreya Sans Regular"/>
              </a:rPr>
              <a:t>unruly</a:t>
            </a:r>
            <a:r>
              <a:rPr lang="pt-PT" sz="2099" i="1" dirty="0">
                <a:solidFill>
                  <a:srgbClr val="222F64"/>
                </a:solidFill>
                <a:latin typeface="Alegreya Sans Regular"/>
              </a:rPr>
              <a:t> </a:t>
            </a:r>
            <a:r>
              <a:rPr lang="pt-PT" sz="2099" i="1" dirty="0" err="1">
                <a:solidFill>
                  <a:srgbClr val="222F64"/>
                </a:solidFill>
                <a:latin typeface="Alegreya Sans Regular"/>
              </a:rPr>
              <a:t>passengers</a:t>
            </a:r>
            <a:r>
              <a:rPr lang="pt-PT" sz="2099" i="1" dirty="0">
                <a:solidFill>
                  <a:srgbClr val="222F64"/>
                </a:solidFill>
                <a:latin typeface="Alegreya Sans Regular"/>
              </a:rPr>
              <a:t>  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o mais cedo possível.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Dê o exemplo aos passageiros com, por exemplo, o uso de máscara.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46304" y="7264387"/>
            <a:ext cx="5599347" cy="2192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Participe dos relatórios da tripulação para ver quais as lições que podem ser aprendidas para voos futuros.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Reflita sobre o seu próprio desempenho e pense no que poderia fazer melhor da próxima vez.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446304" y="2601074"/>
            <a:ext cx="650911" cy="650911"/>
            <a:chOff x="0" y="0"/>
            <a:chExt cx="867881" cy="86788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225289" y="2642685"/>
            <a:ext cx="482036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Aproximação</a:t>
            </a:r>
            <a:r>
              <a:rPr lang="en-US" sz="3600" spc="-36" dirty="0">
                <a:solidFill>
                  <a:srgbClr val="222F64"/>
                </a:solidFill>
                <a:latin typeface="Alegreya Sans Bold Bold"/>
              </a:rPr>
              <a:t>/ </a:t>
            </a: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Aterragem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319972" y="3611521"/>
            <a:ext cx="5322660" cy="2192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Prepare a cabina para a aterragem o mais cedo possível.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endParaRPr lang="pt-PT" sz="2100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Dê a si mesmo tempo para fazer uma revisão silenciosa (</a:t>
            </a:r>
            <a:r>
              <a:rPr lang="pt-PT" sz="2100" i="1" dirty="0" err="1">
                <a:solidFill>
                  <a:srgbClr val="222F64"/>
                </a:solidFill>
                <a:latin typeface="Alegreya Sans Regular"/>
              </a:rPr>
              <a:t>Silent</a:t>
            </a:r>
            <a:r>
              <a:rPr lang="pt-PT" sz="2100" i="1" dirty="0">
                <a:solidFill>
                  <a:srgbClr val="222F64"/>
                </a:solidFill>
                <a:latin typeface="Alegreya Sans Regular"/>
              </a:rPr>
              <a:t> </a:t>
            </a:r>
            <a:r>
              <a:rPr lang="pt-PT" sz="2100" i="1" dirty="0" err="1">
                <a:solidFill>
                  <a:srgbClr val="222F64"/>
                </a:solidFill>
                <a:latin typeface="Alegreya Sans Regular"/>
              </a:rPr>
              <a:t>review</a:t>
            </a:r>
            <a:r>
              <a:rPr lang="pt-PT" sz="2100" dirty="0">
                <a:solidFill>
                  <a:srgbClr val="222F64"/>
                </a:solidFill>
                <a:latin typeface="Alegreya Sans Regular"/>
              </a:rPr>
              <a:t>) sobre como atuaria em caso de emergência.</a:t>
            </a:r>
            <a:endParaRPr lang="en-US" sz="2100" dirty="0">
              <a:solidFill>
                <a:srgbClr val="222F64"/>
              </a:solidFill>
              <a:latin typeface="Alegreya Sans Regular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3062178" y="2567951"/>
            <a:ext cx="650911" cy="650911"/>
            <a:chOff x="0" y="0"/>
            <a:chExt cx="867881" cy="86788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867881" cy="867881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22F64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30866" y="214188"/>
              <a:ext cx="424825" cy="49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1"/>
                </a:lnSpc>
              </a:pPr>
              <a:r>
                <a:rPr lang="en-US" sz="2647">
                  <a:solidFill>
                    <a:srgbClr val="FFFFFF"/>
                  </a:solidFill>
                  <a:latin typeface="DM Sans Bold"/>
                </a:rPr>
                <a:t>6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3888787" y="2609562"/>
            <a:ext cx="305338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00"/>
              </a:lnSpc>
            </a:pPr>
            <a:r>
              <a:rPr lang="en-US" sz="3600" spc="-36" dirty="0" err="1">
                <a:solidFill>
                  <a:srgbClr val="222F64"/>
                </a:solidFill>
                <a:latin typeface="Alegreya Sans Bold Bold"/>
              </a:rPr>
              <a:t>Estadia</a:t>
            </a:r>
            <a:endParaRPr lang="en-US" sz="3600" spc="-3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917798" y="3611521"/>
            <a:ext cx="4633302" cy="2564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Cuide do seu próprio bem-estar durante as estadias - use as estratégias do bem-estar disponíveis no </a:t>
            </a:r>
            <a:r>
              <a:rPr lang="pt-PT" sz="2099" dirty="0">
                <a:solidFill>
                  <a:srgbClr val="222F64"/>
                </a:solidFill>
                <a:latin typeface="Alegreya Sans Regular"/>
                <a:hlinkClick r:id="rId3"/>
              </a:rPr>
              <a:t>EASA </a:t>
            </a:r>
            <a:r>
              <a:rPr lang="pt-PT" sz="2099" dirty="0" err="1">
                <a:solidFill>
                  <a:srgbClr val="222F64"/>
                </a:solidFill>
                <a:latin typeface="Alegreya Sans Regular"/>
                <a:hlinkClick r:id="rId3"/>
              </a:rPr>
              <a:t>Wellbeing</a:t>
            </a:r>
            <a:r>
              <a:rPr lang="pt-PT" sz="2099" dirty="0">
                <a:solidFill>
                  <a:srgbClr val="222F64"/>
                </a:solidFill>
                <a:latin typeface="Alegreya Sans Regular"/>
                <a:hlinkClick r:id="rId3"/>
              </a:rPr>
              <a:t> </a:t>
            </a:r>
            <a:r>
              <a:rPr lang="pt-PT" sz="2099" dirty="0" err="1">
                <a:solidFill>
                  <a:srgbClr val="222F64"/>
                </a:solidFill>
                <a:latin typeface="Alegreya Sans Regular"/>
                <a:hlinkClick r:id="rId3"/>
              </a:rPr>
              <a:t>Resource</a:t>
            </a:r>
            <a:r>
              <a:rPr lang="pt-PT" sz="2099" dirty="0">
                <a:solidFill>
                  <a:srgbClr val="222F64"/>
                </a:solidFill>
                <a:latin typeface="Alegreya Sans Regular"/>
                <a:hlinkClick r:id="rId3"/>
              </a:rPr>
              <a:t> Hub</a:t>
            </a: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.</a:t>
            </a: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endParaRPr lang="pt-PT" sz="2099" dirty="0">
              <a:solidFill>
                <a:srgbClr val="222F64"/>
              </a:solidFill>
              <a:latin typeface="Alegreya Sans Regular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pt-PT" sz="2099" dirty="0">
                <a:solidFill>
                  <a:srgbClr val="222F64"/>
                </a:solidFill>
                <a:latin typeface="Alegreya Sans Regular"/>
              </a:rPr>
              <a:t>Cuide dos colegas e procure resolver qualquer situação em conjunto.</a:t>
            </a:r>
            <a:endParaRPr lang="en-US" sz="2099" dirty="0">
              <a:solidFill>
                <a:srgbClr val="222F64"/>
              </a:solidFill>
              <a:latin typeface="Alegreya Sans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3579</Words>
  <Application>Microsoft Office PowerPoint</Application>
  <PresentationFormat>Custom</PresentationFormat>
  <Paragraphs>415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Alegreya Sans Regular Bold</vt:lpstr>
      <vt:lpstr>Alegreya Sans Bold</vt:lpstr>
      <vt:lpstr>Alegreya Sans Bold Bold</vt:lpstr>
      <vt:lpstr>Arial</vt:lpstr>
      <vt:lpstr>DM Sans Bold</vt:lpstr>
      <vt:lpstr>Arimo</vt:lpstr>
      <vt:lpstr>Alegreya Sans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 Up Campaign Master</dc:title>
  <dc:creator>FRANKLIN John</dc:creator>
  <cp:lastModifiedBy>FRANKLIN John</cp:lastModifiedBy>
  <cp:revision>29</cp:revision>
  <dcterms:created xsi:type="dcterms:W3CDTF">2006-08-16T00:00:00Z</dcterms:created>
  <dcterms:modified xsi:type="dcterms:W3CDTF">2022-01-12T15:36:43Z</dcterms:modified>
  <dc:identifier>DAEcxNc0k4A</dc:identifier>
</cp:coreProperties>
</file>