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303" r:id="rId3"/>
    <p:sldId id="304" r:id="rId4"/>
    <p:sldId id="306" r:id="rId5"/>
    <p:sldId id="262" r:id="rId6"/>
    <p:sldId id="302" r:id="rId7"/>
  </p:sldIdLst>
  <p:sldSz cx="18288000" cy="10287000"/>
  <p:notesSz cx="6858000" cy="9144000"/>
  <p:embeddedFontLst>
    <p:embeddedFont>
      <p:font typeface="Alegreya Sans Bold" panose="020B0604020202020204" charset="0"/>
      <p:regular r:id="rId9"/>
    </p:embeddedFont>
    <p:embeddedFont>
      <p:font typeface="Alegreya Sans Bold Bold" panose="020B0604020202020204" charset="0"/>
      <p:regular r:id="rId10"/>
    </p:embeddedFont>
    <p:embeddedFont>
      <p:font typeface="Alegreya Sans Regular Bold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odori Sagredo Marco" initials="MSM" lastIdx="13" clrIdx="0">
    <p:extLst>
      <p:ext uri="{19B8F6BF-5375-455C-9EA6-DF929625EA0E}">
        <p15:presenceInfo xmlns:p15="http://schemas.microsoft.com/office/powerpoint/2012/main" userId="Manodori Sagredo Marc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292" autoAdjust="0"/>
    <p:restoredTop sz="93979" autoAdjust="0"/>
  </p:normalViewPr>
  <p:slideViewPr>
    <p:cSldViewPr>
      <p:cViewPr varScale="1">
        <p:scale>
          <a:sx n="47" d="100"/>
          <a:sy n="47" d="100"/>
        </p:scale>
        <p:origin x="63" y="4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DC336-A259-445C-85C8-92FC5C80572D}" type="datetimeFigureOut">
              <a:rPr lang="it-IT" smtClean="0"/>
              <a:t>30/05/2021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56BF3-BBB7-4A88-852D-96BB9D83927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0898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56BF3-BBB7-4A88-852D-96BB9D83927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8988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190"/>
          <a:stretch>
            <a:fillRect/>
          </a:stretch>
        </p:blipFill>
        <p:spPr>
          <a:xfrm>
            <a:off x="-1572712" y="1346856"/>
            <a:ext cx="20863968" cy="971816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150798" y="6118138"/>
            <a:ext cx="11208954" cy="2234444"/>
            <a:chOff x="0" y="0"/>
            <a:chExt cx="3950725" cy="7875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50725" cy="787556"/>
            </a:xfrm>
            <a:custGeom>
              <a:avLst/>
              <a:gdLst/>
              <a:ahLst/>
              <a:cxnLst/>
              <a:rect l="l" t="t" r="r" b="b"/>
              <a:pathLst>
                <a:path w="3950725" h="787556">
                  <a:moveTo>
                    <a:pt x="0" y="0"/>
                  </a:moveTo>
                  <a:lnTo>
                    <a:pt x="3950725" y="0"/>
                  </a:lnTo>
                  <a:lnTo>
                    <a:pt x="3950725" y="787556"/>
                  </a:lnTo>
                  <a:lnTo>
                    <a:pt x="0" y="78755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150798" y="6083325"/>
            <a:ext cx="11208954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/>
            <a:r>
              <a:rPr lang="en-US" sz="7200" spc="-101" dirty="0">
                <a:solidFill>
                  <a:srgbClr val="222F64"/>
                </a:solidFill>
                <a:latin typeface="Alegreya Sans Bold Bold"/>
              </a:rPr>
              <a:t>Manténgase </a:t>
            </a:r>
            <a:r>
              <a:rPr lang="en-US" sz="7200" spc="-101" dirty="0" err="1">
                <a:solidFill>
                  <a:srgbClr val="222F64"/>
                </a:solidFill>
                <a:latin typeface="Alegreya Sans Bold Bold"/>
              </a:rPr>
              <a:t>Preparado</a:t>
            </a:r>
            <a:r>
              <a:rPr lang="en-US" sz="7200" spc="-101" dirty="0">
                <a:solidFill>
                  <a:srgbClr val="222F64"/>
                </a:solidFill>
                <a:latin typeface="Alegreya Sans Bold Bold"/>
              </a:rPr>
              <a:t> y  Seguro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41455" y="-776041"/>
            <a:ext cx="2846545" cy="284654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99712" y="182769"/>
            <a:ext cx="2951086" cy="10196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21076" r="21076"/>
          <a:stretch>
            <a:fillRect/>
          </a:stretch>
        </p:blipFill>
        <p:spPr>
          <a:xfrm>
            <a:off x="-28745" y="0"/>
            <a:ext cx="9172745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867482" y="252095"/>
            <a:ext cx="7821078" cy="2662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GB" sz="5400" spc="-78" dirty="0">
                <a:solidFill>
                  <a:srgbClr val="222F64"/>
                </a:solidFill>
                <a:latin typeface="Alegreya Sans Bold Bold"/>
              </a:rPr>
              <a:t>¿</a:t>
            </a:r>
            <a:r>
              <a:rPr lang="en-GB" sz="5400" spc="-78" dirty="0" err="1">
                <a:solidFill>
                  <a:srgbClr val="222F64"/>
                </a:solidFill>
                <a:latin typeface="Alegreya Sans Bold Bold"/>
              </a:rPr>
              <a:t>Qué</a:t>
            </a:r>
            <a:r>
              <a:rPr lang="en-GB" sz="5400" spc="-78" dirty="0">
                <a:solidFill>
                  <a:srgbClr val="222F64"/>
                </a:solidFill>
                <a:latin typeface="Alegreya Sans Bold Bold"/>
              </a:rPr>
              <a:t> </a:t>
            </a:r>
            <a:r>
              <a:rPr lang="en-GB" sz="5400" spc="-78" dirty="0" err="1">
                <a:solidFill>
                  <a:srgbClr val="222F64"/>
                </a:solidFill>
                <a:latin typeface="Alegreya Sans Bold Bold"/>
              </a:rPr>
              <a:t>podemos</a:t>
            </a:r>
            <a:r>
              <a:rPr lang="en-GB" sz="5400" spc="-78" dirty="0">
                <a:solidFill>
                  <a:srgbClr val="222F64"/>
                </a:solidFill>
                <a:latin typeface="Alegreya Sans Bold Bold"/>
              </a:rPr>
              <a:t> </a:t>
            </a:r>
            <a:r>
              <a:rPr lang="en-GB" sz="5400" spc="-78" dirty="0" err="1">
                <a:solidFill>
                  <a:srgbClr val="222F64"/>
                </a:solidFill>
                <a:latin typeface="Alegreya Sans Bold Bold"/>
              </a:rPr>
              <a:t>encontrar</a:t>
            </a:r>
            <a:r>
              <a:rPr lang="en-GB" sz="5400" spc="-78" dirty="0">
                <a:solidFill>
                  <a:srgbClr val="222F64"/>
                </a:solidFill>
                <a:latin typeface="Alegreya Sans Bold Bold"/>
              </a:rPr>
              <a:t> </a:t>
            </a:r>
            <a:r>
              <a:rPr lang="en-GB" sz="5400" spc="-78" dirty="0" err="1">
                <a:solidFill>
                  <a:srgbClr val="222F64"/>
                </a:solidFill>
                <a:latin typeface="Alegreya Sans Bold Bold"/>
              </a:rPr>
              <a:t>en</a:t>
            </a:r>
            <a:r>
              <a:rPr lang="en-GB" sz="5400" spc="-78" dirty="0">
                <a:solidFill>
                  <a:srgbClr val="222F64"/>
                </a:solidFill>
                <a:latin typeface="Alegreya Sans Bold Bold"/>
              </a:rPr>
              <a:t> </a:t>
            </a:r>
            <a:r>
              <a:rPr lang="en-GB" sz="5400" spc="-78" dirty="0" err="1">
                <a:solidFill>
                  <a:srgbClr val="222F64"/>
                </a:solidFill>
                <a:latin typeface="Alegreya Sans Bold Bold"/>
              </a:rPr>
              <a:t>esta</a:t>
            </a:r>
            <a:r>
              <a:rPr lang="en-GB" sz="5400" spc="-78" dirty="0">
                <a:solidFill>
                  <a:srgbClr val="222F64"/>
                </a:solidFill>
                <a:latin typeface="Alegreya Sans Bold Bold"/>
              </a:rPr>
              <a:t> </a:t>
            </a:r>
            <a:r>
              <a:rPr lang="en-GB" sz="5400" spc="-78" dirty="0" err="1">
                <a:solidFill>
                  <a:srgbClr val="222F64"/>
                </a:solidFill>
                <a:latin typeface="Alegreya Sans Bold Bold"/>
              </a:rPr>
              <a:t>campaña</a:t>
            </a:r>
            <a:r>
              <a:rPr lang="en-GB" sz="5400" spc="-78" dirty="0">
                <a:solidFill>
                  <a:srgbClr val="222F64"/>
                </a:solidFill>
                <a:latin typeface="Alegreya Sans Bold Bold"/>
              </a:rPr>
              <a:t>?</a:t>
            </a:r>
            <a:endParaRPr lang="en-US" sz="5400" spc="-78" dirty="0">
              <a:solidFill>
                <a:srgbClr val="222F64"/>
              </a:solidFill>
              <a:latin typeface="Alegreya Sans Bold Bold"/>
            </a:endParaRPr>
          </a:p>
          <a:p>
            <a:pPr marL="0" lvl="0" indent="0">
              <a:lnSpc>
                <a:spcPts val="7800"/>
              </a:lnSpc>
            </a:pPr>
            <a:endParaRPr lang="en-US" sz="7800" spc="-78" dirty="0">
              <a:solidFill>
                <a:srgbClr val="222F64"/>
              </a:solidFill>
              <a:latin typeface="Alegreya Sans Bold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650663" y="2044308"/>
            <a:ext cx="7821078" cy="8617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>
              <a:lnSpc>
                <a:spcPts val="4200"/>
              </a:lnSpc>
              <a:buFont typeface="Arial"/>
              <a:buChar char="•"/>
            </a:pPr>
            <a:r>
              <a:rPr lang="it-IT" sz="3600" spc="-42" dirty="0">
                <a:solidFill>
                  <a:srgbClr val="222F64"/>
                </a:solidFill>
                <a:latin typeface="Alegreya Sans Regular Bold"/>
              </a:rPr>
              <a:t>Una definición organizativa de “</a:t>
            </a:r>
            <a:r>
              <a:rPr lang="en-US" sz="3600" spc="-42" dirty="0">
                <a:solidFill>
                  <a:srgbClr val="222F64"/>
                </a:solidFill>
                <a:latin typeface="Alegreya Sans Regular Bold"/>
              </a:rPr>
              <a:t>Manténgase </a:t>
            </a:r>
            <a:r>
              <a:rPr lang="en-US" sz="3600" spc="-42" dirty="0" err="1">
                <a:solidFill>
                  <a:srgbClr val="222F64"/>
                </a:solidFill>
                <a:latin typeface="Alegreya Sans Regular Bold"/>
              </a:rPr>
              <a:t>Preparado</a:t>
            </a:r>
            <a:r>
              <a:rPr lang="en-US" sz="3600" spc="-42" dirty="0">
                <a:solidFill>
                  <a:srgbClr val="222F64"/>
                </a:solidFill>
                <a:latin typeface="Alegreya Sans Regular Bold"/>
              </a:rPr>
              <a:t> y Seguro”</a:t>
            </a:r>
          </a:p>
          <a:p>
            <a:pPr marL="453390" lvl="1">
              <a:lnSpc>
                <a:spcPts val="4200"/>
              </a:lnSpc>
            </a:pPr>
            <a:endParaRPr lang="it-IT" sz="3600" spc="-42" dirty="0">
              <a:solidFill>
                <a:srgbClr val="222F64"/>
              </a:solidFill>
              <a:latin typeface="Alegreya Sans Regular Bold"/>
            </a:endParaRPr>
          </a:p>
          <a:p>
            <a:pPr marL="906780" lvl="1" indent="-453390">
              <a:lnSpc>
                <a:spcPts val="4200"/>
              </a:lnSpc>
              <a:buFont typeface="Arial"/>
              <a:buChar char="•"/>
            </a:pPr>
            <a:r>
              <a:rPr lang="it-IT" sz="3600" spc="-42" dirty="0">
                <a:solidFill>
                  <a:srgbClr val="222F64"/>
                </a:solidFill>
                <a:latin typeface="Alegreya Sans Regular Bold"/>
              </a:rPr>
              <a:t>Mensajes clave para el personal de aviación durante el aumento en las operaciones</a:t>
            </a:r>
            <a:endParaRPr lang="en-US" sz="3600" spc="-42" dirty="0">
              <a:solidFill>
                <a:srgbClr val="222F64"/>
              </a:solidFill>
              <a:latin typeface="Alegreya Sans Regular Bold"/>
            </a:endParaRPr>
          </a:p>
          <a:p>
            <a:pPr marL="906780" lvl="1" indent="-453390">
              <a:lnSpc>
                <a:spcPts val="4200"/>
              </a:lnSpc>
              <a:buFont typeface="Arial"/>
              <a:buChar char="•"/>
            </a:pPr>
            <a:endParaRPr lang="en-US" sz="3600" spc="-42" dirty="0">
              <a:solidFill>
                <a:srgbClr val="222F64"/>
              </a:solidFill>
              <a:latin typeface="Alegreya Sans Regular Bold"/>
            </a:endParaRPr>
          </a:p>
          <a:p>
            <a:pPr marL="906780" lvl="1" indent="-453390">
              <a:lnSpc>
                <a:spcPts val="4200"/>
              </a:lnSpc>
              <a:buFont typeface="Arial"/>
              <a:buChar char="•"/>
            </a:pPr>
            <a:r>
              <a:rPr lang="it-IT" sz="3600" spc="-42" dirty="0">
                <a:solidFill>
                  <a:srgbClr val="222F64"/>
                </a:solidFill>
                <a:latin typeface="Alegreya Sans Regular Bold"/>
              </a:rPr>
              <a:t>Ejemplos de acciones clave para cada uno de los grupos en cada dominio</a:t>
            </a:r>
            <a:endParaRPr lang="en-US" sz="3600" spc="-42" dirty="0">
              <a:solidFill>
                <a:srgbClr val="222F64"/>
              </a:solidFill>
              <a:latin typeface="Alegreya Sans Regular Bold"/>
            </a:endParaRPr>
          </a:p>
          <a:p>
            <a:pPr marL="906780" lvl="1" indent="-453390">
              <a:lnSpc>
                <a:spcPts val="4200"/>
              </a:lnSpc>
              <a:buFont typeface="Arial"/>
              <a:buChar char="•"/>
            </a:pPr>
            <a:endParaRPr lang="it-IT" sz="3600" spc="-42" dirty="0">
              <a:solidFill>
                <a:srgbClr val="222F64"/>
              </a:solidFill>
              <a:latin typeface="Alegreya Sans Regular Bold"/>
            </a:endParaRPr>
          </a:p>
          <a:p>
            <a:pPr marL="906780" lvl="1" indent="-453390">
              <a:lnSpc>
                <a:spcPts val="4200"/>
              </a:lnSpc>
              <a:buFont typeface="Arial"/>
              <a:buChar char="•"/>
            </a:pPr>
            <a:r>
              <a:rPr lang="it-IT" sz="3600" spc="-42" dirty="0">
                <a:solidFill>
                  <a:srgbClr val="222F64"/>
                </a:solidFill>
                <a:latin typeface="Alegreya Sans Regular Bold"/>
              </a:rPr>
              <a:t>Problemas de seguridad en cada dominio</a:t>
            </a:r>
            <a:endParaRPr lang="en-US" sz="3600" spc="-42" dirty="0">
              <a:solidFill>
                <a:srgbClr val="222F64"/>
              </a:solidFill>
              <a:latin typeface="Alegreya Sans Regular Bold"/>
            </a:endParaRPr>
          </a:p>
          <a:p>
            <a:pPr marL="453390" lvl="1">
              <a:lnSpc>
                <a:spcPts val="4200"/>
              </a:lnSpc>
            </a:pPr>
            <a:r>
              <a:rPr lang="it-IT" sz="3600" spc="-42" dirty="0">
                <a:solidFill>
                  <a:srgbClr val="222F64"/>
                </a:solidFill>
                <a:latin typeface="Alegreya Sans Regular Bold"/>
              </a:rPr>
              <a:t> </a:t>
            </a:r>
          </a:p>
          <a:p>
            <a:pPr marL="906780" lvl="1" indent="-453390">
              <a:lnSpc>
                <a:spcPts val="4200"/>
              </a:lnSpc>
              <a:buFont typeface="Arial"/>
              <a:buChar char="•"/>
            </a:pPr>
            <a:r>
              <a:rPr lang="it-IT" sz="3600" spc="-42" dirty="0">
                <a:solidFill>
                  <a:srgbClr val="222F64"/>
                </a:solidFill>
                <a:latin typeface="Alegreya Sans Regular Bold"/>
              </a:rPr>
              <a:t>Aumento de los recursos en casa dominio</a:t>
            </a:r>
            <a:endParaRPr lang="en-US" sz="3600" spc="-42" dirty="0">
              <a:solidFill>
                <a:srgbClr val="222F64"/>
              </a:solidFill>
              <a:latin typeface="Alegreya Sans Regular Bold"/>
            </a:endParaRPr>
          </a:p>
          <a:p>
            <a:pPr marL="906780" lvl="1" indent="-453390">
              <a:lnSpc>
                <a:spcPts val="4200"/>
              </a:lnSpc>
              <a:buFont typeface="Arial"/>
              <a:buChar char="•"/>
            </a:pPr>
            <a:endParaRPr lang="en-US" sz="4000" spc="-42" dirty="0">
              <a:solidFill>
                <a:srgbClr val="222F64"/>
              </a:solidFill>
              <a:latin typeface="Alegreya Sans Regular Bold"/>
            </a:endParaRPr>
          </a:p>
        </p:txBody>
      </p:sp>
    </p:spTree>
    <p:extLst>
      <p:ext uri="{BB962C8B-B14F-4D97-AF65-F5344CB8AC3E}">
        <p14:creationId xmlns:p14="http://schemas.microsoft.com/office/powerpoint/2010/main" val="2270799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0568" y="381318"/>
            <a:ext cx="17418832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200" spc="-60" dirty="0" err="1">
                <a:solidFill>
                  <a:srgbClr val="222F64"/>
                </a:solidFill>
                <a:latin typeface="Alegreya Sans Bold Bold"/>
              </a:rPr>
              <a:t>Campaña</a:t>
            </a:r>
            <a:r>
              <a:rPr lang="en-US" sz="5200" spc="-60" dirty="0">
                <a:solidFill>
                  <a:srgbClr val="222F64"/>
                </a:solidFill>
                <a:latin typeface="Alegreya Sans Bold Bold"/>
              </a:rPr>
              <a:t> “Manténgase </a:t>
            </a:r>
            <a:r>
              <a:rPr lang="en-US" sz="5200" spc="-60" dirty="0" err="1">
                <a:solidFill>
                  <a:srgbClr val="222F64"/>
                </a:solidFill>
                <a:latin typeface="Alegreya Sans Bold Bold"/>
              </a:rPr>
              <a:t>Preparado</a:t>
            </a:r>
            <a:r>
              <a:rPr lang="en-US" sz="5200" spc="-60" dirty="0">
                <a:solidFill>
                  <a:srgbClr val="222F64"/>
                </a:solidFill>
                <a:latin typeface="Alegreya Sans Bold Bold"/>
              </a:rPr>
              <a:t> y Seguro” </a:t>
            </a:r>
            <a:r>
              <a:rPr lang="en-US" sz="4000" spc="-60" dirty="0">
                <a:solidFill>
                  <a:srgbClr val="222F64"/>
                </a:solidFill>
                <a:latin typeface="Alegreya Sans Bold Bold"/>
              </a:rPr>
              <a:t>– para las </a:t>
            </a:r>
            <a:r>
              <a:rPr lang="en-US" sz="4000" spc="-60" dirty="0" err="1">
                <a:solidFill>
                  <a:srgbClr val="222F64"/>
                </a:solidFill>
                <a:latin typeface="Alegreya Sans Bold Bold"/>
              </a:rPr>
              <a:t>organizaciones</a:t>
            </a:r>
            <a:endParaRPr lang="en-US" sz="4000" spc="-60" dirty="0">
              <a:solidFill>
                <a:srgbClr val="222F64"/>
              </a:solidFill>
              <a:latin typeface="Alegreya Sans Bold Bold"/>
            </a:endParaRPr>
          </a:p>
          <a:p>
            <a:pPr marL="0" lvl="0" indent="0">
              <a:lnSpc>
                <a:spcPts val="6000"/>
              </a:lnSpc>
            </a:pPr>
            <a:endParaRPr lang="en-US" sz="5600" spc="-56" dirty="0">
              <a:solidFill>
                <a:srgbClr val="222F64"/>
              </a:solidFill>
              <a:latin typeface="Alegreya Sans Bold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736192" y="2352001"/>
            <a:ext cx="6585643" cy="3667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</a:pPr>
            <a:r>
              <a:rPr lang="it-IT" sz="2600" spc="-26" dirty="0">
                <a:solidFill>
                  <a:srgbClr val="222F64"/>
                </a:solidFill>
                <a:latin typeface="Alegreya Sans Regular Bold"/>
              </a:rPr>
              <a:t>Garantizar el poder tener a disposición los instrumentos, herramientas e infraestructuras justas</a:t>
            </a:r>
            <a:endParaRPr lang="en-US" sz="2600" spc="-26" dirty="0">
              <a:solidFill>
                <a:srgbClr val="222F64"/>
              </a:solidFill>
              <a:latin typeface="Alegreya Sans Regular Bold"/>
            </a:endParaRPr>
          </a:p>
          <a:p>
            <a:pPr lvl="0">
              <a:lnSpc>
                <a:spcPts val="2599"/>
              </a:lnSpc>
            </a:pPr>
            <a:endParaRPr lang="it-IT" sz="2600" spc="-26" dirty="0">
              <a:solidFill>
                <a:srgbClr val="222F64"/>
              </a:solidFill>
              <a:latin typeface="Alegreya Sans Regular Bold"/>
            </a:endParaRPr>
          </a:p>
          <a:p>
            <a:pPr>
              <a:lnSpc>
                <a:spcPts val="2599"/>
              </a:lnSpc>
            </a:pPr>
            <a:r>
              <a:rPr lang="it-IT" sz="2600" spc="-26" dirty="0">
                <a:solidFill>
                  <a:srgbClr val="222F64"/>
                </a:solidFill>
                <a:latin typeface="Alegreya Sans Regular Bold"/>
              </a:rPr>
              <a:t>Tener un número suficiente de personas cualificadas, formadas, competentes, listas e idoenas para el trabajo en cuestión</a:t>
            </a:r>
            <a:endParaRPr lang="en-US" sz="2600" spc="-26" dirty="0">
              <a:solidFill>
                <a:srgbClr val="222F64"/>
              </a:solidFill>
              <a:latin typeface="Alegreya Sans Regular Bold"/>
            </a:endParaRPr>
          </a:p>
          <a:p>
            <a:pPr lvl="0">
              <a:lnSpc>
                <a:spcPts val="2599"/>
              </a:lnSpc>
            </a:pPr>
            <a:endParaRPr lang="it-IT" sz="2600" spc="-26" dirty="0">
              <a:solidFill>
                <a:srgbClr val="222F64"/>
              </a:solidFill>
              <a:latin typeface="Alegreya Sans Regular Bold"/>
            </a:endParaRPr>
          </a:p>
          <a:p>
            <a:pPr>
              <a:lnSpc>
                <a:spcPts val="2599"/>
              </a:lnSpc>
            </a:pPr>
            <a:r>
              <a:rPr lang="en-GB" sz="2600" spc="-26" dirty="0" err="1">
                <a:solidFill>
                  <a:srgbClr val="222F64"/>
                </a:solidFill>
                <a:latin typeface="Alegreya Sans Regular Bold"/>
              </a:rPr>
              <a:t>Poner</a:t>
            </a:r>
            <a:r>
              <a:rPr lang="en-GB" sz="2600" spc="-26" dirty="0">
                <a:solidFill>
                  <a:srgbClr val="222F64"/>
                </a:solidFill>
                <a:latin typeface="Alegreya Sans Regular Bold"/>
              </a:rPr>
              <a:t> el personal y </a:t>
            </a:r>
            <a:r>
              <a:rPr lang="en-GB" sz="2600" spc="-26" dirty="0" err="1">
                <a:solidFill>
                  <a:srgbClr val="222F64"/>
                </a:solidFill>
                <a:latin typeface="Alegreya Sans Regular Bold"/>
              </a:rPr>
              <a:t>su</a:t>
            </a:r>
            <a:r>
              <a:rPr lang="en-GB" sz="2600" spc="-26" dirty="0">
                <a:solidFill>
                  <a:srgbClr val="222F64"/>
                </a:solidFill>
                <a:latin typeface="Alegreya Sans Regular Bold"/>
              </a:rPr>
              <a:t> </a:t>
            </a:r>
            <a:r>
              <a:rPr lang="en-GB" sz="2600" spc="-26" dirty="0" err="1">
                <a:solidFill>
                  <a:srgbClr val="222F64"/>
                </a:solidFill>
                <a:latin typeface="Alegreya Sans Regular Bold"/>
              </a:rPr>
              <a:t>bienestar</a:t>
            </a:r>
            <a:r>
              <a:rPr lang="en-GB" sz="2600" spc="-26" dirty="0">
                <a:solidFill>
                  <a:srgbClr val="222F64"/>
                </a:solidFill>
                <a:latin typeface="Alegreya Sans Regular Bold"/>
              </a:rPr>
              <a:t> al </a:t>
            </a:r>
            <a:r>
              <a:rPr lang="en-GB" sz="2600" spc="-26" dirty="0" err="1">
                <a:solidFill>
                  <a:srgbClr val="222F64"/>
                </a:solidFill>
                <a:latin typeface="Alegreya Sans Regular Bold"/>
              </a:rPr>
              <a:t>centro</a:t>
            </a:r>
            <a:r>
              <a:rPr lang="en-GB" sz="2600" spc="-26" dirty="0">
                <a:solidFill>
                  <a:srgbClr val="222F64"/>
                </a:solidFill>
                <a:latin typeface="Alegreya Sans Regular Bold"/>
              </a:rPr>
              <a:t> de la </a:t>
            </a:r>
            <a:r>
              <a:rPr lang="en-GB" sz="2600" spc="-26" dirty="0" err="1">
                <a:solidFill>
                  <a:srgbClr val="222F64"/>
                </a:solidFill>
                <a:latin typeface="Alegreya Sans Regular Bold"/>
              </a:rPr>
              <a:t>organización</a:t>
            </a:r>
            <a:r>
              <a:rPr lang="en-GB" sz="2600" spc="-26" dirty="0">
                <a:solidFill>
                  <a:srgbClr val="222F64"/>
                </a:solidFill>
                <a:latin typeface="Alegreya Sans Regular Bold"/>
              </a:rPr>
              <a:t> </a:t>
            </a:r>
            <a:endParaRPr lang="en-US" sz="2600" spc="-26" dirty="0">
              <a:solidFill>
                <a:srgbClr val="222F64"/>
              </a:solidFill>
              <a:latin typeface="Alegreya Sans Regular Bold"/>
            </a:endParaRPr>
          </a:p>
          <a:p>
            <a:pPr lvl="0">
              <a:lnSpc>
                <a:spcPts val="2599"/>
              </a:lnSpc>
            </a:pPr>
            <a:endParaRPr lang="en-US" sz="2600" spc="-26" dirty="0">
              <a:solidFill>
                <a:srgbClr val="222F64"/>
              </a:solidFill>
              <a:latin typeface="Alegreya Sans Regular Bold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70809" y="3192126"/>
            <a:ext cx="1210444" cy="13614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3104" y="5219700"/>
            <a:ext cx="1210444" cy="121044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715872" y="6840423"/>
            <a:ext cx="7574993" cy="3334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00"/>
              </a:lnSpc>
            </a:pPr>
            <a:r>
              <a:rPr lang="it-IT" sz="2600" spc="-26" dirty="0">
                <a:solidFill>
                  <a:srgbClr val="222F64"/>
                </a:solidFill>
                <a:latin typeface="Alegreya Sans Regular Bold"/>
              </a:rPr>
              <a:t>Instruir y animar al personal a seguir los procesos, los procedimientos y buenas prácticas reconocidas</a:t>
            </a:r>
            <a:endParaRPr lang="en-US" sz="2600" spc="-26" dirty="0">
              <a:solidFill>
                <a:srgbClr val="222F64"/>
              </a:solidFill>
              <a:latin typeface="Alegreya Sans Regular Bold"/>
            </a:endParaRPr>
          </a:p>
          <a:p>
            <a:pPr>
              <a:lnSpc>
                <a:spcPts val="2600"/>
              </a:lnSpc>
            </a:pPr>
            <a:r>
              <a:rPr lang="it-IT" sz="2600" spc="-26" dirty="0">
                <a:solidFill>
                  <a:srgbClr val="222F64"/>
                </a:solidFill>
                <a:latin typeface="Alegreya Sans Regular Bold"/>
              </a:rPr>
              <a:t> </a:t>
            </a:r>
          </a:p>
          <a:p>
            <a:pPr>
              <a:lnSpc>
                <a:spcPts val="2600"/>
              </a:lnSpc>
            </a:pPr>
            <a:r>
              <a:rPr lang="it-IT" sz="2600" spc="-26" dirty="0">
                <a:solidFill>
                  <a:srgbClr val="222F64"/>
                </a:solidFill>
                <a:latin typeface="Alegreya Sans Regular Bold"/>
              </a:rPr>
              <a:t>Conocer los propios riesgos y mitigarlos eficazmente como parte de un sistema de gestión resiliente</a:t>
            </a:r>
            <a:endParaRPr lang="en-US" sz="2600" spc="-26" dirty="0">
              <a:solidFill>
                <a:srgbClr val="222F64"/>
              </a:solidFill>
              <a:latin typeface="Alegreya Sans Regular Bold"/>
            </a:endParaRPr>
          </a:p>
          <a:p>
            <a:pPr>
              <a:lnSpc>
                <a:spcPts val="2600"/>
              </a:lnSpc>
            </a:pPr>
            <a:r>
              <a:rPr lang="it-IT" sz="2600" spc="-26" dirty="0">
                <a:solidFill>
                  <a:srgbClr val="222F64"/>
                </a:solidFill>
                <a:latin typeface="Alegreya Sans Regular Bold"/>
              </a:rPr>
              <a:t> </a:t>
            </a:r>
          </a:p>
          <a:p>
            <a:pPr>
              <a:lnSpc>
                <a:spcPts val="2600"/>
              </a:lnSpc>
            </a:pPr>
            <a:r>
              <a:rPr lang="en-GB" sz="2600" spc="-26" dirty="0" err="1">
                <a:solidFill>
                  <a:srgbClr val="222F64"/>
                </a:solidFill>
                <a:latin typeface="Alegreya Sans Regular Bold"/>
              </a:rPr>
              <a:t>Crear</a:t>
            </a:r>
            <a:r>
              <a:rPr lang="en-GB" sz="2600" spc="-26" dirty="0">
                <a:solidFill>
                  <a:srgbClr val="222F64"/>
                </a:solidFill>
                <a:latin typeface="Alegreya Sans Regular Bold"/>
              </a:rPr>
              <a:t> una </a:t>
            </a:r>
            <a:r>
              <a:rPr lang="en-GB" sz="2600" spc="-26" dirty="0" err="1">
                <a:solidFill>
                  <a:srgbClr val="222F64"/>
                </a:solidFill>
                <a:latin typeface="Alegreya Sans Regular Bold"/>
              </a:rPr>
              <a:t>cultura</a:t>
            </a:r>
            <a:r>
              <a:rPr lang="en-GB" sz="2600" spc="-26" dirty="0">
                <a:solidFill>
                  <a:srgbClr val="222F64"/>
                </a:solidFill>
                <a:latin typeface="Alegreya Sans Regular Bold"/>
              </a:rPr>
              <a:t> </a:t>
            </a:r>
            <a:r>
              <a:rPr lang="en-GB" sz="2600" spc="-26" dirty="0" err="1">
                <a:solidFill>
                  <a:srgbClr val="222F64"/>
                </a:solidFill>
                <a:latin typeface="Alegreya Sans Regular Bold"/>
              </a:rPr>
              <a:t>basada</a:t>
            </a:r>
            <a:r>
              <a:rPr lang="en-GB" sz="2600" spc="-26" dirty="0">
                <a:solidFill>
                  <a:srgbClr val="222F64"/>
                </a:solidFill>
                <a:latin typeface="Alegreya Sans Regular Bold"/>
              </a:rPr>
              <a:t> </a:t>
            </a:r>
            <a:r>
              <a:rPr lang="en-GB" sz="2600" spc="-26" dirty="0" err="1">
                <a:solidFill>
                  <a:srgbClr val="222F64"/>
                </a:solidFill>
                <a:latin typeface="Alegreya Sans Regular Bold"/>
              </a:rPr>
              <a:t>en</a:t>
            </a:r>
            <a:r>
              <a:rPr lang="en-GB" sz="2600" spc="-26" dirty="0">
                <a:solidFill>
                  <a:srgbClr val="222F64"/>
                </a:solidFill>
                <a:latin typeface="Alegreya Sans Regular Bold"/>
              </a:rPr>
              <a:t> la </a:t>
            </a:r>
            <a:r>
              <a:rPr lang="en-GB" sz="2600" spc="-26" dirty="0" err="1">
                <a:solidFill>
                  <a:srgbClr val="222F64"/>
                </a:solidFill>
                <a:latin typeface="Alegreya Sans Regular Bold"/>
              </a:rPr>
              <a:t>confianza</a:t>
            </a:r>
            <a:r>
              <a:rPr lang="en-GB" sz="2600" spc="-26" dirty="0">
                <a:solidFill>
                  <a:srgbClr val="222F64"/>
                </a:solidFill>
                <a:latin typeface="Alegreya Sans Regular Bold"/>
              </a:rPr>
              <a:t> que </a:t>
            </a:r>
            <a:r>
              <a:rPr lang="en-GB" sz="2600" spc="-26" dirty="0" err="1">
                <a:solidFill>
                  <a:srgbClr val="222F64"/>
                </a:solidFill>
                <a:latin typeface="Alegreya Sans Regular Bold"/>
              </a:rPr>
              <a:t>favorezca</a:t>
            </a:r>
            <a:r>
              <a:rPr lang="en-GB" sz="2600" spc="-26" dirty="0">
                <a:solidFill>
                  <a:srgbClr val="222F64"/>
                </a:solidFill>
                <a:latin typeface="Alegreya Sans Regular Bold"/>
              </a:rPr>
              <a:t> el feedback y un </a:t>
            </a:r>
            <a:r>
              <a:rPr lang="en-GB" sz="2600" spc="-26" dirty="0" err="1">
                <a:solidFill>
                  <a:srgbClr val="222F64"/>
                </a:solidFill>
                <a:latin typeface="Alegreya Sans Regular Bold"/>
              </a:rPr>
              <a:t>diálogo</a:t>
            </a:r>
            <a:r>
              <a:rPr lang="en-GB" sz="2600" spc="-26" dirty="0">
                <a:solidFill>
                  <a:srgbClr val="222F64"/>
                </a:solidFill>
                <a:latin typeface="Alegreya Sans Regular Bold"/>
              </a:rPr>
              <a:t> continuo </a:t>
            </a:r>
            <a:r>
              <a:rPr lang="en-GB" sz="2600" spc="-26" dirty="0" err="1">
                <a:solidFill>
                  <a:srgbClr val="222F64"/>
                </a:solidFill>
                <a:latin typeface="Alegreya Sans Regular Bold"/>
              </a:rPr>
              <a:t>en</a:t>
            </a:r>
            <a:r>
              <a:rPr lang="en-GB" sz="2600" spc="-26" dirty="0">
                <a:solidFill>
                  <a:srgbClr val="222F64"/>
                </a:solidFill>
                <a:latin typeface="Alegreya Sans Regular Bold"/>
              </a:rPr>
              <a:t> </a:t>
            </a:r>
            <a:r>
              <a:rPr lang="en-GB" sz="2600" spc="-26" dirty="0" err="1">
                <a:solidFill>
                  <a:srgbClr val="222F64"/>
                </a:solidFill>
                <a:latin typeface="Alegreya Sans Regular Bold"/>
              </a:rPr>
              <a:t>materia</a:t>
            </a:r>
            <a:r>
              <a:rPr lang="en-GB" sz="2600" spc="-26" dirty="0">
                <a:solidFill>
                  <a:srgbClr val="222F64"/>
                </a:solidFill>
                <a:latin typeface="Alegreya Sans Regular Bold"/>
              </a:rPr>
              <a:t> de </a:t>
            </a:r>
            <a:r>
              <a:rPr lang="en-GB" sz="2600" spc="-26" dirty="0" err="1">
                <a:solidFill>
                  <a:srgbClr val="222F64"/>
                </a:solidFill>
                <a:latin typeface="Alegreya Sans Regular Bold"/>
              </a:rPr>
              <a:t>seguridad</a:t>
            </a:r>
            <a:r>
              <a:rPr lang="en-GB" sz="2600" spc="-26" dirty="0">
                <a:solidFill>
                  <a:srgbClr val="222F64"/>
                </a:solidFill>
                <a:latin typeface="Alegreya Sans Regular Bold"/>
              </a:rPr>
              <a:t> y </a:t>
            </a:r>
            <a:r>
              <a:rPr lang="en-GB" sz="2600" spc="-26" dirty="0" err="1">
                <a:solidFill>
                  <a:srgbClr val="222F64"/>
                </a:solidFill>
                <a:latin typeface="Alegreya Sans Regular Bold"/>
              </a:rPr>
              <a:t>bienestar</a:t>
            </a:r>
            <a:endParaRPr lang="en-US" sz="2600" spc="-26" dirty="0">
              <a:solidFill>
                <a:srgbClr val="222F64"/>
              </a:solidFill>
              <a:latin typeface="Alegreya Sans Regular Bold"/>
            </a:endParaRPr>
          </a:p>
          <a:p>
            <a:pPr>
              <a:lnSpc>
                <a:spcPts val="2600"/>
              </a:lnSpc>
            </a:pPr>
            <a:endParaRPr lang="en-US" sz="2600" spc="-26" dirty="0">
              <a:solidFill>
                <a:srgbClr val="222F64"/>
              </a:solidFill>
              <a:latin typeface="Alegreya Sans Regular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33104" y="1529055"/>
            <a:ext cx="7029299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3600" spc="-56" dirty="0">
                <a:solidFill>
                  <a:srgbClr val="222F64"/>
                </a:solidFill>
                <a:latin typeface="Alegreya Sans Bold Bold"/>
              </a:rPr>
              <a:t>La </a:t>
            </a:r>
            <a:r>
              <a:rPr lang="en-US" sz="3600" spc="-56" dirty="0" err="1">
                <a:solidFill>
                  <a:srgbClr val="222F64"/>
                </a:solidFill>
                <a:latin typeface="Alegreya Sans Bold Bold"/>
              </a:rPr>
              <a:t>importancia</a:t>
            </a:r>
            <a:r>
              <a:rPr lang="en-US" sz="3600" spc="-56" dirty="0">
                <a:solidFill>
                  <a:srgbClr val="222F64"/>
                </a:solidFill>
                <a:latin typeface="Alegreya Sans Bold Bold"/>
              </a:rPr>
              <a:t> de una </a:t>
            </a:r>
            <a:r>
              <a:rPr lang="en-US" sz="3600" spc="-56" dirty="0" err="1">
                <a:solidFill>
                  <a:srgbClr val="222F64"/>
                </a:solidFill>
                <a:latin typeface="Alegreya Sans Bold Bold"/>
              </a:rPr>
              <a:t>campaña</a:t>
            </a:r>
            <a:r>
              <a:rPr lang="en-US" sz="3600" spc="-56" dirty="0">
                <a:solidFill>
                  <a:srgbClr val="222F64"/>
                </a:solidFill>
                <a:latin typeface="Alegreya Sans Bold Bold"/>
              </a:rPr>
              <a:t> a </a:t>
            </a:r>
            <a:r>
              <a:rPr lang="en-US" sz="3600" spc="-56" dirty="0" err="1">
                <a:solidFill>
                  <a:srgbClr val="222F64"/>
                </a:solidFill>
                <a:latin typeface="Alegreya Sans Bold Bold"/>
              </a:rPr>
              <a:t>nivel</a:t>
            </a:r>
            <a:r>
              <a:rPr lang="en-US" sz="3600" spc="-56" dirty="0">
                <a:solidFill>
                  <a:srgbClr val="222F64"/>
                </a:solidFill>
                <a:latin typeface="Alegreya Sans Bold Bold"/>
              </a:rPr>
              <a:t> industrial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86194" y="7581900"/>
            <a:ext cx="704264" cy="103759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9798607" y="1465425"/>
            <a:ext cx="6094109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600"/>
              </a:lnSpc>
            </a:pPr>
            <a:r>
              <a:rPr lang="en-US" sz="3600" spc="-56" dirty="0">
                <a:solidFill>
                  <a:srgbClr val="222F64"/>
                </a:solidFill>
                <a:latin typeface="Alegreya Sans Bold Bold"/>
              </a:rPr>
              <a:t>Manténgase</a:t>
            </a:r>
            <a:r>
              <a:rPr lang="en-US" sz="3600" dirty="0"/>
              <a:t> </a:t>
            </a:r>
            <a:r>
              <a:rPr lang="en-US" sz="3600" spc="-56" dirty="0" err="1">
                <a:solidFill>
                  <a:srgbClr val="222F64"/>
                </a:solidFill>
                <a:latin typeface="Alegreya Sans Bold Bold"/>
              </a:rPr>
              <a:t>Preparado</a:t>
            </a:r>
            <a:r>
              <a:rPr lang="en-US" sz="3600" dirty="0"/>
              <a:t> </a:t>
            </a:r>
            <a:r>
              <a:rPr lang="en-US" sz="3600" spc="-56" dirty="0" err="1">
                <a:solidFill>
                  <a:srgbClr val="222F64"/>
                </a:solidFill>
                <a:latin typeface="Alegreya Sans Bold Bold"/>
              </a:rPr>
              <a:t>significa</a:t>
            </a:r>
            <a:endParaRPr lang="en-US" sz="3600" spc="-56" dirty="0">
              <a:solidFill>
                <a:srgbClr val="222F64"/>
              </a:solidFill>
              <a:latin typeface="Alegreya Sans Bold Bold"/>
            </a:endParaRPr>
          </a:p>
          <a:p>
            <a:pPr marL="0" lvl="0" indent="0">
              <a:lnSpc>
                <a:spcPts val="5600"/>
              </a:lnSpc>
            </a:pPr>
            <a:endParaRPr lang="en-US" sz="5600" spc="-56" dirty="0">
              <a:solidFill>
                <a:srgbClr val="222F64"/>
              </a:solidFill>
              <a:latin typeface="Alegreya Sans Bold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710792" y="5947864"/>
            <a:ext cx="7393165" cy="630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3600" spc="-56" dirty="0">
                <a:solidFill>
                  <a:srgbClr val="222F64"/>
                </a:solidFill>
                <a:latin typeface="Alegreya Sans Bold Bold"/>
              </a:rPr>
              <a:t>Manténgase Seguro </a:t>
            </a:r>
            <a:r>
              <a:rPr lang="en-US" sz="3600" spc="-56" dirty="0" err="1">
                <a:solidFill>
                  <a:srgbClr val="222F64"/>
                </a:solidFill>
                <a:latin typeface="Alegreya Sans Bold Bold"/>
              </a:rPr>
              <a:t>significa</a:t>
            </a:r>
            <a:endParaRPr lang="en-US" sz="3600" spc="-56" dirty="0">
              <a:solidFill>
                <a:srgbClr val="222F64"/>
              </a:solidFill>
              <a:latin typeface="Alegreya Sans Bold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355275" y="3100471"/>
            <a:ext cx="4912145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</a:pPr>
            <a:r>
              <a:rPr lang="it-IT" sz="2599" spc="-25" dirty="0">
                <a:solidFill>
                  <a:srgbClr val="222F64"/>
                </a:solidFill>
                <a:latin typeface="Alegreya Sans Regular Bold"/>
              </a:rPr>
              <a:t>Los servicios en la avación están interconectados y se basan en organizaciones que colaboran para aportar una solución de continuidad</a:t>
            </a:r>
            <a:endParaRPr lang="en-US" sz="2599" spc="-25" dirty="0">
              <a:solidFill>
                <a:srgbClr val="222F64"/>
              </a:solidFill>
              <a:latin typeface="Alegreya Sans Regular Bold"/>
            </a:endParaRPr>
          </a:p>
          <a:p>
            <a:pPr lvl="0">
              <a:lnSpc>
                <a:spcPts val="2599"/>
              </a:lnSpc>
            </a:pPr>
            <a:endParaRPr lang="it-IT" sz="2599" spc="-25" dirty="0">
              <a:solidFill>
                <a:srgbClr val="222F64"/>
              </a:solidFill>
              <a:latin typeface="Alegreya Sans Regular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355275" y="5120640"/>
            <a:ext cx="4912145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599"/>
              </a:lnSpc>
            </a:pPr>
            <a:r>
              <a:rPr lang="it-IT" sz="2599" spc="-25" dirty="0">
                <a:solidFill>
                  <a:srgbClr val="222F64"/>
                </a:solidFill>
                <a:latin typeface="Alegreya Sans Regular Bold"/>
              </a:rPr>
              <a:t>Las estrategias para el comienzo de la</a:t>
            </a:r>
            <a:r>
              <a:rPr lang="it-IT" sz="2600" spc="-26" dirty="0">
                <a:solidFill>
                  <a:srgbClr val="222F64"/>
                </a:solidFill>
                <a:latin typeface="Alegreya Sans Regular Bold"/>
              </a:rPr>
              <a:t> </a:t>
            </a:r>
            <a:r>
              <a:rPr lang="it-IT" sz="2599" spc="-25" dirty="0">
                <a:solidFill>
                  <a:srgbClr val="222F64"/>
                </a:solidFill>
                <a:latin typeface="Alegreya Sans Regular Bold"/>
              </a:rPr>
              <a:t>actividad deben de ser afrontadas por parte de todas las organizacions con el único fín de prestar servicios de forma segura</a:t>
            </a:r>
            <a:endParaRPr lang="en-US" sz="2599" spc="-25" dirty="0">
              <a:solidFill>
                <a:srgbClr val="222F64"/>
              </a:solidFill>
              <a:latin typeface="Alegreya Sans Regular Bold"/>
            </a:endParaRPr>
          </a:p>
          <a:p>
            <a:pPr lvl="0">
              <a:lnSpc>
                <a:spcPts val="2599"/>
              </a:lnSpc>
            </a:pPr>
            <a:endParaRPr lang="it-IT" sz="2599" spc="-25" dirty="0">
              <a:solidFill>
                <a:srgbClr val="222F64"/>
              </a:solidFill>
              <a:latin typeface="Alegreya Sans Regular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355275" y="7474234"/>
            <a:ext cx="5519198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599"/>
              </a:lnSpc>
            </a:pPr>
            <a:r>
              <a:rPr lang="it-IT" sz="2599" spc="-25" dirty="0">
                <a:solidFill>
                  <a:srgbClr val="222F64"/>
                </a:solidFill>
                <a:latin typeface="Alegreya Sans Regular Bold"/>
              </a:rPr>
              <a:t>Todos los actores en el mundo de la aviación involucrados deben de enfocar sus comportamientos en el aumento de las operaciones durante los próximos meses</a:t>
            </a:r>
            <a:endParaRPr lang="en-US" sz="2599" spc="-25" dirty="0">
              <a:solidFill>
                <a:srgbClr val="222F64"/>
              </a:solidFill>
              <a:latin typeface="Alegreya Sans Regular Bold"/>
            </a:endParaRPr>
          </a:p>
          <a:p>
            <a:pPr lvl="0">
              <a:lnSpc>
                <a:spcPts val="2599"/>
              </a:lnSpc>
            </a:pPr>
            <a:endParaRPr lang="it-IT" sz="2599" spc="-25" dirty="0">
              <a:solidFill>
                <a:srgbClr val="222F64"/>
              </a:solidFill>
              <a:latin typeface="Alegreya Sans Regular Bold"/>
            </a:endParaRPr>
          </a:p>
        </p:txBody>
      </p:sp>
    </p:spTree>
    <p:extLst>
      <p:ext uri="{BB962C8B-B14F-4D97-AF65-F5344CB8AC3E}">
        <p14:creationId xmlns:p14="http://schemas.microsoft.com/office/powerpoint/2010/main" val="3138673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14600" y="775647"/>
            <a:ext cx="1563746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6000" spc="-60" dirty="0">
                <a:solidFill>
                  <a:srgbClr val="222F64"/>
                </a:solidFill>
                <a:latin typeface="Alegreya Sans Bold Bold"/>
              </a:rPr>
              <a:t>Manténgase </a:t>
            </a:r>
            <a:r>
              <a:rPr lang="en-US" sz="6000" spc="-60" dirty="0" err="1">
                <a:solidFill>
                  <a:srgbClr val="222F64"/>
                </a:solidFill>
                <a:latin typeface="Alegreya Sans Bold Bold"/>
              </a:rPr>
              <a:t>Preparado</a:t>
            </a:r>
            <a:r>
              <a:rPr lang="en-US" sz="6000" spc="-60" dirty="0">
                <a:solidFill>
                  <a:srgbClr val="222F64"/>
                </a:solidFill>
                <a:latin typeface="Alegreya Sans Bold Bold"/>
              </a:rPr>
              <a:t> y Seguro – </a:t>
            </a:r>
            <a:r>
              <a:rPr lang="en-US" sz="4000" spc="-60" dirty="0">
                <a:solidFill>
                  <a:srgbClr val="222F64"/>
                </a:solidFill>
                <a:latin typeface="Alegreya Sans Bold Bold"/>
              </a:rPr>
              <a:t>para </a:t>
            </a:r>
            <a:r>
              <a:rPr lang="en-US" sz="4000" spc="-60" dirty="0" err="1">
                <a:solidFill>
                  <a:srgbClr val="222F64"/>
                </a:solidFill>
                <a:latin typeface="Alegreya Sans Bold Bold"/>
              </a:rPr>
              <a:t>cada</a:t>
            </a:r>
            <a:r>
              <a:rPr lang="en-US" sz="4000" spc="-60" dirty="0">
                <a:solidFill>
                  <a:srgbClr val="222F64"/>
                </a:solidFill>
                <a:latin typeface="Alegreya Sans Bold Bold"/>
              </a:rPr>
              <a:t> uno de </a:t>
            </a:r>
            <a:r>
              <a:rPr lang="en-US" sz="4000" spc="-60" dirty="0" err="1">
                <a:solidFill>
                  <a:srgbClr val="222F64"/>
                </a:solidFill>
                <a:latin typeface="Alegreya Sans Bold Bold"/>
              </a:rPr>
              <a:t>nosotros</a:t>
            </a:r>
            <a:endParaRPr lang="en-US" sz="4000" spc="-60" dirty="0">
              <a:solidFill>
                <a:srgbClr val="222F64"/>
              </a:solidFill>
              <a:latin typeface="Alegreya Sans Bold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15333" y="2165436"/>
            <a:ext cx="1870667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3990"/>
              </a:lnSpc>
            </a:pPr>
            <a:r>
              <a:rPr lang="it-IT" sz="3990" spc="-39" dirty="0">
                <a:solidFill>
                  <a:srgbClr val="FF0000"/>
                </a:solidFill>
                <a:latin typeface="Alegreya Sans Bold Bold"/>
              </a:rPr>
              <a:t>R</a:t>
            </a:r>
            <a:r>
              <a:rPr lang="it-IT" sz="3990" spc="-39" dirty="0">
                <a:solidFill>
                  <a:srgbClr val="222F64"/>
                </a:solidFill>
                <a:latin typeface="Alegreya Sans Bold Bold"/>
              </a:rPr>
              <a:t>ight </a:t>
            </a:r>
            <a:endParaRPr lang="en-US" sz="3990" spc="-39" dirty="0">
              <a:solidFill>
                <a:srgbClr val="222F64"/>
              </a:solidFill>
              <a:latin typeface="Alegreya Sans Bold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149077" y="2130819"/>
            <a:ext cx="4518531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850"/>
              </a:lnSpc>
            </a:pPr>
            <a:r>
              <a:rPr lang="it-IT" sz="2850" spc="-28" dirty="0">
                <a:solidFill>
                  <a:srgbClr val="222F64"/>
                </a:solidFill>
                <a:latin typeface="Alegreya Sans Regular Bold"/>
              </a:rPr>
              <a:t>Haga todo en el modo adecuado – sigua los procesos, prácticas y procedimientos establecidos</a:t>
            </a:r>
            <a:endParaRPr lang="en-US" sz="2850" spc="-28" dirty="0">
              <a:solidFill>
                <a:srgbClr val="222F64"/>
              </a:solidFill>
              <a:latin typeface="Alegreya Sans Regular Bold"/>
            </a:endParaRPr>
          </a:p>
          <a:p>
            <a:pPr lvl="0">
              <a:lnSpc>
                <a:spcPts val="2850"/>
              </a:lnSpc>
            </a:pPr>
            <a:endParaRPr lang="en-US" sz="2850" spc="-28" dirty="0">
              <a:solidFill>
                <a:srgbClr val="222F64"/>
              </a:solidFill>
              <a:latin typeface="Alegreya Sans Regular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91923" y="3668404"/>
            <a:ext cx="2757154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3990"/>
              </a:lnSpc>
            </a:pPr>
            <a:r>
              <a:rPr lang="it-IT" sz="3990" spc="-39" dirty="0">
                <a:solidFill>
                  <a:srgbClr val="FF0000"/>
                </a:solidFill>
                <a:latin typeface="Alegreya Sans Bold Bold"/>
              </a:rPr>
              <a:t>E</a:t>
            </a:r>
            <a:r>
              <a:rPr lang="it-IT" sz="3990" spc="-39" dirty="0">
                <a:solidFill>
                  <a:srgbClr val="222F64"/>
                </a:solidFill>
                <a:latin typeface="Alegreya Sans Bold Bold"/>
              </a:rPr>
              <a:t>ngaged</a:t>
            </a:r>
            <a:endParaRPr lang="en-US" sz="3990" spc="-39" dirty="0">
              <a:solidFill>
                <a:srgbClr val="222F64"/>
              </a:solidFill>
              <a:latin typeface="Alegreya Sans Bold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149077" y="3631301"/>
            <a:ext cx="5567605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850"/>
              </a:lnSpc>
            </a:pPr>
            <a:r>
              <a:rPr lang="it-IT" sz="2850" spc="-28" dirty="0">
                <a:solidFill>
                  <a:srgbClr val="222F64"/>
                </a:solidFill>
                <a:latin typeface="Alegreya Sans Regular Bold"/>
              </a:rPr>
              <a:t>Hable acerca de seguridad y use el sistema establecido (o el confidencial) para informar de eventos en tu organización si fuera necesario</a:t>
            </a:r>
            <a:endParaRPr lang="en-US" sz="2850" spc="-28" dirty="0">
              <a:solidFill>
                <a:srgbClr val="222F64"/>
              </a:solidFill>
              <a:latin typeface="Alegreya Sans Regular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47574" y="5512268"/>
            <a:ext cx="2757154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lvl="0">
              <a:lnSpc>
                <a:spcPts val="3990"/>
              </a:lnSpc>
              <a:defRPr sz="3990" spc="-39">
                <a:solidFill>
                  <a:srgbClr val="FF0000"/>
                </a:solidFill>
                <a:latin typeface="Alegreya Sans Bold Bold"/>
              </a:defRPr>
            </a:lvl1pPr>
          </a:lstStyle>
          <a:p>
            <a:r>
              <a:rPr lang="it-IT" dirty="0"/>
              <a:t>A</a:t>
            </a:r>
            <a:r>
              <a:rPr lang="it-IT" dirty="0">
                <a:solidFill>
                  <a:srgbClr val="222F64"/>
                </a:solidFill>
              </a:rPr>
              <a:t>ware</a:t>
            </a:r>
            <a:endParaRPr lang="en-US" dirty="0"/>
          </a:p>
        </p:txBody>
      </p:sp>
      <p:sp>
        <p:nvSpPr>
          <p:cNvPr id="8" name="TextBox 8"/>
          <p:cNvSpPr txBox="1"/>
          <p:nvPr/>
        </p:nvSpPr>
        <p:spPr>
          <a:xfrm>
            <a:off x="3154157" y="5512268"/>
            <a:ext cx="5125075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850"/>
              </a:lnSpc>
            </a:pPr>
            <a:r>
              <a:rPr lang="it-IT" sz="2850" spc="-28" dirty="0">
                <a:solidFill>
                  <a:srgbClr val="222F64"/>
                </a:solidFill>
                <a:latin typeface="Alegreya Sans Regular Bold"/>
              </a:rPr>
              <a:t>Tenga presente que usted y sus compañeros podrían no estar al día o estar al nivel de competencia que tenían antes</a:t>
            </a:r>
            <a:endParaRPr lang="en-US" sz="2850" spc="-28" dirty="0">
              <a:solidFill>
                <a:srgbClr val="222F64"/>
              </a:solidFill>
              <a:latin typeface="Alegreya Sans Regular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43246" y="7228210"/>
            <a:ext cx="2757154" cy="513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0"/>
              </a:lnSpc>
            </a:pPr>
            <a:r>
              <a:rPr lang="it-IT" sz="4000" spc="-39" dirty="0">
                <a:solidFill>
                  <a:srgbClr val="FF0000"/>
                </a:solidFill>
                <a:latin typeface="Alegreya Sans Bold Bold"/>
              </a:rPr>
              <a:t>D</a:t>
            </a:r>
            <a:r>
              <a:rPr lang="it-IT" sz="4000" spc="-39" dirty="0">
                <a:solidFill>
                  <a:srgbClr val="222F64"/>
                </a:solidFill>
                <a:latin typeface="Alegreya Sans Bold Bold"/>
              </a:rPr>
              <a:t>ecisions</a:t>
            </a:r>
            <a:endParaRPr lang="en-US" sz="4000" b="1" dirty="0"/>
          </a:p>
        </p:txBody>
      </p:sp>
      <p:sp>
        <p:nvSpPr>
          <p:cNvPr id="10" name="TextBox 10"/>
          <p:cNvSpPr txBox="1"/>
          <p:nvPr/>
        </p:nvSpPr>
        <p:spPr>
          <a:xfrm>
            <a:off x="3155510" y="7225179"/>
            <a:ext cx="5086766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850"/>
              </a:lnSpc>
            </a:pPr>
            <a:r>
              <a:rPr lang="it-IT" sz="2850" spc="-28" dirty="0">
                <a:solidFill>
                  <a:srgbClr val="222F64"/>
                </a:solidFill>
                <a:latin typeface="Alegreya Sans Regular Bold"/>
              </a:rPr>
              <a:t>Sea consciente de las decisiones que se tome y reviselas regularmente para ver como pueden ser mejoradas</a:t>
            </a:r>
            <a:endParaRPr lang="en-US" sz="2850" spc="-28" dirty="0">
              <a:solidFill>
                <a:srgbClr val="222F64"/>
              </a:solidFill>
              <a:latin typeface="Alegreya Sans Regular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44925" y="8638735"/>
            <a:ext cx="2757154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3990"/>
              </a:lnSpc>
            </a:pPr>
            <a:r>
              <a:rPr lang="it-IT" sz="4000" spc="-39" dirty="0">
                <a:solidFill>
                  <a:srgbClr val="FF0000"/>
                </a:solidFill>
                <a:latin typeface="Alegreya Sans Bold Bold"/>
              </a:rPr>
              <a:t>Y</a:t>
            </a:r>
            <a:r>
              <a:rPr lang="it-IT" sz="4000" spc="-39" dirty="0">
                <a:solidFill>
                  <a:srgbClr val="222F64"/>
                </a:solidFill>
                <a:latin typeface="Alegreya Sans Bold Bold"/>
              </a:rPr>
              <a:t>ourself and Others</a:t>
            </a:r>
            <a:endParaRPr lang="en-US" sz="4000" spc="-39" dirty="0">
              <a:solidFill>
                <a:srgbClr val="222F64"/>
              </a:solidFill>
              <a:latin typeface="Alegreya Sans Bold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202079" y="8651630"/>
            <a:ext cx="5607129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50"/>
              </a:lnSpc>
            </a:pPr>
            <a:r>
              <a:rPr lang="en-GB" sz="2850" spc="-28" dirty="0" err="1">
                <a:solidFill>
                  <a:srgbClr val="222F64"/>
                </a:solidFill>
                <a:latin typeface="Alegreya Sans Regular Bold"/>
              </a:rPr>
              <a:t>Estos</a:t>
            </a:r>
            <a:r>
              <a:rPr lang="en-GB" sz="2850" spc="-28" dirty="0">
                <a:solidFill>
                  <a:srgbClr val="222F64"/>
                </a:solidFill>
                <a:latin typeface="Alegreya Sans Regular Bold"/>
              </a:rPr>
              <a:t> son </a:t>
            </a:r>
            <a:r>
              <a:rPr lang="en-GB" sz="2850" spc="-28" dirty="0" err="1">
                <a:solidFill>
                  <a:srgbClr val="222F64"/>
                </a:solidFill>
                <a:latin typeface="Alegreya Sans Regular Bold"/>
              </a:rPr>
              <a:t>tiempos</a:t>
            </a:r>
            <a:r>
              <a:rPr lang="en-GB" sz="2850" spc="-28" dirty="0">
                <a:solidFill>
                  <a:srgbClr val="222F64"/>
                </a:solidFill>
                <a:latin typeface="Alegreya Sans Regular Bold"/>
              </a:rPr>
              <a:t> </a:t>
            </a:r>
            <a:r>
              <a:rPr lang="en-GB" sz="2850" spc="-28" dirty="0" err="1">
                <a:solidFill>
                  <a:srgbClr val="222F64"/>
                </a:solidFill>
                <a:latin typeface="Alegreya Sans Regular Bold"/>
              </a:rPr>
              <a:t>dificiles</a:t>
            </a:r>
            <a:r>
              <a:rPr lang="en-GB" sz="2850" spc="-28" dirty="0">
                <a:solidFill>
                  <a:srgbClr val="222F64"/>
                </a:solidFill>
                <a:latin typeface="Alegreya Sans Regular Bold"/>
              </a:rPr>
              <a:t>, </a:t>
            </a:r>
            <a:r>
              <a:rPr lang="en-GB" sz="2850" spc="-28" dirty="0" err="1">
                <a:solidFill>
                  <a:srgbClr val="222F64"/>
                </a:solidFill>
                <a:latin typeface="Alegreya Sans Regular Bold"/>
              </a:rPr>
              <a:t>piense</a:t>
            </a:r>
            <a:r>
              <a:rPr lang="en-GB" sz="2850" spc="-28" dirty="0">
                <a:solidFill>
                  <a:srgbClr val="222F64"/>
                </a:solidFill>
                <a:latin typeface="Alegreya Sans Regular Bold"/>
              </a:rPr>
              <a:t> </a:t>
            </a:r>
            <a:r>
              <a:rPr lang="en-GB" sz="2850" spc="-28" dirty="0" err="1">
                <a:solidFill>
                  <a:srgbClr val="222F64"/>
                </a:solidFill>
                <a:latin typeface="Alegreya Sans Regular Bold"/>
              </a:rPr>
              <a:t>en</a:t>
            </a:r>
            <a:r>
              <a:rPr lang="en-GB" sz="2850" spc="-28" dirty="0">
                <a:solidFill>
                  <a:srgbClr val="222F64"/>
                </a:solidFill>
                <a:latin typeface="Alegreya Sans Regular Bold"/>
              </a:rPr>
              <a:t> </a:t>
            </a:r>
            <a:r>
              <a:rPr lang="en-GB" sz="2850" spc="-28" dirty="0" err="1">
                <a:solidFill>
                  <a:srgbClr val="222F64"/>
                </a:solidFill>
                <a:latin typeface="Alegreya Sans Regular Bold"/>
              </a:rPr>
              <a:t>su</a:t>
            </a:r>
            <a:r>
              <a:rPr lang="en-GB" sz="2850" spc="-28" dirty="0">
                <a:solidFill>
                  <a:srgbClr val="222F64"/>
                </a:solidFill>
                <a:latin typeface="Alegreya Sans Regular Bold"/>
              </a:rPr>
              <a:t> </a:t>
            </a:r>
            <a:r>
              <a:rPr lang="en-GB" sz="2850" spc="-28" dirty="0" err="1">
                <a:solidFill>
                  <a:srgbClr val="222F64"/>
                </a:solidFill>
                <a:latin typeface="Alegreya Sans Regular Bold"/>
              </a:rPr>
              <a:t>propio</a:t>
            </a:r>
            <a:r>
              <a:rPr lang="en-GB" sz="2850" spc="-28" dirty="0">
                <a:solidFill>
                  <a:srgbClr val="222F64"/>
                </a:solidFill>
                <a:latin typeface="Alegreya Sans Regular Bold"/>
              </a:rPr>
              <a:t> </a:t>
            </a:r>
            <a:r>
              <a:rPr lang="en-GB" sz="2850" spc="-28" dirty="0" err="1">
                <a:solidFill>
                  <a:srgbClr val="222F64"/>
                </a:solidFill>
                <a:latin typeface="Alegreya Sans Regular Bold"/>
              </a:rPr>
              <a:t>bienestar</a:t>
            </a:r>
            <a:r>
              <a:rPr lang="en-GB" sz="2850" spc="-28" dirty="0">
                <a:solidFill>
                  <a:srgbClr val="222F64"/>
                </a:solidFill>
                <a:latin typeface="Alegreya Sans Regular Bold"/>
              </a:rPr>
              <a:t> y </a:t>
            </a:r>
            <a:r>
              <a:rPr lang="en-GB" sz="2850" spc="-28" dirty="0" err="1">
                <a:solidFill>
                  <a:srgbClr val="222F64"/>
                </a:solidFill>
                <a:latin typeface="Alegreya Sans Regular Bold"/>
              </a:rPr>
              <a:t>en</a:t>
            </a:r>
            <a:r>
              <a:rPr lang="en-GB" sz="2850" spc="-28" dirty="0">
                <a:solidFill>
                  <a:srgbClr val="222F64"/>
                </a:solidFill>
                <a:latin typeface="Alegreya Sans Regular Bold"/>
              </a:rPr>
              <a:t> el de sus </a:t>
            </a:r>
            <a:r>
              <a:rPr lang="en-GB" sz="2850" spc="-28" dirty="0" err="1">
                <a:solidFill>
                  <a:srgbClr val="222F64"/>
                </a:solidFill>
                <a:latin typeface="Alegreya Sans Regular Bold"/>
              </a:rPr>
              <a:t>compañeros</a:t>
            </a:r>
            <a:r>
              <a:rPr lang="en-GB" sz="2850" spc="-28" dirty="0">
                <a:solidFill>
                  <a:srgbClr val="222F64"/>
                </a:solidFill>
                <a:latin typeface="Alegreya Sans Regular Bold"/>
              </a:rPr>
              <a:t> que le </a:t>
            </a:r>
            <a:r>
              <a:rPr lang="en-GB" sz="2850" spc="-28" dirty="0" err="1">
                <a:solidFill>
                  <a:srgbClr val="222F64"/>
                </a:solidFill>
                <a:latin typeface="Alegreya Sans Regular Bold"/>
              </a:rPr>
              <a:t>rodean</a:t>
            </a:r>
            <a:r>
              <a:rPr lang="en-GB" sz="2850" spc="-28" dirty="0">
                <a:solidFill>
                  <a:srgbClr val="222F64"/>
                </a:solidFill>
                <a:latin typeface="Alegreya Sans Regular Bold"/>
              </a:rPr>
              <a:t> al </a:t>
            </a:r>
            <a:r>
              <a:rPr lang="en-GB" sz="2850" spc="-28" dirty="0" err="1">
                <a:solidFill>
                  <a:srgbClr val="222F64"/>
                </a:solidFill>
                <a:latin typeface="Alegreya Sans Regular Bold"/>
              </a:rPr>
              <a:t>igual</a:t>
            </a:r>
            <a:r>
              <a:rPr lang="en-GB" sz="2850" spc="-28" dirty="0">
                <a:solidFill>
                  <a:srgbClr val="222F64"/>
                </a:solidFill>
                <a:latin typeface="Alegreya Sans Regular Bold"/>
              </a:rPr>
              <a:t> que el de </a:t>
            </a:r>
            <a:r>
              <a:rPr lang="en-GB" sz="2850" spc="-28" dirty="0" err="1">
                <a:solidFill>
                  <a:srgbClr val="222F64"/>
                </a:solidFill>
                <a:latin typeface="Alegreya Sans Regular Bold"/>
              </a:rPr>
              <a:t>aquellos</a:t>
            </a:r>
            <a:r>
              <a:rPr lang="en-GB" sz="2850" spc="-28" dirty="0">
                <a:solidFill>
                  <a:srgbClr val="222F64"/>
                </a:solidFill>
                <a:latin typeface="Alegreya Sans Regular Bold"/>
              </a:rPr>
              <a:t> con los que </a:t>
            </a:r>
            <a:r>
              <a:rPr lang="en-GB" sz="2850" spc="-28" dirty="0" err="1">
                <a:solidFill>
                  <a:srgbClr val="222F64"/>
                </a:solidFill>
                <a:latin typeface="Alegreya Sans Regular Bold"/>
              </a:rPr>
              <a:t>interaciona</a:t>
            </a:r>
            <a:r>
              <a:rPr lang="en-GB" sz="2850" spc="-28" dirty="0">
                <a:solidFill>
                  <a:srgbClr val="222F64"/>
                </a:solidFill>
                <a:latin typeface="Alegreya Sans Regular Bold"/>
              </a:rPr>
              <a:t>.</a:t>
            </a:r>
            <a:endParaRPr lang="en-US" sz="2850" spc="-28" dirty="0">
              <a:solidFill>
                <a:srgbClr val="222F64"/>
              </a:solidFill>
              <a:latin typeface="Alegreya Sans Regular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037997" y="2180670"/>
            <a:ext cx="1870667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90"/>
              </a:lnSpc>
            </a:pPr>
            <a:r>
              <a:rPr lang="en-US" sz="3990" spc="-39" dirty="0">
                <a:solidFill>
                  <a:srgbClr val="FF0000"/>
                </a:solidFill>
                <a:latin typeface="Alegreya Sans Bold Bold"/>
              </a:rPr>
              <a:t>S</a:t>
            </a:r>
            <a:r>
              <a:rPr lang="en-US" sz="3990" spc="-39" dirty="0">
                <a:solidFill>
                  <a:srgbClr val="222F64"/>
                </a:solidFill>
                <a:latin typeface="Alegreya Sans Bold Bold"/>
              </a:rPr>
              <a:t>peak 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088264" y="2199630"/>
            <a:ext cx="5248207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850"/>
              </a:lnSpc>
            </a:pPr>
            <a:r>
              <a:rPr lang="it-IT" sz="2850" spc="-28" dirty="0">
                <a:solidFill>
                  <a:srgbClr val="222F64"/>
                </a:solidFill>
                <a:latin typeface="Alegreya Sans Regular Bold"/>
              </a:rPr>
              <a:t>Si tiene dudas acerca de alguna cosa que vea o experimente, hable acerca de ello. </a:t>
            </a:r>
            <a:endParaRPr lang="en-US" sz="2850" spc="-28" dirty="0">
              <a:solidFill>
                <a:srgbClr val="222F64"/>
              </a:solidFill>
              <a:latin typeface="Alegreya Sans Regular Bold"/>
            </a:endParaRPr>
          </a:p>
          <a:p>
            <a:pPr lvl="0">
              <a:lnSpc>
                <a:spcPts val="2850"/>
              </a:lnSpc>
            </a:pPr>
            <a:endParaRPr lang="en-US" sz="2850" spc="-28" dirty="0">
              <a:solidFill>
                <a:srgbClr val="222F64"/>
              </a:solidFill>
              <a:latin typeface="Alegreya Sans Regular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028976" y="3696929"/>
            <a:ext cx="2757154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90"/>
              </a:lnSpc>
            </a:pPr>
            <a:r>
              <a:rPr lang="en-US" sz="3990" spc="-39" dirty="0">
                <a:solidFill>
                  <a:srgbClr val="FF0000"/>
                </a:solidFill>
                <a:latin typeface="Alegreya Sans Bold Bold"/>
              </a:rPr>
              <a:t>A</a:t>
            </a:r>
            <a:r>
              <a:rPr lang="en-US" sz="3990" spc="-39" dirty="0">
                <a:solidFill>
                  <a:srgbClr val="222F64"/>
                </a:solidFill>
                <a:latin typeface="Alegreya Sans Bold Bold"/>
              </a:rPr>
              <a:t>ctions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098424" y="3668404"/>
            <a:ext cx="5552604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850"/>
              </a:lnSpc>
            </a:pPr>
            <a:r>
              <a:rPr lang="it-IT" sz="2850" spc="-28" dirty="0">
                <a:solidFill>
                  <a:srgbClr val="222F64"/>
                </a:solidFill>
                <a:latin typeface="Alegreya Sans Regular Bold"/>
              </a:rPr>
              <a:t>Reflexione sobre sus acciones y mantenga la concentración. Busca el reducir el mínimo las distracciones</a:t>
            </a:r>
            <a:endParaRPr lang="en-US" sz="2850" spc="-28" dirty="0">
              <a:solidFill>
                <a:srgbClr val="222F64"/>
              </a:solidFill>
              <a:latin typeface="Alegreya Sans Regular Bold"/>
            </a:endParaRPr>
          </a:p>
          <a:p>
            <a:pPr lvl="0">
              <a:lnSpc>
                <a:spcPts val="2850"/>
              </a:lnSpc>
            </a:pPr>
            <a:endParaRPr lang="en-US" sz="2850" spc="-28" dirty="0">
              <a:solidFill>
                <a:srgbClr val="222F64"/>
              </a:solidFill>
              <a:latin typeface="Alegreya Sans Regular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037997" y="5434942"/>
            <a:ext cx="2757154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90"/>
              </a:lnSpc>
            </a:pPr>
            <a:r>
              <a:rPr lang="en-US" sz="3990" spc="-39" dirty="0">
                <a:solidFill>
                  <a:srgbClr val="FF0000"/>
                </a:solidFill>
                <a:latin typeface="Alegreya Sans Bold Bold"/>
              </a:rPr>
              <a:t>F</a:t>
            </a:r>
            <a:r>
              <a:rPr lang="en-US" sz="3990" spc="-39" dirty="0">
                <a:solidFill>
                  <a:srgbClr val="222F64"/>
                </a:solidFill>
                <a:latin typeface="Alegreya Sans Bold Bold"/>
              </a:rPr>
              <a:t>amiliar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106772" y="5414944"/>
            <a:ext cx="5125075" cy="2231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850"/>
              </a:lnSpc>
            </a:pPr>
            <a:r>
              <a:rPr lang="it-IT" sz="2850" spc="-28" dirty="0">
                <a:solidFill>
                  <a:srgbClr val="222F64"/>
                </a:solidFill>
                <a:latin typeface="Alegreya Sans Regular Bold"/>
              </a:rPr>
              <a:t>Tómese el tiempo necesario, las cosas podrían no ser tan familiares como hace una vez – planifique con anticipación y dé prioridad a sus puestos clave</a:t>
            </a:r>
            <a:endParaRPr lang="en-US" sz="2850" spc="-28" dirty="0">
              <a:solidFill>
                <a:srgbClr val="222F64"/>
              </a:solidFill>
              <a:latin typeface="Alegreya Sans Regular Bold"/>
            </a:endParaRPr>
          </a:p>
          <a:p>
            <a:pPr lvl="0">
              <a:lnSpc>
                <a:spcPts val="2850"/>
              </a:lnSpc>
            </a:pPr>
            <a:endParaRPr lang="en-US" sz="2850" spc="-28" dirty="0">
              <a:solidFill>
                <a:srgbClr val="222F64"/>
              </a:solidFill>
              <a:latin typeface="Alegreya Sans Regular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037997" y="7526543"/>
            <a:ext cx="2757154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90"/>
              </a:lnSpc>
            </a:pPr>
            <a:r>
              <a:rPr lang="en-US" sz="3990" spc="-39" dirty="0">
                <a:solidFill>
                  <a:srgbClr val="FF0000"/>
                </a:solidFill>
                <a:latin typeface="Alegreya Sans Bold Bold"/>
              </a:rPr>
              <a:t>E</a:t>
            </a:r>
            <a:r>
              <a:rPr lang="en-US" sz="3990" spc="-39" dirty="0">
                <a:solidFill>
                  <a:srgbClr val="222F64"/>
                </a:solidFill>
                <a:latin typeface="Alegreya Sans Bold Bold"/>
              </a:rPr>
              <a:t>very 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098424" y="7606165"/>
            <a:ext cx="5125075" cy="1859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50"/>
              </a:lnSpc>
            </a:pPr>
            <a:r>
              <a:rPr lang="it-IT" sz="2850" spc="-28" dirty="0">
                <a:solidFill>
                  <a:srgbClr val="222F64"/>
                </a:solidFill>
                <a:latin typeface="Alegreya Sans Regular Bold"/>
              </a:rPr>
              <a:t>Cada día mantengase listo para cosas nuevas – preste particular atención cuando haga una cosa que no haya hecho desde hace algun tiempo</a:t>
            </a:r>
            <a:endParaRPr lang="en-US" sz="2850" spc="-28" dirty="0">
              <a:solidFill>
                <a:srgbClr val="222F64"/>
              </a:solidFill>
              <a:latin typeface="Alegreya Sans Regular Bold"/>
            </a:endParaRPr>
          </a:p>
          <a:p>
            <a:pPr>
              <a:lnSpc>
                <a:spcPts val="2850"/>
              </a:lnSpc>
            </a:pPr>
            <a:endParaRPr lang="en-US" sz="2850" spc="-28" dirty="0">
              <a:solidFill>
                <a:srgbClr val="222F64"/>
              </a:solidFill>
              <a:latin typeface="Alegreya Sans Regular Bold"/>
            </a:endParaRPr>
          </a:p>
        </p:txBody>
      </p: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488730" y="220980"/>
            <a:ext cx="1615446" cy="1615440"/>
            <a:chOff x="0" y="0"/>
            <a:chExt cx="6350000" cy="634997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93504" r="-58968" b="-121146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922862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04233" y="552450"/>
            <a:ext cx="14755067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6000" spc="-60" dirty="0">
                <a:solidFill>
                  <a:srgbClr val="222F64"/>
                </a:solidFill>
                <a:latin typeface="Alegreya Sans Bold Bold"/>
              </a:rPr>
              <a:t>Manténgase </a:t>
            </a:r>
            <a:r>
              <a:rPr lang="en-US" sz="6000" spc="-60" dirty="0" err="1">
                <a:solidFill>
                  <a:srgbClr val="222F64"/>
                </a:solidFill>
                <a:latin typeface="Alegreya Sans Bold Bold"/>
              </a:rPr>
              <a:t>Preparado</a:t>
            </a:r>
            <a:r>
              <a:rPr lang="en-US" sz="6000" spc="-60" dirty="0">
                <a:solidFill>
                  <a:srgbClr val="222F64"/>
                </a:solidFill>
                <a:latin typeface="Alegreya Sans Bold Bold"/>
              </a:rPr>
              <a:t>, Manténgase Seguro – </a:t>
            </a:r>
            <a:r>
              <a:rPr lang="en-US" sz="4000" spc="-60" dirty="0" err="1">
                <a:solidFill>
                  <a:srgbClr val="222F64"/>
                </a:solidFill>
                <a:latin typeface="Alegreya Sans Bold Bold"/>
              </a:rPr>
              <a:t>preparacion</a:t>
            </a:r>
            <a:r>
              <a:rPr lang="en-US" sz="4000" spc="-60" dirty="0">
                <a:solidFill>
                  <a:srgbClr val="222F64"/>
                </a:solidFill>
                <a:latin typeface="Alegreya Sans Bold Bold"/>
              </a:rPr>
              <a:t> personal</a:t>
            </a:r>
          </a:p>
          <a:p>
            <a:pPr marL="0" lvl="0" indent="0">
              <a:lnSpc>
                <a:spcPts val="6000"/>
              </a:lnSpc>
            </a:pPr>
            <a:endParaRPr lang="en-US" sz="6000" spc="-60" dirty="0">
              <a:solidFill>
                <a:srgbClr val="222F64"/>
              </a:solidFill>
              <a:latin typeface="Alegreya Sans Bold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62577" y="2552700"/>
            <a:ext cx="15962846" cy="8241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>
              <a:lnSpc>
                <a:spcPts val="5880"/>
              </a:lnSpc>
              <a:buFont typeface="Arial"/>
              <a:buChar char="•"/>
            </a:pPr>
            <a:r>
              <a:rPr lang="en-US" sz="4200" dirty="0" err="1">
                <a:solidFill>
                  <a:srgbClr val="222F64"/>
                </a:solidFill>
                <a:latin typeface="Alegreya Sans Bold"/>
              </a:rPr>
              <a:t>Compruebe</a:t>
            </a:r>
            <a:r>
              <a:rPr lang="en-US" sz="4200" dirty="0">
                <a:solidFill>
                  <a:srgbClr val="222F64"/>
                </a:solidFill>
                <a:latin typeface="Alegreya Sans Bold"/>
              </a:rPr>
              <a:t> que </a:t>
            </a:r>
            <a:r>
              <a:rPr lang="en-US" sz="4200" dirty="0" err="1">
                <a:solidFill>
                  <a:srgbClr val="222F64"/>
                </a:solidFill>
                <a:latin typeface="Alegreya Sans Bold"/>
              </a:rPr>
              <a:t>todas</a:t>
            </a:r>
            <a:r>
              <a:rPr lang="en-US" sz="4200" dirty="0">
                <a:solidFill>
                  <a:srgbClr val="222F64"/>
                </a:solidFill>
                <a:latin typeface="Alegreya Sans Bold"/>
              </a:rPr>
              <a:t> las </a:t>
            </a:r>
            <a:r>
              <a:rPr lang="en-US" sz="4200" dirty="0" err="1">
                <a:solidFill>
                  <a:srgbClr val="222F64"/>
                </a:solidFill>
                <a:latin typeface="Alegreya Sans Bold"/>
              </a:rPr>
              <a:t>licencias</a:t>
            </a:r>
            <a:r>
              <a:rPr lang="en-US" sz="4200" dirty="0">
                <a:solidFill>
                  <a:srgbClr val="222F64"/>
                </a:solidFill>
                <a:latin typeface="Alegreya Sans Bold"/>
              </a:rPr>
              <a:t>, </a:t>
            </a:r>
            <a:r>
              <a:rPr lang="en-US" sz="4200" dirty="0" err="1">
                <a:solidFill>
                  <a:srgbClr val="222F64"/>
                </a:solidFill>
                <a:latin typeface="Alegreya Sans Bold"/>
              </a:rPr>
              <a:t>certificados</a:t>
            </a:r>
            <a:r>
              <a:rPr lang="en-US" sz="4200" dirty="0">
                <a:solidFill>
                  <a:srgbClr val="222F64"/>
                </a:solidFill>
                <a:latin typeface="Alegreya Sans Bold"/>
              </a:rPr>
              <a:t> medicos y </a:t>
            </a:r>
            <a:r>
              <a:rPr lang="en-US" sz="4200" dirty="0" err="1">
                <a:solidFill>
                  <a:srgbClr val="222F64"/>
                </a:solidFill>
                <a:latin typeface="Alegreya Sans Bold"/>
              </a:rPr>
              <a:t>otros</a:t>
            </a:r>
            <a:r>
              <a:rPr lang="en-US" sz="4200" dirty="0">
                <a:solidFill>
                  <a:srgbClr val="222F64"/>
                </a:solidFill>
                <a:latin typeface="Alegreya Sans Bold"/>
              </a:rPr>
              <a:t> </a:t>
            </a:r>
            <a:r>
              <a:rPr lang="en-US" sz="4200" dirty="0" err="1">
                <a:solidFill>
                  <a:srgbClr val="222F64"/>
                </a:solidFill>
                <a:latin typeface="Alegreya Sans Bold"/>
              </a:rPr>
              <a:t>aspectos</a:t>
            </a:r>
            <a:r>
              <a:rPr lang="en-US" sz="4200" dirty="0">
                <a:solidFill>
                  <a:srgbClr val="222F64"/>
                </a:solidFill>
                <a:latin typeface="Alegreya Sans Bold"/>
              </a:rPr>
              <a:t> </a:t>
            </a:r>
            <a:r>
              <a:rPr lang="en-US" sz="4200" dirty="0" err="1">
                <a:solidFill>
                  <a:srgbClr val="222F64"/>
                </a:solidFill>
                <a:latin typeface="Alegreya Sans Bold"/>
              </a:rPr>
              <a:t>administrativos</a:t>
            </a:r>
            <a:r>
              <a:rPr lang="en-US" sz="4200" dirty="0">
                <a:solidFill>
                  <a:srgbClr val="222F64"/>
                </a:solidFill>
                <a:latin typeface="Alegreya Sans Bold"/>
              </a:rPr>
              <a:t> </a:t>
            </a:r>
            <a:r>
              <a:rPr lang="en-US" sz="4200" dirty="0" err="1">
                <a:solidFill>
                  <a:srgbClr val="222F64"/>
                </a:solidFill>
                <a:latin typeface="Alegreya Sans Bold"/>
              </a:rPr>
              <a:t>esten</a:t>
            </a:r>
            <a:r>
              <a:rPr lang="en-US" sz="4200" dirty="0">
                <a:solidFill>
                  <a:srgbClr val="222F64"/>
                </a:solidFill>
                <a:latin typeface="Alegreya Sans Bold"/>
              </a:rPr>
              <a:t> al día y </a:t>
            </a:r>
            <a:r>
              <a:rPr lang="en-US" sz="4200" dirty="0" err="1">
                <a:solidFill>
                  <a:srgbClr val="222F64"/>
                </a:solidFill>
                <a:latin typeface="Alegreya Sans Bold"/>
              </a:rPr>
              <a:t>listos</a:t>
            </a:r>
            <a:endParaRPr lang="en-US" sz="4200" dirty="0">
              <a:solidFill>
                <a:srgbClr val="222F64"/>
              </a:solidFill>
              <a:latin typeface="Alegreya Sans Bold"/>
            </a:endParaRPr>
          </a:p>
          <a:p>
            <a:pPr>
              <a:lnSpc>
                <a:spcPts val="5880"/>
              </a:lnSpc>
            </a:pPr>
            <a:endParaRPr lang="en-US" sz="1000" dirty="0">
              <a:solidFill>
                <a:srgbClr val="222F64"/>
              </a:solidFill>
              <a:latin typeface="Alegreya Sans Bold"/>
            </a:endParaRPr>
          </a:p>
          <a:p>
            <a:pPr marL="906780" lvl="1" indent="-453390">
              <a:lnSpc>
                <a:spcPts val="5880"/>
              </a:lnSpc>
              <a:buFont typeface="Arial"/>
              <a:buChar char="•"/>
            </a:pPr>
            <a:r>
              <a:rPr lang="en-US" sz="4200" dirty="0">
                <a:solidFill>
                  <a:srgbClr val="222F64"/>
                </a:solidFill>
                <a:latin typeface="Alegreya Sans Bold"/>
              </a:rPr>
              <a:t>Revise sus </a:t>
            </a:r>
            <a:r>
              <a:rPr lang="en-US" sz="4200" dirty="0" err="1">
                <a:solidFill>
                  <a:srgbClr val="222F64"/>
                </a:solidFill>
                <a:latin typeface="Alegreya Sans Bold"/>
              </a:rPr>
              <a:t>procedimientos</a:t>
            </a:r>
            <a:r>
              <a:rPr lang="en-US" sz="4200" dirty="0">
                <a:solidFill>
                  <a:srgbClr val="222F64"/>
                </a:solidFill>
                <a:latin typeface="Alegreya Sans Bold"/>
              </a:rPr>
              <a:t> </a:t>
            </a:r>
            <a:r>
              <a:rPr lang="en-US" sz="4200" dirty="0" err="1">
                <a:solidFill>
                  <a:srgbClr val="222F64"/>
                </a:solidFill>
                <a:latin typeface="Alegreya Sans Bold"/>
              </a:rPr>
              <a:t>operacionales</a:t>
            </a:r>
            <a:r>
              <a:rPr lang="en-US" sz="4200" dirty="0">
                <a:solidFill>
                  <a:srgbClr val="222F64"/>
                </a:solidFill>
                <a:latin typeface="Alegreya Sans Bold"/>
              </a:rPr>
              <a:t> </a:t>
            </a:r>
            <a:r>
              <a:rPr lang="en-US" sz="4200" dirty="0" err="1">
                <a:solidFill>
                  <a:srgbClr val="222F64"/>
                </a:solidFill>
                <a:latin typeface="Alegreya Sans Bold"/>
              </a:rPr>
              <a:t>estandar</a:t>
            </a:r>
            <a:r>
              <a:rPr lang="en-US" sz="4200" dirty="0">
                <a:solidFill>
                  <a:srgbClr val="222F64"/>
                </a:solidFill>
                <a:latin typeface="Alegreya Sans Bold"/>
              </a:rPr>
              <a:t> y </a:t>
            </a:r>
            <a:r>
              <a:rPr lang="en-US" sz="4200" dirty="0" err="1">
                <a:solidFill>
                  <a:srgbClr val="222F64"/>
                </a:solidFill>
                <a:latin typeface="Alegreya Sans Bold"/>
              </a:rPr>
              <a:t>cualquier</a:t>
            </a:r>
            <a:r>
              <a:rPr lang="en-US" sz="4200" dirty="0">
                <a:solidFill>
                  <a:srgbClr val="222F64"/>
                </a:solidFill>
                <a:latin typeface="Alegreya Sans Bold"/>
              </a:rPr>
              <a:t> </a:t>
            </a:r>
            <a:r>
              <a:rPr lang="en-US" sz="4200" dirty="0" err="1">
                <a:solidFill>
                  <a:srgbClr val="222F64"/>
                </a:solidFill>
                <a:latin typeface="Alegreya Sans Bold"/>
              </a:rPr>
              <a:t>alerta</a:t>
            </a:r>
            <a:r>
              <a:rPr lang="en-US" sz="4200" dirty="0">
                <a:solidFill>
                  <a:srgbClr val="222F64"/>
                </a:solidFill>
                <a:latin typeface="Alegreya Sans Bold"/>
              </a:rPr>
              <a:t> de </a:t>
            </a:r>
            <a:r>
              <a:rPr lang="en-US" sz="4200" dirty="0" err="1">
                <a:solidFill>
                  <a:srgbClr val="222F64"/>
                </a:solidFill>
                <a:latin typeface="Alegreya Sans Bold"/>
              </a:rPr>
              <a:t>emergencia</a:t>
            </a:r>
            <a:r>
              <a:rPr lang="en-US" sz="4200" dirty="0">
                <a:solidFill>
                  <a:srgbClr val="222F64"/>
                </a:solidFill>
                <a:latin typeface="Alegreya Sans Bold"/>
              </a:rPr>
              <a:t> antes de </a:t>
            </a:r>
            <a:r>
              <a:rPr lang="en-US" sz="4200" dirty="0" err="1">
                <a:solidFill>
                  <a:srgbClr val="222F64"/>
                </a:solidFill>
                <a:latin typeface="Alegreya Sans Bold"/>
              </a:rPr>
              <a:t>entrar</a:t>
            </a:r>
            <a:r>
              <a:rPr lang="en-US" sz="4200" dirty="0">
                <a:solidFill>
                  <a:srgbClr val="222F64"/>
                </a:solidFill>
                <a:latin typeface="Alegreya Sans Bold"/>
              </a:rPr>
              <a:t> </a:t>
            </a:r>
            <a:r>
              <a:rPr lang="en-US" sz="4200" dirty="0" err="1">
                <a:solidFill>
                  <a:srgbClr val="222F64"/>
                </a:solidFill>
                <a:latin typeface="Alegreya Sans Bold"/>
              </a:rPr>
              <a:t>en</a:t>
            </a:r>
            <a:r>
              <a:rPr lang="en-US" sz="4200" dirty="0">
                <a:solidFill>
                  <a:srgbClr val="222F64"/>
                </a:solidFill>
                <a:latin typeface="Alegreya Sans Bold"/>
              </a:rPr>
              <a:t> </a:t>
            </a:r>
            <a:r>
              <a:rPr lang="en-US" sz="4200" dirty="0" err="1">
                <a:solidFill>
                  <a:srgbClr val="222F64"/>
                </a:solidFill>
                <a:latin typeface="Alegreya Sans Bold"/>
              </a:rPr>
              <a:t>servicio</a:t>
            </a:r>
            <a:endParaRPr lang="en-US" sz="4200" dirty="0">
              <a:solidFill>
                <a:srgbClr val="222F64"/>
              </a:solidFill>
              <a:latin typeface="Alegreya Sans Bold"/>
            </a:endParaRPr>
          </a:p>
          <a:p>
            <a:pPr marL="453390" lvl="1">
              <a:lnSpc>
                <a:spcPts val="5880"/>
              </a:lnSpc>
            </a:pPr>
            <a:endParaRPr lang="en-US" sz="4200" dirty="0">
              <a:solidFill>
                <a:srgbClr val="222F64"/>
              </a:solidFill>
              <a:latin typeface="Alegreya Sans Bold"/>
            </a:endParaRPr>
          </a:p>
          <a:p>
            <a:pPr marL="906780" lvl="1" indent="-453390">
              <a:lnSpc>
                <a:spcPts val="5880"/>
              </a:lnSpc>
              <a:buFont typeface="Arial"/>
              <a:buChar char="•"/>
            </a:pPr>
            <a:r>
              <a:rPr lang="en-US" sz="4200" dirty="0" err="1">
                <a:solidFill>
                  <a:srgbClr val="222F64"/>
                </a:solidFill>
                <a:latin typeface="Alegreya Sans Bold"/>
              </a:rPr>
              <a:t>Tomese</a:t>
            </a:r>
            <a:r>
              <a:rPr lang="en-US" sz="4200" dirty="0">
                <a:solidFill>
                  <a:srgbClr val="222F64"/>
                </a:solidFill>
                <a:latin typeface="Alegreya Sans Bold"/>
              </a:rPr>
              <a:t> </a:t>
            </a:r>
            <a:r>
              <a:rPr lang="en-US" sz="4200" dirty="0" err="1">
                <a:solidFill>
                  <a:srgbClr val="222F64"/>
                </a:solidFill>
                <a:latin typeface="Alegreya Sans Bold"/>
              </a:rPr>
              <a:t>su</a:t>
            </a:r>
            <a:r>
              <a:rPr lang="en-US" sz="4200" dirty="0">
                <a:solidFill>
                  <a:srgbClr val="222F64"/>
                </a:solidFill>
                <a:latin typeface="Alegreya Sans Bold"/>
              </a:rPr>
              <a:t> </a:t>
            </a:r>
            <a:r>
              <a:rPr lang="en-US" sz="4200" dirty="0" err="1">
                <a:solidFill>
                  <a:srgbClr val="222F64"/>
                </a:solidFill>
                <a:latin typeface="Alegreya Sans Bold"/>
              </a:rPr>
              <a:t>tiempo</a:t>
            </a:r>
            <a:r>
              <a:rPr lang="en-US" sz="4200" dirty="0">
                <a:solidFill>
                  <a:srgbClr val="222F64"/>
                </a:solidFill>
                <a:latin typeface="Alegreya Sans Bold"/>
              </a:rPr>
              <a:t> para </a:t>
            </a:r>
            <a:r>
              <a:rPr lang="en-US" sz="4200" dirty="0" err="1">
                <a:solidFill>
                  <a:srgbClr val="222F64"/>
                </a:solidFill>
                <a:latin typeface="Alegreya Sans Bold"/>
              </a:rPr>
              <a:t>familiarizarte</a:t>
            </a:r>
            <a:r>
              <a:rPr lang="en-US" sz="4200" dirty="0">
                <a:solidFill>
                  <a:srgbClr val="222F64"/>
                </a:solidFill>
                <a:latin typeface="Alegreya Sans Bold"/>
              </a:rPr>
              <a:t> con </a:t>
            </a:r>
            <a:r>
              <a:rPr lang="en-US" sz="4200" dirty="0" err="1">
                <a:solidFill>
                  <a:srgbClr val="222F64"/>
                </a:solidFill>
                <a:latin typeface="Alegreya Sans Bold"/>
              </a:rPr>
              <a:t>su</a:t>
            </a:r>
            <a:r>
              <a:rPr lang="en-US" sz="4200" dirty="0">
                <a:solidFill>
                  <a:srgbClr val="222F64"/>
                </a:solidFill>
                <a:latin typeface="Alegreya Sans Bold"/>
              </a:rPr>
              <a:t> </a:t>
            </a:r>
            <a:r>
              <a:rPr lang="en-US" sz="4200" dirty="0" err="1">
                <a:solidFill>
                  <a:srgbClr val="222F64"/>
                </a:solidFill>
                <a:latin typeface="Alegreya Sans Bold"/>
              </a:rPr>
              <a:t>entorno</a:t>
            </a:r>
            <a:r>
              <a:rPr lang="en-US" sz="4200" dirty="0">
                <a:solidFill>
                  <a:srgbClr val="222F64"/>
                </a:solidFill>
                <a:latin typeface="Alegreya Sans Bold"/>
              </a:rPr>
              <a:t> de </a:t>
            </a:r>
            <a:r>
              <a:rPr lang="en-US" sz="4200" dirty="0" err="1">
                <a:solidFill>
                  <a:srgbClr val="222F64"/>
                </a:solidFill>
                <a:latin typeface="Alegreya Sans Bold"/>
              </a:rPr>
              <a:t>trabajo</a:t>
            </a:r>
            <a:endParaRPr lang="en-US" sz="4200" dirty="0">
              <a:solidFill>
                <a:srgbClr val="222F64"/>
              </a:solidFill>
              <a:latin typeface="Alegreya Sans Bold"/>
            </a:endParaRPr>
          </a:p>
          <a:p>
            <a:pPr marL="453390" lvl="1">
              <a:lnSpc>
                <a:spcPts val="5880"/>
              </a:lnSpc>
            </a:pPr>
            <a:endParaRPr lang="en-US" sz="4200" dirty="0">
              <a:solidFill>
                <a:srgbClr val="222F64"/>
              </a:solidFill>
              <a:latin typeface="Alegreya Sans Bold"/>
            </a:endParaRPr>
          </a:p>
          <a:p>
            <a:pPr marL="906780" lvl="1" indent="-453390">
              <a:lnSpc>
                <a:spcPts val="5880"/>
              </a:lnSpc>
              <a:buFont typeface="Arial"/>
              <a:buChar char="•"/>
            </a:pPr>
            <a:r>
              <a:rPr lang="en-US" sz="4200" dirty="0" err="1">
                <a:solidFill>
                  <a:srgbClr val="222F64"/>
                </a:solidFill>
                <a:latin typeface="Alegreya Sans Bold"/>
              </a:rPr>
              <a:t>Preparese</a:t>
            </a:r>
            <a:r>
              <a:rPr lang="en-US" sz="4200" dirty="0">
                <a:solidFill>
                  <a:srgbClr val="222F64"/>
                </a:solidFill>
                <a:latin typeface="Alegreya Sans Bold"/>
              </a:rPr>
              <a:t> </a:t>
            </a:r>
            <a:r>
              <a:rPr lang="en-US" sz="4200" dirty="0" err="1">
                <a:solidFill>
                  <a:srgbClr val="222F64"/>
                </a:solidFill>
                <a:latin typeface="Alegreya Sans Bold"/>
              </a:rPr>
              <a:t>mentalmente</a:t>
            </a:r>
            <a:r>
              <a:rPr lang="en-US" sz="4200" dirty="0">
                <a:solidFill>
                  <a:srgbClr val="222F64"/>
                </a:solidFill>
                <a:latin typeface="Alegreya Sans Bold"/>
              </a:rPr>
              <a:t> y </a:t>
            </a:r>
            <a:r>
              <a:rPr lang="en-US" sz="4200" dirty="0" err="1">
                <a:solidFill>
                  <a:srgbClr val="222F64"/>
                </a:solidFill>
                <a:latin typeface="Alegreya Sans Bold"/>
              </a:rPr>
              <a:t>físicamente</a:t>
            </a:r>
            <a:r>
              <a:rPr lang="en-US" sz="4200" dirty="0">
                <a:solidFill>
                  <a:srgbClr val="222F64"/>
                </a:solidFill>
                <a:latin typeface="Alegreya Sans Bold"/>
              </a:rPr>
              <a:t> </a:t>
            </a:r>
            <a:r>
              <a:rPr lang="en-US" sz="4200" dirty="0" err="1">
                <a:solidFill>
                  <a:srgbClr val="222F64"/>
                </a:solidFill>
                <a:latin typeface="Alegreya Sans Bold"/>
              </a:rPr>
              <a:t>usando</a:t>
            </a:r>
            <a:r>
              <a:rPr lang="en-US" sz="4200" dirty="0">
                <a:solidFill>
                  <a:srgbClr val="222F64"/>
                </a:solidFill>
                <a:latin typeface="Alegreya Sans Bold"/>
              </a:rPr>
              <a:t> los </a:t>
            </a:r>
            <a:r>
              <a:rPr lang="en-US" sz="4200" dirty="0" err="1">
                <a:solidFill>
                  <a:srgbClr val="222F64"/>
                </a:solidFill>
                <a:latin typeface="Alegreya Sans Bold"/>
              </a:rPr>
              <a:t>instrumentos</a:t>
            </a:r>
            <a:r>
              <a:rPr lang="en-US" sz="4200" dirty="0">
                <a:solidFill>
                  <a:srgbClr val="222F64"/>
                </a:solidFill>
                <a:latin typeface="Alegreya Sans Bold"/>
              </a:rPr>
              <a:t> que se le </a:t>
            </a:r>
            <a:r>
              <a:rPr lang="en-US" sz="4200" dirty="0" err="1">
                <a:solidFill>
                  <a:srgbClr val="222F64"/>
                </a:solidFill>
                <a:latin typeface="Alegreya Sans Bold"/>
              </a:rPr>
              <a:t>aportan</a:t>
            </a:r>
            <a:r>
              <a:rPr lang="en-US" sz="4200" dirty="0">
                <a:solidFill>
                  <a:srgbClr val="222F64"/>
                </a:solidFill>
                <a:latin typeface="Alegreya Sans Bold"/>
              </a:rPr>
              <a:t> </a:t>
            </a:r>
            <a:r>
              <a:rPr lang="en-US" sz="4200" dirty="0" err="1">
                <a:solidFill>
                  <a:srgbClr val="222F64"/>
                </a:solidFill>
                <a:latin typeface="Alegreya Sans Bold"/>
              </a:rPr>
              <a:t>en</a:t>
            </a:r>
            <a:r>
              <a:rPr lang="en-US" sz="4200" dirty="0">
                <a:solidFill>
                  <a:srgbClr val="222F64"/>
                </a:solidFill>
                <a:latin typeface="Alegreya Sans Bold"/>
              </a:rPr>
              <a:t> el Wellbeing Hub  </a:t>
            </a:r>
            <a:r>
              <a:rPr lang="en-US" sz="4200" b="1" i="1" dirty="0">
                <a:solidFill>
                  <a:srgbClr val="222F64"/>
                </a:solidFill>
                <a:latin typeface="Alegreya Sans Bold"/>
              </a:rPr>
              <a:t>(</a:t>
            </a:r>
            <a:r>
              <a:rPr lang="en-US" sz="4200" b="1" i="1" dirty="0" err="1">
                <a:solidFill>
                  <a:srgbClr val="222F64"/>
                </a:solidFill>
                <a:latin typeface="Alegreya Sans Bold"/>
              </a:rPr>
              <a:t>en</a:t>
            </a:r>
            <a:r>
              <a:rPr lang="en-US" sz="4200" b="1" i="1" dirty="0">
                <a:solidFill>
                  <a:srgbClr val="222F64"/>
                </a:solidFill>
                <a:latin typeface="Alegreya Sans Bold"/>
              </a:rPr>
              <a:t> </a:t>
            </a:r>
            <a:r>
              <a:rPr lang="en-US" sz="4200" b="1" i="1" dirty="0" err="1">
                <a:solidFill>
                  <a:srgbClr val="222F64"/>
                </a:solidFill>
                <a:latin typeface="Alegreya Sans Bold"/>
              </a:rPr>
              <a:t>inglés</a:t>
            </a:r>
            <a:r>
              <a:rPr lang="en-US" sz="4200" b="1" i="1" dirty="0">
                <a:solidFill>
                  <a:srgbClr val="222F64"/>
                </a:solidFill>
                <a:latin typeface="Alegreya Sans Bold"/>
              </a:rPr>
              <a:t>)</a:t>
            </a:r>
          </a:p>
          <a:p>
            <a:pPr marL="906780" lvl="1" indent="-453390">
              <a:lnSpc>
                <a:spcPts val="5880"/>
              </a:lnSpc>
              <a:buFont typeface="Arial"/>
              <a:buChar char="•"/>
            </a:pPr>
            <a:endParaRPr lang="en-US" sz="4200" dirty="0">
              <a:solidFill>
                <a:srgbClr val="222F64"/>
              </a:solidFill>
              <a:latin typeface="Alegreya Sans Bold"/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488730" y="220980"/>
            <a:ext cx="1615446" cy="1615440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93504" r="-58968" b="-121146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190"/>
          <a:stretch>
            <a:fillRect/>
          </a:stretch>
        </p:blipFill>
        <p:spPr>
          <a:xfrm>
            <a:off x="-1572712" y="1346856"/>
            <a:ext cx="20863968" cy="971816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150798" y="6118138"/>
            <a:ext cx="11208954" cy="2234444"/>
            <a:chOff x="0" y="0"/>
            <a:chExt cx="3950725" cy="7875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50725" cy="787556"/>
            </a:xfrm>
            <a:custGeom>
              <a:avLst/>
              <a:gdLst/>
              <a:ahLst/>
              <a:cxnLst/>
              <a:rect l="l" t="t" r="r" b="b"/>
              <a:pathLst>
                <a:path w="3950725" h="787556">
                  <a:moveTo>
                    <a:pt x="0" y="0"/>
                  </a:moveTo>
                  <a:lnTo>
                    <a:pt x="3950725" y="0"/>
                  </a:lnTo>
                  <a:lnTo>
                    <a:pt x="3950725" y="787556"/>
                  </a:lnTo>
                  <a:lnTo>
                    <a:pt x="0" y="78755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150798" y="6459245"/>
            <a:ext cx="11208954" cy="1295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10100"/>
              </a:lnSpc>
            </a:pPr>
            <a:r>
              <a:rPr lang="en-GB" sz="10100" spc="-101" dirty="0">
                <a:solidFill>
                  <a:srgbClr val="222F64"/>
                </a:solidFill>
                <a:latin typeface="Alegreya Sans Bold Bold"/>
              </a:rPr>
              <a:t>¿</a:t>
            </a:r>
            <a:r>
              <a:rPr lang="en-US" sz="10100" spc="-101" dirty="0" err="1">
                <a:solidFill>
                  <a:srgbClr val="222F64"/>
                </a:solidFill>
                <a:latin typeface="Alegreya Sans Bold Bold"/>
              </a:rPr>
              <a:t>Preguntas</a:t>
            </a:r>
            <a:r>
              <a:rPr lang="en-US" sz="10100" spc="-101" dirty="0">
                <a:solidFill>
                  <a:srgbClr val="222F64"/>
                </a:solidFill>
                <a:latin typeface="Alegreya Sans Bold Bold"/>
              </a:rPr>
              <a:t>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544</Words>
  <Application>Microsoft Office PowerPoint</Application>
  <PresentationFormat>Custom</PresentationFormat>
  <Paragraphs>57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Alegreya Sans Bold</vt:lpstr>
      <vt:lpstr>Alegreya Sans Bold Bold</vt:lpstr>
      <vt:lpstr>Alegreya Sans Regular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Ramp Up Campaign Master</dc:title>
  <dc:creator>FRANKLIN John</dc:creator>
  <cp:lastModifiedBy>FRANKLIN John</cp:lastModifiedBy>
  <cp:revision>36</cp:revision>
  <dcterms:created xsi:type="dcterms:W3CDTF">2006-08-16T00:00:00Z</dcterms:created>
  <dcterms:modified xsi:type="dcterms:W3CDTF">2021-05-30T10:27:12Z</dcterms:modified>
  <dc:identifier>DAEcxNc0k4A</dc:identifier>
</cp:coreProperties>
</file>