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3" r:id="rId4"/>
    <p:sldId id="304" r:id="rId5"/>
    <p:sldId id="306" r:id="rId6"/>
    <p:sldId id="308" r:id="rId7"/>
    <p:sldId id="260" r:id="rId8"/>
    <p:sldId id="261" r:id="rId9"/>
    <p:sldId id="262" r:id="rId10"/>
    <p:sldId id="302" r:id="rId11"/>
  </p:sldIdLst>
  <p:sldSz cx="18288000" cy="10287000"/>
  <p:notesSz cx="6858000" cy="9144000"/>
  <p:embeddedFontLst>
    <p:embeddedFont>
      <p:font typeface="Alegreya Sans Bold" panose="020B0604020202020204" charset="0"/>
      <p:regular r:id="rId13"/>
    </p:embeddedFont>
    <p:embeddedFont>
      <p:font typeface="Alegreya Sans Bold Bold" panose="020B0604020202020204" charset="0"/>
      <p:regular r:id="rId14"/>
    </p:embeddedFont>
    <p:embeddedFont>
      <p:font typeface="Alegreya Sans Regular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dori Sagredo Marco" initials="MSM" lastIdx="13" clrIdx="0">
    <p:extLst>
      <p:ext uri="{19B8F6BF-5375-455C-9EA6-DF929625EA0E}">
        <p15:presenceInfo xmlns:p15="http://schemas.microsoft.com/office/powerpoint/2012/main" userId="Manodori Sagredo Mar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92" autoAdjust="0"/>
    <p:restoredTop sz="93979" autoAdjust="0"/>
  </p:normalViewPr>
  <p:slideViewPr>
    <p:cSldViewPr>
      <p:cViewPr varScale="1">
        <p:scale>
          <a:sx n="66" d="100"/>
          <a:sy n="66" d="100"/>
        </p:scale>
        <p:origin x="11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DC336-A259-445C-85C8-92FC5C80572D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56BF3-BBB7-4A88-852D-96BB9D8392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8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56BF3-BBB7-4A88-852D-96BB9D83927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98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nac.gov.it/sicurezza-aerea/flight-safety/safety-promotion/medicina-safety-promotion/easa-together4safety-wellbeing-resource-hub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572712" y="1346856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0798" y="6118138"/>
            <a:ext cx="11208954" cy="2234444"/>
            <a:chOff x="0" y="0"/>
            <a:chExt cx="3950725" cy="787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0725" cy="787556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50798" y="6459245"/>
            <a:ext cx="11208954" cy="154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0"/>
              </a:lnSpc>
            </a:pPr>
            <a:r>
              <a:rPr lang="en-US" sz="10100" spc="-101" dirty="0">
                <a:solidFill>
                  <a:srgbClr val="222F64"/>
                </a:solidFill>
                <a:latin typeface="Alegreya Sans Bold Bold"/>
              </a:rPr>
              <a:t>Be Ready, Stay Safe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1455" y="-776041"/>
            <a:ext cx="2846545" cy="28465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9712" y="182769"/>
            <a:ext cx="2951086" cy="10196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572712" y="1346856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0798" y="6118138"/>
            <a:ext cx="11208954" cy="2234444"/>
            <a:chOff x="0" y="0"/>
            <a:chExt cx="3950725" cy="787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0725" cy="787556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50798" y="6459245"/>
            <a:ext cx="11208954" cy="154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0"/>
              </a:lnSpc>
            </a:pPr>
            <a:r>
              <a:rPr lang="en-US" sz="10100" spc="-101">
                <a:solidFill>
                  <a:srgbClr val="222F64"/>
                </a:solidFill>
                <a:latin typeface="Alegreya Sans Bold Bold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90"/>
          <a:stretch>
            <a:fillRect/>
          </a:stretch>
        </p:blipFill>
        <p:spPr>
          <a:xfrm>
            <a:off x="-1572712" y="1346856"/>
            <a:ext cx="20863968" cy="9718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0798" y="6118138"/>
            <a:ext cx="11208954" cy="2234444"/>
            <a:chOff x="0" y="0"/>
            <a:chExt cx="3950725" cy="787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0725" cy="787556"/>
            </a:xfrm>
            <a:custGeom>
              <a:avLst/>
              <a:gdLst/>
              <a:ahLst/>
              <a:cxnLst/>
              <a:rect l="l" t="t" r="r" b="b"/>
              <a:pathLst>
                <a:path w="3950725" h="787556">
                  <a:moveTo>
                    <a:pt x="0" y="0"/>
                  </a:moveTo>
                  <a:lnTo>
                    <a:pt x="3950725" y="0"/>
                  </a:lnTo>
                  <a:lnTo>
                    <a:pt x="3950725" y="787556"/>
                  </a:lnTo>
                  <a:lnTo>
                    <a:pt x="0" y="7875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50798" y="6459245"/>
            <a:ext cx="11208954" cy="154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0"/>
              </a:lnSpc>
            </a:pPr>
            <a:r>
              <a:rPr lang="en-US" sz="10100" spc="-101">
                <a:solidFill>
                  <a:srgbClr val="222F64"/>
                </a:solidFill>
                <a:latin typeface="Alegreya Sans Bold Bold"/>
              </a:rPr>
              <a:t>Be Ready, Stay Safe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1076" r="21076"/>
          <a:stretch>
            <a:fillRect/>
          </a:stretch>
        </p:blipFill>
        <p:spPr>
          <a:xfrm>
            <a:off x="-28745" y="0"/>
            <a:ext cx="917274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72583" y="455295"/>
            <a:ext cx="782107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</a:pPr>
            <a:r>
              <a:rPr lang="en-US" sz="7800" spc="-78" dirty="0">
                <a:solidFill>
                  <a:srgbClr val="222F64"/>
                </a:solidFill>
                <a:latin typeface="Alegreya Sans Bold Bold"/>
              </a:rPr>
              <a:t>Cosa </a:t>
            </a:r>
            <a:r>
              <a:rPr lang="en-US" sz="7800" spc="-78" dirty="0" err="1">
                <a:solidFill>
                  <a:srgbClr val="222F64"/>
                </a:solidFill>
                <a:latin typeface="Alegreya Sans Bold Bold"/>
              </a:rPr>
              <a:t>troviamo</a:t>
            </a:r>
            <a:r>
              <a:rPr lang="en-US" sz="7800" spc="-78" dirty="0">
                <a:solidFill>
                  <a:srgbClr val="222F64"/>
                </a:solidFill>
                <a:latin typeface="Alegreya Sans Bold Bold"/>
              </a:rPr>
              <a:t> qui?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72583" y="2628900"/>
            <a:ext cx="7821078" cy="700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4000" spc="-42" dirty="0">
                <a:solidFill>
                  <a:srgbClr val="222F64"/>
                </a:solidFill>
                <a:latin typeface="Alegreya Sans Regular Bold"/>
              </a:rPr>
              <a:t>Definizione organizzativa di «Be READY, Stay SAFE"</a:t>
            </a: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endParaRPr lang="it-IT" sz="40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4000" spc="-42" dirty="0">
                <a:solidFill>
                  <a:srgbClr val="222F64"/>
                </a:solidFill>
                <a:latin typeface="Alegreya Sans Regular Bold"/>
              </a:rPr>
              <a:t>Messaggi chiave per il personale dell'aviazione durante l’aumento delle operazioni</a:t>
            </a: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endParaRPr lang="it-IT" sz="40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4000" spc="-42" dirty="0">
                <a:solidFill>
                  <a:srgbClr val="222F64"/>
                </a:solidFill>
                <a:latin typeface="Alegreya Sans Regular Bold"/>
              </a:rPr>
              <a:t>Esempi delle azioni chiave per ciascuno dei gruppi del dominio</a:t>
            </a: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endParaRPr lang="it-IT" sz="4000" spc="-42" dirty="0">
              <a:solidFill>
                <a:srgbClr val="222F64"/>
              </a:solidFill>
              <a:latin typeface="Alegreya Sans Regular Bold"/>
            </a:endParaRP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4000" spc="-42" dirty="0">
                <a:solidFill>
                  <a:srgbClr val="222F64"/>
                </a:solidFill>
                <a:latin typeface="Alegreya Sans Regular Bold"/>
              </a:rPr>
              <a:t>Problemi di safety nel dominio</a:t>
            </a:r>
          </a:p>
          <a:p>
            <a:pPr marL="453390" lvl="1">
              <a:lnSpc>
                <a:spcPts val="4200"/>
              </a:lnSpc>
            </a:pPr>
            <a:r>
              <a:rPr lang="it-IT" sz="4000" spc="-42" dirty="0">
                <a:solidFill>
                  <a:srgbClr val="222F64"/>
                </a:solidFill>
                <a:latin typeface="Alegreya Sans Regular Bold"/>
              </a:rPr>
              <a:t> </a:t>
            </a:r>
          </a:p>
          <a:p>
            <a:pPr marL="906780" lvl="1" indent="-453390">
              <a:lnSpc>
                <a:spcPts val="4200"/>
              </a:lnSpc>
              <a:buFont typeface="Arial"/>
              <a:buChar char="•"/>
            </a:pPr>
            <a:r>
              <a:rPr lang="it-IT" sz="4000" spc="-42" dirty="0">
                <a:solidFill>
                  <a:srgbClr val="222F64"/>
                </a:solidFill>
                <a:latin typeface="Alegreya Sans Regular Bold"/>
              </a:rPr>
              <a:t>Aumento delle risorse del dominio</a:t>
            </a:r>
            <a:endParaRPr lang="en-US" sz="4000" spc="-42" dirty="0">
              <a:solidFill>
                <a:srgbClr val="222F64"/>
              </a:solidFill>
              <a:latin typeface="Alegreya Sans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227079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568" y="523558"/>
            <a:ext cx="1741883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n-US" sz="5800" spc="-60" dirty="0">
                <a:solidFill>
                  <a:srgbClr val="222F64"/>
                </a:solidFill>
                <a:latin typeface="Alegreya Sans Bold Bold"/>
              </a:rPr>
              <a:t>Campagna “Be READY, Stay SAFE” –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US" sz="4000" spc="-60" dirty="0">
                <a:solidFill>
                  <a:srgbClr val="222F64"/>
                </a:solidFill>
                <a:latin typeface="Alegreya Sans Bold Bold"/>
              </a:rPr>
              <a:t>Per le </a:t>
            </a:r>
            <a:r>
              <a:rPr lang="en-US" sz="4000" spc="-60" dirty="0" err="1">
                <a:solidFill>
                  <a:srgbClr val="222F64"/>
                </a:solidFill>
                <a:latin typeface="Alegreya Sans Bold Bold"/>
              </a:rPr>
              <a:t>Organizzazioni</a:t>
            </a:r>
            <a:endParaRPr lang="en-US" sz="4000" spc="-60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98607" y="3052296"/>
            <a:ext cx="6585643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99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Garantire di avere a disposizione i giusti strumenti,  attrezzature e infrastrutture.</a:t>
            </a:r>
          </a:p>
          <a:p>
            <a:pPr lvl="0">
              <a:lnSpc>
                <a:spcPts val="2599"/>
              </a:lnSpc>
            </a:pPr>
            <a:endParaRPr lang="it-IT" sz="2600" spc="-26" dirty="0">
              <a:solidFill>
                <a:srgbClr val="222F64"/>
              </a:solidFill>
              <a:latin typeface="Alegreya Sans Regular Bold"/>
            </a:endParaRPr>
          </a:p>
          <a:p>
            <a:pPr lvl="0">
              <a:lnSpc>
                <a:spcPts val="2599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Avere un numero sufficiente di persone qualificate, formate e competenti, pronte e idonee al lavoro. </a:t>
            </a:r>
          </a:p>
          <a:p>
            <a:pPr lvl="0">
              <a:lnSpc>
                <a:spcPts val="2599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</a:p>
          <a:p>
            <a:pPr lvl="0">
              <a:lnSpc>
                <a:spcPts val="2599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Mettere il vostro personale e il loro benessere al centro dell’organizzazione.</a:t>
            </a: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373" y="4269999"/>
            <a:ext cx="1210444" cy="1361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373" y="6201376"/>
            <a:ext cx="1210444" cy="12104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798607" y="7123920"/>
            <a:ext cx="7574993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Incoraggiare le persone a seguire i processi, le procedure e le pratiche riconosciute. </a:t>
            </a:r>
          </a:p>
          <a:p>
            <a:pPr>
              <a:lnSpc>
                <a:spcPts val="2600"/>
              </a:lnSpc>
            </a:pPr>
            <a:endParaRPr lang="it-IT" sz="2600" spc="-26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Conoscere i propri rischi e mitigarli efficacemente come parte di un sistema di gestione resiliente. </a:t>
            </a:r>
          </a:p>
          <a:p>
            <a:pPr>
              <a:lnSpc>
                <a:spcPts val="2600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it-IT" sz="2600" spc="-26" dirty="0">
                <a:solidFill>
                  <a:srgbClr val="222F64"/>
                </a:solidFill>
                <a:latin typeface="Alegreya Sans Regular Bold"/>
              </a:rPr>
              <a:t>Creare una cultura di fiducia che incoraggi le segnalazioni e le discussioni in materia di safety e  di benessere.</a:t>
            </a:r>
            <a:endParaRPr lang="en-US" sz="2600" spc="-26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053348"/>
            <a:ext cx="702929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n-US" sz="5600" spc="-56" dirty="0" err="1">
                <a:solidFill>
                  <a:srgbClr val="222F64"/>
                </a:solidFill>
                <a:latin typeface="Alegreya Sans Bold Bold"/>
              </a:rPr>
              <a:t>L’importanza</a:t>
            </a:r>
            <a:r>
              <a:rPr lang="en-US" sz="5600" spc="-56" dirty="0">
                <a:solidFill>
                  <a:srgbClr val="222F64"/>
                </a:solidFill>
                <a:latin typeface="Alegreya Sans Bold Bold"/>
              </a:rPr>
              <a:t> di </a:t>
            </a:r>
            <a:r>
              <a:rPr lang="en-US" sz="5600" spc="-56" dirty="0" err="1">
                <a:solidFill>
                  <a:srgbClr val="222F64"/>
                </a:solidFill>
                <a:latin typeface="Alegreya Sans Bold Bold"/>
              </a:rPr>
              <a:t>una</a:t>
            </a:r>
            <a:r>
              <a:rPr lang="en-US" sz="5600" spc="-56" dirty="0">
                <a:solidFill>
                  <a:srgbClr val="222F64"/>
                </a:solidFill>
                <a:latin typeface="Alegreya Sans Bold Bold"/>
              </a:rPr>
              <a:t> campagna a </a:t>
            </a:r>
            <a:r>
              <a:rPr lang="en-US" sz="5600" spc="-56" dirty="0" err="1">
                <a:solidFill>
                  <a:srgbClr val="222F64"/>
                </a:solidFill>
                <a:latin typeface="Alegreya Sans Bold Bold"/>
              </a:rPr>
              <a:t>livello</a:t>
            </a:r>
            <a:r>
              <a:rPr lang="en-US" sz="5600" spc="-56" dirty="0">
                <a:solidFill>
                  <a:srgbClr val="222F64"/>
                </a:solidFill>
                <a:latin typeface="Alegreya Sans Bold Bold"/>
              </a:rPr>
              <a:t> </a:t>
            </a:r>
            <a:r>
              <a:rPr lang="en-US" sz="5600" spc="-56" dirty="0" err="1">
                <a:solidFill>
                  <a:srgbClr val="222F64"/>
                </a:solidFill>
                <a:latin typeface="Alegreya Sans Bold Bold"/>
              </a:rPr>
              <a:t>industriale</a:t>
            </a:r>
            <a:endParaRPr lang="en-US" sz="5600" spc="-56" dirty="0">
              <a:solidFill>
                <a:srgbClr val="222F64"/>
              </a:solidFill>
              <a:latin typeface="Alegreya Sans Bold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0463" y="8004140"/>
            <a:ext cx="704264" cy="10375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98607" y="2053348"/>
            <a:ext cx="609410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n-US" sz="5600" spc="-56" dirty="0">
                <a:solidFill>
                  <a:srgbClr val="222F64"/>
                </a:solidFill>
                <a:latin typeface="Alegreya Sans Bold Bold"/>
              </a:rPr>
              <a:t>Be READY </a:t>
            </a:r>
            <a:r>
              <a:rPr lang="en-US" sz="5600" spc="-56" dirty="0" err="1">
                <a:solidFill>
                  <a:srgbClr val="222F64"/>
                </a:solidFill>
                <a:latin typeface="Alegreya Sans Bold Bold"/>
              </a:rPr>
              <a:t>significa</a:t>
            </a:r>
            <a:endParaRPr lang="en-US" sz="5600" spc="-5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98607" y="6026005"/>
            <a:ext cx="739316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n-US" sz="5600" spc="-56" dirty="0">
                <a:solidFill>
                  <a:srgbClr val="222F64"/>
                </a:solidFill>
                <a:latin typeface="Alegreya Sans Bold Bold"/>
              </a:rPr>
              <a:t>Stay SAFE </a:t>
            </a:r>
            <a:r>
              <a:rPr lang="en-US" sz="5600" spc="-56" dirty="0" err="1">
                <a:solidFill>
                  <a:srgbClr val="222F64"/>
                </a:solidFill>
                <a:latin typeface="Alegreya Sans Bold Bold"/>
              </a:rPr>
              <a:t>significa</a:t>
            </a:r>
            <a:endParaRPr lang="en-US" sz="5600" spc="-56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47527" y="4431924"/>
            <a:ext cx="4912145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99"/>
              </a:lnSpc>
            </a:pPr>
            <a:r>
              <a:rPr lang="it-IT" sz="2599" spc="-25" dirty="0">
                <a:solidFill>
                  <a:srgbClr val="222F64"/>
                </a:solidFill>
                <a:latin typeface="Alegreya Sans Regular Bold"/>
              </a:rPr>
              <a:t>I servizi aeronautici sono interconnessi e si basano su organizzazioni che collaborano senza soluzione di continuità.</a:t>
            </a:r>
          </a:p>
          <a:p>
            <a:pPr marL="0" lvl="0" indent="0">
              <a:lnSpc>
                <a:spcPts val="2599"/>
              </a:lnSpc>
            </a:pP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47527" y="6287803"/>
            <a:ext cx="4912145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99"/>
              </a:lnSpc>
            </a:pPr>
            <a:r>
              <a:rPr lang="it-IT" sz="2599" spc="-25" dirty="0">
                <a:solidFill>
                  <a:srgbClr val="222F64"/>
                </a:solidFill>
                <a:latin typeface="Alegreya Sans Regular Bold"/>
              </a:rPr>
              <a:t>Le strategie della ripartenza devono essere affrontate da tutte le organizzazioni al fine di avere una fornitura dei servizi sicura.</a:t>
            </a:r>
          </a:p>
          <a:p>
            <a:pPr marL="0" lvl="0" indent="0">
              <a:lnSpc>
                <a:spcPts val="2599"/>
              </a:lnSpc>
            </a:pP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47527" y="8004140"/>
            <a:ext cx="551919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99"/>
              </a:lnSpc>
            </a:pPr>
            <a:r>
              <a:rPr lang="it-IT" sz="2599" spc="-25" dirty="0">
                <a:solidFill>
                  <a:srgbClr val="222F64"/>
                </a:solidFill>
                <a:latin typeface="Alegreya Sans Regular Bold"/>
              </a:rPr>
              <a:t>Tutti gli attori dell'aviazione coinvolti devono concentrarsi sui comportamenti chiave durante l‘aumento delle operazioni nei prossimi mesi.</a:t>
            </a:r>
          </a:p>
          <a:p>
            <a:pPr marL="0" lvl="0" indent="0">
              <a:lnSpc>
                <a:spcPts val="2599"/>
              </a:lnSpc>
            </a:pP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313867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98138" y="552450"/>
            <a:ext cx="1515289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n-US" sz="6000" spc="-60">
                <a:solidFill>
                  <a:srgbClr val="222F64"/>
                </a:solidFill>
                <a:latin typeface="Alegreya Sans Bold Bold"/>
              </a:rPr>
              <a:t>Be READY, Stay SAFE  - For Individuals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09650" y="2353956"/>
            <a:ext cx="187066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R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ight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26832" y="2346565"/>
            <a:ext cx="4518531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Fai tutto nel modo corretto – segui i processi, pratiche e procedure.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9650" y="3894449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E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ngaged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26832" y="3894449"/>
            <a:ext cx="5567605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Parla di safety e usa il sistema di segnalazione della tua organizzazione o confidenziale, se necessario.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9650" y="5483306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A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ware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96872" y="5512268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Sii consapevole che tu e i tuoi colleghi potreste non essere così aggiornati o competenti come potreste pensare.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9650" y="7221339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D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ecisions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35181" y="7228210"/>
            <a:ext cx="508676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Sii consapevole delle decisioni che prendi e rivedile regolarmente per vedere come puoi migliorare.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9650" y="8651680"/>
            <a:ext cx="275715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Y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ourself </a:t>
            </a:r>
          </a:p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and  Others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26832" y="8651680"/>
            <a:ext cx="5607129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Questi sono tempi difficili, quindi pensa al tuo benessere, a quello dei tuoi colleghi e delle altre persone con cui interagisci.</a:t>
            </a:r>
            <a:r>
              <a:rPr lang="en-US" sz="2850" spc="-28" dirty="0">
                <a:solidFill>
                  <a:srgbClr val="222F64"/>
                </a:solidFill>
                <a:latin typeface="Alegreya Sans Regular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81241" y="2353956"/>
            <a:ext cx="1870667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S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peak 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98424" y="2346565"/>
            <a:ext cx="524820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Se hai dubbi su qualcosa che vedi o sperimenti, parlane.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81241" y="3894449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A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98424" y="3894449"/>
            <a:ext cx="5552604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Rifletti sulle tue azioni e mantieni la concentrazione, cerca di ridurre al minimo le distrazioni.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81241" y="5414944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F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amiliar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06772" y="5414944"/>
            <a:ext cx="5125075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Prenditi il tempo necessario, le cose potrebbero non essere così familiari come una volta - pianifica in anticipo e dai priorità alle tue mansioni chiave.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81241" y="7526544"/>
            <a:ext cx="27571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FF0000"/>
                </a:solidFill>
                <a:latin typeface="Alegreya Sans Bold Bold"/>
              </a:rPr>
              <a:t>E</a:t>
            </a: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very 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98424" y="7606165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it-IT" sz="2850" spc="-28" dirty="0">
                <a:solidFill>
                  <a:srgbClr val="222F64"/>
                </a:solidFill>
                <a:latin typeface="Alegreya Sans Regular Bold"/>
              </a:rPr>
              <a:t>Ogni giorno sii pronto per le cose nuove - presta particolare attenzione quando fai qualcosa che non hai fatto da un po’.</a:t>
            </a:r>
            <a:endParaRPr lang="en-US" sz="2850" spc="-28" dirty="0">
              <a:solidFill>
                <a:srgbClr val="222F64"/>
              </a:solidFill>
              <a:latin typeface="Alegreya Sans Regular Bold"/>
            </a:endParaRP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92286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3913" y="552450"/>
            <a:ext cx="1466108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</a:pP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Be Ready,  Stay Safe –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Disponibilità</a:t>
            </a:r>
            <a:r>
              <a:rPr lang="en-US" sz="6000" spc="-60" dirty="0">
                <a:solidFill>
                  <a:srgbClr val="222F64"/>
                </a:solidFill>
                <a:latin typeface="Alegreya Sans Bold Bold"/>
              </a:rPr>
              <a:t> di </a:t>
            </a:r>
            <a:r>
              <a:rPr lang="en-US" sz="6000" spc="-60" dirty="0" err="1">
                <a:solidFill>
                  <a:srgbClr val="222F64"/>
                </a:solidFill>
                <a:latin typeface="Alegreya Sans Bold Bold"/>
              </a:rPr>
              <a:t>personale</a:t>
            </a:r>
            <a:endParaRPr lang="en-US" sz="6000" spc="-60" dirty="0">
              <a:solidFill>
                <a:srgbClr val="222F64"/>
              </a:solidFill>
              <a:latin typeface="Alegreya Sans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6454" y="2303748"/>
            <a:ext cx="15962846" cy="756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it-IT" sz="4200" dirty="0">
                <a:solidFill>
                  <a:srgbClr val="222F64"/>
                </a:solidFill>
                <a:latin typeface="Alegreya Sans Bold"/>
              </a:rPr>
              <a:t>Verifica che tutte le licenze, le visite mediche e altri dettagli amministrativi siano aggiornati e pronti all’uso.</a:t>
            </a: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>
              <a:lnSpc>
                <a:spcPts val="5880"/>
              </a:lnSpc>
            </a:pP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it-IT" sz="4200" dirty="0">
                <a:solidFill>
                  <a:srgbClr val="222F64"/>
                </a:solidFill>
                <a:latin typeface="Alegreya Sans Bold"/>
              </a:rPr>
              <a:t>Rivedi le 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Standard Operating Procedures (SOPs)</a:t>
            </a:r>
            <a:r>
              <a:rPr lang="it-IT" sz="4200" dirty="0">
                <a:solidFill>
                  <a:srgbClr val="222F64"/>
                </a:solidFill>
                <a:latin typeface="Alegreya Sans Bold"/>
              </a:rPr>
              <a:t> e tutte le </a:t>
            </a:r>
            <a:r>
              <a:rPr lang="it-IT" sz="4200" dirty="0" err="1">
                <a:solidFill>
                  <a:srgbClr val="222F64"/>
                </a:solidFill>
                <a:latin typeface="Alegreya Sans Bold"/>
              </a:rPr>
              <a:t>emergency</a:t>
            </a:r>
            <a:r>
              <a:rPr lang="it-IT" sz="4200" dirty="0">
                <a:solidFill>
                  <a:srgbClr val="222F64"/>
                </a:solidFill>
                <a:latin typeface="Alegreya Sans Bold"/>
              </a:rPr>
              <a:t> </a:t>
            </a:r>
            <a:r>
              <a:rPr lang="it-IT" sz="4200" dirty="0" err="1">
                <a:solidFill>
                  <a:srgbClr val="222F64"/>
                </a:solidFill>
                <a:latin typeface="Alegreya Sans Bold"/>
              </a:rPr>
              <a:t>recall</a:t>
            </a:r>
            <a:r>
              <a:rPr lang="it-IT" sz="4200" dirty="0">
                <a:solidFill>
                  <a:srgbClr val="222F64"/>
                </a:solidFill>
                <a:latin typeface="Alegreya Sans Bold"/>
              </a:rPr>
              <a:t> prima di prendere servizio.</a:t>
            </a: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>
              <a:lnSpc>
                <a:spcPts val="5880"/>
              </a:lnSpc>
            </a:pP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it-IT" sz="4200" dirty="0">
                <a:solidFill>
                  <a:srgbClr val="222F64"/>
                </a:solidFill>
                <a:latin typeface="Alegreya Sans Bold"/>
              </a:rPr>
              <a:t>Prenditi del tempo per familiarizzare con il tuo ambiente di lavoro.</a:t>
            </a: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>
              <a:lnSpc>
                <a:spcPts val="5880"/>
              </a:lnSpc>
            </a:pPr>
            <a:endParaRPr lang="en-US" sz="4200" dirty="0">
              <a:solidFill>
                <a:srgbClr val="222F64"/>
              </a:solidFill>
              <a:latin typeface="Alegreya Sans Bold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it-IT" sz="4200" dirty="0">
                <a:solidFill>
                  <a:srgbClr val="222F64"/>
                </a:solidFill>
                <a:latin typeface="Alegreya Sans Bold"/>
              </a:rPr>
              <a:t>Preparati mentalmente e fisicamente utilizzando le risorse del </a:t>
            </a:r>
            <a:r>
              <a:rPr lang="en-US" sz="4200" dirty="0">
                <a:solidFill>
                  <a:srgbClr val="222F64"/>
                </a:solidFill>
                <a:latin typeface="Alegreya Sans Bold"/>
                <a:hlinkClick r:id="rId2"/>
              </a:rPr>
              <a:t>Wellbeing Hub</a:t>
            </a:r>
            <a:r>
              <a:rPr lang="en-US" sz="4200" dirty="0">
                <a:solidFill>
                  <a:srgbClr val="222F64"/>
                </a:solidFill>
                <a:latin typeface="Alegreya Sans Bold"/>
              </a:rPr>
              <a:t>.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93504" r="-58968" b="-12114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04843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568" y="523558"/>
            <a:ext cx="1574368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n-US" sz="6000" spc="-60">
                <a:solidFill>
                  <a:srgbClr val="222F64"/>
                </a:solidFill>
                <a:latin typeface="Alegreya Sans Bold Bold"/>
              </a:rPr>
              <a:t>Be READY, Stay SAFE Campaign - For Organisations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98607" y="3033363"/>
            <a:ext cx="6585643" cy="266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599" spc="-25" dirty="0">
                <a:solidFill>
                  <a:srgbClr val="222F64"/>
                </a:solidFill>
                <a:latin typeface="Alegreya Sans Regular Bold"/>
              </a:rPr>
              <a:t>Ensuring that you have the right tools, equipment and infrastructure in place. </a:t>
            </a:r>
          </a:p>
          <a:p>
            <a:pPr>
              <a:lnSpc>
                <a:spcPts val="2600"/>
              </a:lnSpc>
            </a:pP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r>
              <a:rPr lang="en-US" sz="2599" spc="-25" dirty="0">
                <a:solidFill>
                  <a:srgbClr val="222F64"/>
                </a:solidFill>
                <a:latin typeface="Alegreya Sans Regular Bold"/>
              </a:rPr>
              <a:t>Having enough skilled, trained and qualified people who are operationally ready and fit for duty. </a:t>
            </a:r>
          </a:p>
          <a:p>
            <a:pPr>
              <a:lnSpc>
                <a:spcPts val="2600"/>
              </a:lnSpc>
            </a:pPr>
            <a:endParaRPr lang="en-US" sz="2599" spc="-25" dirty="0">
              <a:solidFill>
                <a:srgbClr val="222F64"/>
              </a:solidFill>
              <a:latin typeface="Alegreya Sans Regular Bold"/>
            </a:endParaRPr>
          </a:p>
          <a:p>
            <a:pPr marL="0" lvl="0" indent="0">
              <a:lnSpc>
                <a:spcPts val="2599"/>
              </a:lnSpc>
            </a:pPr>
            <a:r>
              <a:rPr lang="en-US" sz="2600" spc="-26" dirty="0">
                <a:solidFill>
                  <a:srgbClr val="222F64"/>
                </a:solidFill>
                <a:latin typeface="Alegreya Sans Regular Bold"/>
              </a:rPr>
              <a:t>Putting your staff and their wellbeing at the heart of a people </a:t>
            </a:r>
            <a:r>
              <a:rPr lang="en-US" sz="2600" spc="-26" dirty="0" err="1">
                <a:solidFill>
                  <a:srgbClr val="222F64"/>
                </a:solidFill>
                <a:latin typeface="Alegreya Sans Regular Bold"/>
              </a:rPr>
              <a:t>centred</a:t>
            </a:r>
            <a:r>
              <a:rPr lang="en-US" sz="2600" spc="-26" dirty="0">
                <a:solidFill>
                  <a:srgbClr val="222F64"/>
                </a:solidFill>
                <a:latin typeface="Alegreya Sans Regular Bold"/>
              </a:rPr>
              <a:t> ramp-up.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373" y="4269999"/>
            <a:ext cx="1210444" cy="1361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373" y="6201376"/>
            <a:ext cx="1210444" cy="12104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798607" y="7123920"/>
            <a:ext cx="7050589" cy="270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spc="-26">
                <a:solidFill>
                  <a:srgbClr val="222F64"/>
                </a:solidFill>
                <a:latin typeface="Alegreya Sans Regular Bold"/>
              </a:rPr>
              <a:t>Encouraging people to follow recognised processes, procedures and practices.</a:t>
            </a:r>
          </a:p>
          <a:p>
            <a:pPr>
              <a:lnSpc>
                <a:spcPts val="2600"/>
              </a:lnSpc>
            </a:pPr>
            <a:endParaRPr lang="en-US" sz="2600" spc="-26">
              <a:solidFill>
                <a:srgbClr val="222F64"/>
              </a:solidFill>
              <a:latin typeface="Alegreya Sans Regular Bold"/>
            </a:endParaRPr>
          </a:p>
          <a:p>
            <a:pPr>
              <a:lnSpc>
                <a:spcPts val="2600"/>
              </a:lnSpc>
            </a:pPr>
            <a:r>
              <a:rPr lang="en-US" sz="2599" spc="-25">
                <a:solidFill>
                  <a:srgbClr val="222F64"/>
                </a:solidFill>
                <a:latin typeface="Alegreya Sans Regular Bold"/>
              </a:rPr>
              <a:t>Knowing your risks and mitigating them effectively as part of a resilient management system. </a:t>
            </a:r>
          </a:p>
          <a:p>
            <a:pPr>
              <a:lnSpc>
                <a:spcPts val="2600"/>
              </a:lnSpc>
            </a:pPr>
            <a:endParaRPr lang="en-US" sz="2599" spc="-25">
              <a:solidFill>
                <a:srgbClr val="222F64"/>
              </a:solidFill>
              <a:latin typeface="Alegreya Sans Regular Bold"/>
            </a:endParaRPr>
          </a:p>
          <a:p>
            <a:pPr marL="0" lvl="0" indent="0">
              <a:lnSpc>
                <a:spcPts val="2599"/>
              </a:lnSpc>
            </a:pPr>
            <a:r>
              <a:rPr lang="en-US" sz="2600" spc="-26">
                <a:solidFill>
                  <a:srgbClr val="222F64"/>
                </a:solidFill>
                <a:latin typeface="Alegreya Sans Regular Bold"/>
              </a:rPr>
              <a:t>Setting a culture of trust that encourages reporting and for people to talk openly about safety and wellbeing.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53348"/>
            <a:ext cx="7029299" cy="156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n-US" sz="5600" spc="-56">
                <a:solidFill>
                  <a:srgbClr val="222F64"/>
                </a:solidFill>
                <a:latin typeface="Alegreya Sans Bold Bold"/>
              </a:rPr>
              <a:t>The importance of an industry-wide campaign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0463" y="8004140"/>
            <a:ext cx="704264" cy="10375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98607" y="2053348"/>
            <a:ext cx="6094109" cy="856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n-US" sz="5600" spc="-56">
                <a:solidFill>
                  <a:srgbClr val="222F64"/>
                </a:solidFill>
                <a:latin typeface="Alegreya Sans Bold Bold"/>
              </a:rPr>
              <a:t>Be READY Means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98607" y="6026005"/>
            <a:ext cx="7393165" cy="856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0"/>
              </a:lnSpc>
            </a:pPr>
            <a:r>
              <a:rPr lang="en-US" sz="5600" spc="-56">
                <a:solidFill>
                  <a:srgbClr val="222F64"/>
                </a:solidFill>
                <a:latin typeface="Alegreya Sans Bold Bold"/>
              </a:rPr>
              <a:t>Stay SAFE Means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47527" y="4431924"/>
            <a:ext cx="4912145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9"/>
              </a:lnSpc>
            </a:pPr>
            <a:r>
              <a:rPr lang="en-US" sz="2599" spc="-25">
                <a:solidFill>
                  <a:srgbClr val="222F64"/>
                </a:solidFill>
                <a:latin typeface="Alegreya Sans Regular Bold"/>
              </a:rPr>
              <a:t>Aviation services are interconnected and rely upon organisations working together seamlessly.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47527" y="6287803"/>
            <a:ext cx="4912145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9"/>
              </a:lnSpc>
            </a:pPr>
            <a:r>
              <a:rPr lang="en-US" sz="2599" spc="-25">
                <a:solidFill>
                  <a:srgbClr val="222F64"/>
                </a:solidFill>
                <a:latin typeface="Alegreya Sans Regular Bold"/>
              </a:rPr>
              <a:t>Start-up strategies need to be addressed by all organisations to realise the safe delivery of services.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47527" y="8004140"/>
            <a:ext cx="5519198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9"/>
              </a:lnSpc>
            </a:pPr>
            <a:r>
              <a:rPr lang="en-US" sz="2599" spc="-25">
                <a:solidFill>
                  <a:srgbClr val="222F64"/>
                </a:solidFill>
                <a:latin typeface="Alegreya Sans Regular Bold"/>
              </a:rPr>
              <a:t>All aviation actors need to focus on key behaviours during the ramp-up of operations over the coming months.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98138" y="552450"/>
            <a:ext cx="1515289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n-US" sz="6000" spc="-60">
                <a:solidFill>
                  <a:srgbClr val="222F64"/>
                </a:solidFill>
                <a:latin typeface="Alegreya Sans Bold Bold"/>
              </a:rPr>
              <a:t>Be READY, Stay SAFE  - For Individuals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09650" y="2353956"/>
            <a:ext cx="1870667" cy="61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>
                <a:solidFill>
                  <a:srgbClr val="222F64"/>
                </a:solidFill>
                <a:latin typeface="Alegreya Sans Bold Bold"/>
              </a:rPr>
              <a:t>Right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26832" y="2346565"/>
            <a:ext cx="4518531" cy="116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n-US" sz="2850" spc="-28">
                <a:solidFill>
                  <a:srgbClr val="222F64"/>
                </a:solidFill>
                <a:latin typeface="Alegreya Sans Regular Bold"/>
              </a:rPr>
              <a:t>Do everything the right way - follow</a:t>
            </a:r>
            <a:r>
              <a:rPr lang="en-US" sz="2850" spc="-28">
                <a:solidFill>
                  <a:srgbClr val="E44035"/>
                </a:solidFill>
                <a:latin typeface="Alegreya Sans Regular Bold"/>
              </a:rPr>
              <a:t> </a:t>
            </a:r>
            <a:r>
              <a:rPr lang="en-US" sz="2850" spc="-28">
                <a:solidFill>
                  <a:srgbClr val="222F64"/>
                </a:solidFill>
                <a:latin typeface="Alegreya Sans Regular Bold"/>
              </a:rPr>
              <a:t>processes, procedures and practices.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9650" y="3894449"/>
            <a:ext cx="2757154" cy="61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>
                <a:solidFill>
                  <a:srgbClr val="222F64"/>
                </a:solidFill>
                <a:latin typeface="Alegreya Sans Bold Bold"/>
              </a:rPr>
              <a:t>Engaged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26832" y="3894449"/>
            <a:ext cx="5567605" cy="116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n-US" sz="2850" spc="-28">
                <a:solidFill>
                  <a:srgbClr val="222F64"/>
                </a:solidFill>
                <a:latin typeface="Alegreya Sans Regular Bold"/>
              </a:rPr>
              <a:t>Talk about safety and use the reporting system of your organisation or  confidential reporting, if you need to.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650" y="5483306"/>
            <a:ext cx="2757154" cy="61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>
                <a:solidFill>
                  <a:srgbClr val="222F64"/>
                </a:solidFill>
                <a:latin typeface="Alegreya Sans Bold Bold"/>
              </a:rPr>
              <a:t>Aware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96872" y="5512268"/>
            <a:ext cx="5125075" cy="116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n-US" sz="2850" spc="-28" dirty="0">
                <a:solidFill>
                  <a:srgbClr val="222F64"/>
                </a:solidFill>
                <a:latin typeface="Alegreya Sans Regular Bold"/>
              </a:rPr>
              <a:t>Be aware that you and your colleagues may not be as recent or proficient as you might think.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9650" y="7069350"/>
            <a:ext cx="2757154" cy="61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>
                <a:solidFill>
                  <a:srgbClr val="222F64"/>
                </a:solidFill>
                <a:latin typeface="Alegreya Sans Bold Bold"/>
              </a:rPr>
              <a:t>Decisions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35181" y="7069350"/>
            <a:ext cx="5086766" cy="116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n-US" sz="2850" spc="-28">
                <a:solidFill>
                  <a:srgbClr val="222F64"/>
                </a:solidFill>
                <a:latin typeface="Alegreya Sans Regular Bold"/>
              </a:rPr>
              <a:t>Be conscious about the decisions you make and review them regularly to see how you can improve.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9650" y="8651680"/>
            <a:ext cx="2757154" cy="112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n-US" sz="3990" spc="-39">
                <a:solidFill>
                  <a:srgbClr val="222F64"/>
                </a:solidFill>
                <a:latin typeface="Alegreya Sans Bold Bold"/>
              </a:rPr>
              <a:t>Yourself </a:t>
            </a:r>
          </a:p>
          <a:p>
            <a:pPr marL="0" lvl="0" indent="0">
              <a:lnSpc>
                <a:spcPts val="3990"/>
              </a:lnSpc>
            </a:pPr>
            <a:r>
              <a:rPr lang="en-US" sz="3990" spc="-39">
                <a:solidFill>
                  <a:srgbClr val="222F64"/>
                </a:solidFill>
                <a:latin typeface="Alegreya Sans Bold Bold"/>
              </a:rPr>
              <a:t>and  Others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26832" y="8651680"/>
            <a:ext cx="5607129" cy="116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n-US" sz="2850" spc="-28">
                <a:solidFill>
                  <a:srgbClr val="222F64"/>
                </a:solidFill>
                <a:latin typeface="Alegreya Sans Regular Bold"/>
              </a:rPr>
              <a:t>These are challenging times, so think about your wellbeing, that of your colleagues and others you interact with.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81241" y="2353956"/>
            <a:ext cx="1870667" cy="112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>
                <a:solidFill>
                  <a:srgbClr val="222F64"/>
                </a:solidFill>
                <a:latin typeface="Alegreya Sans Bold Bold"/>
              </a:rPr>
              <a:t>Speak 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98424" y="2346565"/>
            <a:ext cx="5248207" cy="116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n-US" sz="2850" spc="-28">
                <a:solidFill>
                  <a:srgbClr val="222F64"/>
                </a:solidFill>
                <a:latin typeface="Alegreya Sans Regular Bold"/>
              </a:rPr>
              <a:t>If you have any concerns about something you see or experience, speak up.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81241" y="3894449"/>
            <a:ext cx="2757154" cy="61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>
                <a:solidFill>
                  <a:srgbClr val="222F64"/>
                </a:solidFill>
                <a:latin typeface="Alegreya Sans Bold Bold"/>
              </a:rPr>
              <a:t>Actions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98424" y="3894449"/>
            <a:ext cx="5552604" cy="116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n-US" sz="2850" spc="-28">
                <a:solidFill>
                  <a:srgbClr val="222F64"/>
                </a:solidFill>
                <a:latin typeface="Alegreya Sans Regular Bold"/>
              </a:rPr>
              <a:t>Be deliberate with your actions and maintain focus, try to minimise distractions.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81241" y="5414944"/>
            <a:ext cx="2757154" cy="61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>
                <a:solidFill>
                  <a:srgbClr val="222F64"/>
                </a:solidFill>
                <a:latin typeface="Alegreya Sans Bold Bold"/>
              </a:rPr>
              <a:t>Familiar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06772" y="5414944"/>
            <a:ext cx="5125075" cy="116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0"/>
              </a:lnSpc>
            </a:pPr>
            <a:r>
              <a:rPr lang="en-US" sz="2850" spc="-28">
                <a:solidFill>
                  <a:srgbClr val="222F64"/>
                </a:solidFill>
                <a:latin typeface="Alegreya Sans Regular Bold"/>
              </a:rPr>
              <a:t>Take your time, things might not be as familiar as they were - plan ahead and prioritise your key work tasks.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81241" y="7000987"/>
            <a:ext cx="2757154" cy="61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r>
              <a:rPr lang="en-US" sz="3990" spc="-39" dirty="0">
                <a:solidFill>
                  <a:srgbClr val="222F64"/>
                </a:solidFill>
                <a:latin typeface="Alegreya Sans Bold Bold"/>
              </a:rPr>
              <a:t>Every 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06772" y="7000987"/>
            <a:ext cx="512507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50"/>
              </a:lnSpc>
            </a:pPr>
            <a:r>
              <a:rPr lang="en-US" sz="2850" spc="-28" dirty="0">
                <a:solidFill>
                  <a:srgbClr val="222F64"/>
                </a:solidFill>
                <a:latin typeface="Alegreya Sans Regular Bold"/>
              </a:rPr>
              <a:t>Be prepared every day for new things – pay particular attention when doing something you haven't done for a while.</a:t>
            </a: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3913" y="552450"/>
            <a:ext cx="12817309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00"/>
              </a:lnSpc>
            </a:pPr>
            <a:r>
              <a:rPr lang="en-US" sz="6000" spc="-60">
                <a:solidFill>
                  <a:srgbClr val="222F64"/>
                </a:solidFill>
                <a:latin typeface="Alegreya Sans Bold Bold"/>
              </a:rPr>
              <a:t>Be Ready,  Stay Safe - Personnel Readiness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6454" y="2303748"/>
            <a:ext cx="15962846" cy="748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222F64"/>
                </a:solidFill>
                <a:latin typeface="Alegreya Sans Bold"/>
              </a:rPr>
              <a:t>Check all licences, medicals and other administrative details are all in date and ready to go. </a:t>
            </a:r>
          </a:p>
          <a:p>
            <a:pPr>
              <a:lnSpc>
                <a:spcPts val="5880"/>
              </a:lnSpc>
            </a:pPr>
            <a:endParaRPr lang="en-US" sz="4200">
              <a:solidFill>
                <a:srgbClr val="222F64"/>
              </a:solidFill>
              <a:latin typeface="Alegreya Sans Bold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222F64"/>
                </a:solidFill>
                <a:latin typeface="Alegreya Sans Bold"/>
              </a:rPr>
              <a:t>Review your Standard Operating Procedures (SOPs) and any emergency recall items prior to reporting for duty.</a:t>
            </a:r>
          </a:p>
          <a:p>
            <a:pPr>
              <a:lnSpc>
                <a:spcPts val="5880"/>
              </a:lnSpc>
            </a:pPr>
            <a:endParaRPr lang="en-US" sz="4200">
              <a:solidFill>
                <a:srgbClr val="222F64"/>
              </a:solidFill>
              <a:latin typeface="Alegreya Sans Bold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222F64"/>
                </a:solidFill>
                <a:latin typeface="Alegreya Sans Bold"/>
              </a:rPr>
              <a:t>Take some time to familiarise yourself with you working environment.</a:t>
            </a:r>
          </a:p>
          <a:p>
            <a:pPr>
              <a:lnSpc>
                <a:spcPts val="5880"/>
              </a:lnSpc>
            </a:pPr>
            <a:endParaRPr lang="en-US" sz="4200">
              <a:solidFill>
                <a:srgbClr val="222F64"/>
              </a:solidFill>
              <a:latin typeface="Alegreya Sans Bold"/>
            </a:endParaRP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222F64"/>
                </a:solidFill>
                <a:latin typeface="Alegreya Sans Bold"/>
              </a:rPr>
              <a:t>Prepare yourself mentally and physically by using the resources in the Wellbeing Hub.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88730" y="220980"/>
            <a:ext cx="1615446" cy="161544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93504" r="-58968" b="-121146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911</Words>
  <Application>Microsoft Office PowerPoint</Application>
  <PresentationFormat>Custom</PresentationFormat>
  <Paragraphs>104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Alegreya Sans Bold</vt:lpstr>
      <vt:lpstr>Calibri</vt:lpstr>
      <vt:lpstr>Alegreya Sans Bold Bold</vt:lpstr>
      <vt:lpstr>Alegreya Sans Regular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 Up Campaign Master</dc:title>
  <dc:creator>FRANKLIN John</dc:creator>
  <cp:lastModifiedBy>FRANKLIN John</cp:lastModifiedBy>
  <cp:revision>22</cp:revision>
  <dcterms:created xsi:type="dcterms:W3CDTF">2006-08-16T00:00:00Z</dcterms:created>
  <dcterms:modified xsi:type="dcterms:W3CDTF">2021-05-31T09:46:45Z</dcterms:modified>
  <dc:identifier>DAEcxNc0k4A</dc:identifier>
</cp:coreProperties>
</file>