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7" r:id="rId2"/>
    <p:sldId id="261" r:id="rId3"/>
    <p:sldId id="262" r:id="rId4"/>
    <p:sldId id="263" r:id="rId5"/>
    <p:sldId id="264" r:id="rId6"/>
    <p:sldId id="303" r:id="rId7"/>
  </p:sldIdLst>
  <p:sldSz cx="18288000" cy="10287000"/>
  <p:notesSz cx="6858000" cy="9144000"/>
  <p:embeddedFontLst>
    <p:embeddedFont>
      <p:font typeface="Alegreya Sans Bold" panose="020B0604020202020204" charset="0"/>
      <p:regular r:id="rId8"/>
    </p:embeddedFont>
    <p:embeddedFont>
      <p:font typeface="Alegreya Sans Bold Bold" panose="020B0604020202020204" charset="0"/>
      <p:regular r:id="rId9"/>
    </p:embeddedFont>
    <p:embeddedFont>
      <p:font typeface="Alegreya Sans Regular Bold" panose="020B0604020202020204" charset="0"/>
      <p:regular r:id="rId10"/>
    </p:embeddedFont>
    <p:embeddedFont>
      <p:font typeface="Calibri" panose="020F0502020204030204" pitchFamily="34" charset="0"/>
      <p:regular r:id="rId11"/>
      <p:bold r:id="rId12"/>
      <p:italic r:id="rId13"/>
      <p:boldItalic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SSON Michel" initials="MM" lastIdx="2" clrIdx="0">
    <p:extLst>
      <p:ext uri="{19B8F6BF-5375-455C-9EA6-DF929625EA0E}">
        <p15:presenceInfo xmlns:p15="http://schemas.microsoft.com/office/powerpoint/2012/main" userId="S::michel.masson@easa.europa.eu::5defcae8-e43c-4768-bacc-8b991657909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0" d="100"/>
          <a:sy n="70" d="100"/>
        </p:scale>
        <p:origin x="77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5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font" Target="fonts/font3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5-31T10:38:37.767" idx="1">
    <p:pos x="9046" y="3768"/>
    <p:text/>
    <p:extLst>
      <p:ext uri="{C676402C-5697-4E1C-873F-D02D1690AC5C}">
        <p15:threadingInfo xmlns:p15="http://schemas.microsoft.com/office/powerpoint/2012/main" timeZoneBias="-12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comments" Target="../comments/commen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7" Type="http://schemas.openxmlformats.org/officeDocument/2006/relationships/image" Target="../media/image10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7190"/>
          <a:stretch>
            <a:fillRect/>
          </a:stretch>
        </p:blipFill>
        <p:spPr>
          <a:xfrm>
            <a:off x="-1572712" y="1346856"/>
            <a:ext cx="20863968" cy="9718165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3150798" y="6118138"/>
            <a:ext cx="11208954" cy="2234444"/>
            <a:chOff x="0" y="0"/>
            <a:chExt cx="3950725" cy="787556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950725" cy="787556"/>
            </a:xfrm>
            <a:custGeom>
              <a:avLst/>
              <a:gdLst/>
              <a:ahLst/>
              <a:cxnLst/>
              <a:rect l="l" t="t" r="r" b="b"/>
              <a:pathLst>
                <a:path w="3950725" h="787556">
                  <a:moveTo>
                    <a:pt x="0" y="0"/>
                  </a:moveTo>
                  <a:lnTo>
                    <a:pt x="3950725" y="0"/>
                  </a:lnTo>
                  <a:lnTo>
                    <a:pt x="3950725" y="787556"/>
                  </a:lnTo>
                  <a:lnTo>
                    <a:pt x="0" y="787556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5" name="TextBox 5"/>
          <p:cNvSpPr txBox="1"/>
          <p:nvPr/>
        </p:nvSpPr>
        <p:spPr>
          <a:xfrm>
            <a:off x="3150798" y="5981700"/>
            <a:ext cx="11208954" cy="25904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0100"/>
              </a:lnSpc>
            </a:pPr>
            <a:r>
              <a:rPr lang="fr-FR" sz="10100" spc="-101" dirty="0">
                <a:solidFill>
                  <a:srgbClr val="222F64"/>
                </a:solidFill>
                <a:latin typeface="Alegreya Sans Bold Bold"/>
              </a:rPr>
              <a:t>Soyez Prêts – Restez en Forme</a:t>
            </a: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441455" y="-776041"/>
            <a:ext cx="2846545" cy="284654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99712" y="182769"/>
            <a:ext cx="2951086" cy="101968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21076" r="21076"/>
          <a:stretch>
            <a:fillRect/>
          </a:stretch>
        </p:blipFill>
        <p:spPr>
          <a:xfrm>
            <a:off x="-28745" y="0"/>
            <a:ext cx="9172745" cy="1028700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9906000" y="409426"/>
            <a:ext cx="7821078" cy="10002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7800"/>
              </a:lnSpc>
            </a:pPr>
            <a:r>
              <a:rPr lang="fr-FR" sz="7800" spc="-78" dirty="0">
                <a:solidFill>
                  <a:srgbClr val="222F64"/>
                </a:solidFill>
                <a:latin typeface="Alegreya Sans Bold Bold"/>
              </a:rPr>
              <a:t>Quels contenus ?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9372600" y="1866900"/>
            <a:ext cx="8763000" cy="807913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906780" lvl="1" indent="-453390">
              <a:lnSpc>
                <a:spcPts val="4200"/>
              </a:lnSpc>
              <a:buFont typeface="Arial"/>
              <a:buChar char="•"/>
            </a:pPr>
            <a:r>
              <a:rPr lang="fr-FR" sz="4200" spc="-42" dirty="0">
                <a:solidFill>
                  <a:srgbClr val="222F64"/>
                </a:solidFill>
                <a:latin typeface="Alegreya Sans Regular Bold"/>
              </a:rPr>
              <a:t>Définition organisationnelle de  « Soyez Prêts » et « Restez en Forme»</a:t>
            </a:r>
          </a:p>
          <a:p>
            <a:pPr marL="453390" lvl="1">
              <a:lnSpc>
                <a:spcPts val="4200"/>
              </a:lnSpc>
            </a:pPr>
            <a:endParaRPr lang="fr-FR" sz="4200" spc="-42" dirty="0">
              <a:solidFill>
                <a:srgbClr val="222F64"/>
              </a:solidFill>
              <a:latin typeface="Alegreya Sans Regular Bold"/>
            </a:endParaRPr>
          </a:p>
          <a:p>
            <a:pPr marL="906780" lvl="1" indent="-453390">
              <a:lnSpc>
                <a:spcPts val="4200"/>
              </a:lnSpc>
              <a:buFont typeface="Arial"/>
              <a:buChar char="•"/>
            </a:pPr>
            <a:r>
              <a:rPr lang="fr-FR" sz="4200" spc="-42" dirty="0">
                <a:solidFill>
                  <a:srgbClr val="222F64"/>
                </a:solidFill>
                <a:latin typeface="Alegreya Sans Regular Bold"/>
              </a:rPr>
              <a:t>Messages clés pour les professionnels de l’aviation pendant le redémarrage de l’activité</a:t>
            </a:r>
          </a:p>
          <a:p>
            <a:pPr marL="453390" lvl="1">
              <a:lnSpc>
                <a:spcPts val="4200"/>
              </a:lnSpc>
            </a:pPr>
            <a:endParaRPr lang="fr-FR" sz="4200" spc="-42" dirty="0">
              <a:solidFill>
                <a:srgbClr val="222F64"/>
              </a:solidFill>
              <a:latin typeface="Alegreya Sans Regular Bold"/>
            </a:endParaRPr>
          </a:p>
          <a:p>
            <a:pPr marL="906780" lvl="1" indent="-453390">
              <a:lnSpc>
                <a:spcPts val="4200"/>
              </a:lnSpc>
              <a:buFont typeface="Arial"/>
              <a:buChar char="•"/>
            </a:pPr>
            <a:r>
              <a:rPr lang="fr-FR" sz="4200" spc="-42" dirty="0">
                <a:solidFill>
                  <a:srgbClr val="222F64"/>
                </a:solidFill>
                <a:latin typeface="Alegreya Sans Regular Bold"/>
              </a:rPr>
              <a:t>Exemples of d’actions clés </a:t>
            </a:r>
            <a:br>
              <a:rPr lang="fr-FR" sz="4200" spc="-42" dirty="0">
                <a:solidFill>
                  <a:srgbClr val="222F64"/>
                </a:solidFill>
                <a:latin typeface="Alegreya Sans Regular Bold"/>
              </a:rPr>
            </a:br>
            <a:r>
              <a:rPr lang="fr-FR" sz="4200" spc="-42" dirty="0">
                <a:solidFill>
                  <a:srgbClr val="222F64"/>
                </a:solidFill>
                <a:latin typeface="Alegreya Sans Regular Bold"/>
              </a:rPr>
              <a:t>par domaines</a:t>
            </a:r>
          </a:p>
          <a:p>
            <a:pPr>
              <a:lnSpc>
                <a:spcPts val="4200"/>
              </a:lnSpc>
            </a:pPr>
            <a:endParaRPr lang="fr-FR" sz="4200" spc="-42" dirty="0">
              <a:solidFill>
                <a:srgbClr val="222F64"/>
              </a:solidFill>
              <a:latin typeface="Alegreya Sans Regular Bold"/>
            </a:endParaRPr>
          </a:p>
          <a:p>
            <a:pPr marL="906780" lvl="1" indent="-453390">
              <a:lnSpc>
                <a:spcPts val="4200"/>
              </a:lnSpc>
              <a:buFont typeface="Arial"/>
              <a:buChar char="•"/>
            </a:pPr>
            <a:r>
              <a:rPr lang="fr-FR" sz="4200" spc="-42" dirty="0">
                <a:solidFill>
                  <a:srgbClr val="222F64"/>
                </a:solidFill>
                <a:latin typeface="Alegreya Sans Regular Bold"/>
              </a:rPr>
              <a:t>Les questions de sécurité par domaines</a:t>
            </a:r>
          </a:p>
          <a:p>
            <a:pPr>
              <a:lnSpc>
                <a:spcPts val="4200"/>
              </a:lnSpc>
            </a:pPr>
            <a:endParaRPr lang="fr-FR" sz="4200" spc="-42" dirty="0">
              <a:solidFill>
                <a:srgbClr val="222F64"/>
              </a:solidFill>
              <a:latin typeface="Alegreya Sans Regular Bold"/>
            </a:endParaRPr>
          </a:p>
          <a:p>
            <a:pPr marL="906780" lvl="1" indent="-453390">
              <a:lnSpc>
                <a:spcPts val="4200"/>
              </a:lnSpc>
              <a:buFont typeface="Arial"/>
              <a:buChar char="•"/>
            </a:pPr>
            <a:r>
              <a:rPr lang="fr-FR" sz="4200" spc="-42" dirty="0">
                <a:solidFill>
                  <a:srgbClr val="222F64"/>
                </a:solidFill>
                <a:latin typeface="Alegreya Sans Regular Bold"/>
              </a:rPr>
              <a:t>Ressources pour le redémarrage</a:t>
            </a:r>
            <a:br>
              <a:rPr lang="fr-FR" sz="4200" spc="-42" dirty="0">
                <a:solidFill>
                  <a:srgbClr val="222F64"/>
                </a:solidFill>
                <a:latin typeface="Alegreya Sans Regular Bold"/>
              </a:rPr>
            </a:br>
            <a:r>
              <a:rPr lang="fr-FR" sz="4200" spc="-42" dirty="0">
                <a:solidFill>
                  <a:srgbClr val="222F64"/>
                </a:solidFill>
                <a:latin typeface="Alegreya Sans Regular Bold"/>
              </a:rPr>
              <a:t>par domaines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0317" y="266700"/>
            <a:ext cx="15743683" cy="15388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lvl="0">
              <a:lnSpc>
                <a:spcPts val="6000"/>
              </a:lnSpc>
            </a:pPr>
            <a:r>
              <a:rPr lang="gsw-FR" sz="6000" spc="-60" dirty="0">
                <a:solidFill>
                  <a:srgbClr val="222F64"/>
                </a:solidFill>
                <a:latin typeface="Alegreya Sans Bold Bold"/>
              </a:rPr>
              <a:t>Soyez Prêts - Restez en Forme : Messages pour </a:t>
            </a:r>
            <a:br>
              <a:rPr lang="gsw-FR" sz="6000" spc="-60" dirty="0">
                <a:solidFill>
                  <a:srgbClr val="222F64"/>
                </a:solidFill>
                <a:latin typeface="Alegreya Sans Bold Bold"/>
              </a:rPr>
            </a:br>
            <a:r>
              <a:rPr lang="gsw-FR" sz="6000" spc="-60" dirty="0">
                <a:solidFill>
                  <a:srgbClr val="222F64"/>
                </a:solidFill>
                <a:latin typeface="Alegreya Sans Bold Bold"/>
              </a:rPr>
              <a:t>les  organisations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9187757" y="2933700"/>
            <a:ext cx="6585643" cy="30008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600"/>
              </a:lnSpc>
            </a:pPr>
            <a:r>
              <a:rPr lang="gsw-FR" sz="2599" spc="-25" dirty="0">
                <a:solidFill>
                  <a:srgbClr val="222F64"/>
                </a:solidFill>
                <a:latin typeface="Alegreya Sans Regular Bold"/>
              </a:rPr>
              <a:t>Assurez-vous d’avoir les bons outils, les bons équipements et  la bonne infrastructure.</a:t>
            </a:r>
          </a:p>
          <a:p>
            <a:pPr>
              <a:lnSpc>
                <a:spcPts val="2600"/>
              </a:lnSpc>
            </a:pPr>
            <a:endParaRPr lang="gsw-FR" sz="2599" spc="-25" dirty="0">
              <a:solidFill>
                <a:srgbClr val="222F64"/>
              </a:solidFill>
              <a:latin typeface="Alegreya Sans Regular Bold"/>
            </a:endParaRPr>
          </a:p>
          <a:p>
            <a:pPr>
              <a:lnSpc>
                <a:spcPts val="2600"/>
              </a:lnSpc>
            </a:pPr>
            <a:r>
              <a:rPr lang="gsw-FR" sz="2599" spc="-25" dirty="0">
                <a:solidFill>
                  <a:srgbClr val="222F64"/>
                </a:solidFill>
                <a:latin typeface="Alegreya Sans Regular Bold"/>
              </a:rPr>
              <a:t>Disposez de suffisamment d’agents compétents, formés et qualifiés, opérationnels et aptes pour</a:t>
            </a:r>
            <a:br>
              <a:rPr lang="gsw-FR" sz="2599" spc="-25" dirty="0">
                <a:solidFill>
                  <a:srgbClr val="222F64"/>
                </a:solidFill>
                <a:latin typeface="Alegreya Sans Regular Bold"/>
              </a:rPr>
            </a:br>
            <a:r>
              <a:rPr lang="gsw-FR" sz="2599" spc="-25" dirty="0">
                <a:solidFill>
                  <a:srgbClr val="222F64"/>
                </a:solidFill>
                <a:latin typeface="Alegreya Sans Regular Bold"/>
              </a:rPr>
              <a:t>le service.</a:t>
            </a:r>
          </a:p>
          <a:p>
            <a:pPr>
              <a:lnSpc>
                <a:spcPts val="2600"/>
              </a:lnSpc>
            </a:pPr>
            <a:endParaRPr lang="gsw-FR" sz="2599" spc="-25" dirty="0">
              <a:solidFill>
                <a:srgbClr val="222F64"/>
              </a:solidFill>
              <a:latin typeface="Alegreya Sans Regular Bold"/>
            </a:endParaRPr>
          </a:p>
          <a:p>
            <a:pPr marL="0" lvl="0" indent="0">
              <a:lnSpc>
                <a:spcPts val="2599"/>
              </a:lnSpc>
            </a:pPr>
            <a:r>
              <a:rPr lang="gsw-FR" sz="2600" spc="-26" dirty="0">
                <a:solidFill>
                  <a:srgbClr val="222F64"/>
                </a:solidFill>
                <a:latin typeface="Alegreya Sans Regular Bold"/>
              </a:rPr>
              <a:t>Mettez le bien-être des agents au coeur d’un redémarrage «centré sur les agents».</a:t>
            </a: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990600" y="4571461"/>
            <a:ext cx="1210444" cy="136144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914400" y="6523856"/>
            <a:ext cx="1210444" cy="1210444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9180011" y="7123920"/>
            <a:ext cx="8422189" cy="26673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600"/>
              </a:lnSpc>
            </a:pPr>
            <a:r>
              <a:rPr lang="gsw-FR" sz="2600" spc="-26" dirty="0">
                <a:solidFill>
                  <a:srgbClr val="222F64"/>
                </a:solidFill>
                <a:latin typeface="Alegreya Sans Regular Bold"/>
              </a:rPr>
              <a:t>Encouragez les agents à suivre les processus, </a:t>
            </a:r>
            <a:br>
              <a:rPr lang="gsw-FR" sz="2600" spc="-26" dirty="0">
                <a:solidFill>
                  <a:srgbClr val="222F64"/>
                </a:solidFill>
                <a:latin typeface="Alegreya Sans Regular Bold"/>
              </a:rPr>
            </a:br>
            <a:r>
              <a:rPr lang="gsw-FR" sz="2600" spc="-26" dirty="0">
                <a:solidFill>
                  <a:srgbClr val="222F64"/>
                </a:solidFill>
                <a:latin typeface="Alegreya Sans Regular Bold"/>
              </a:rPr>
              <a:t>procédures et bonnes pratiques établis.</a:t>
            </a:r>
          </a:p>
          <a:p>
            <a:pPr>
              <a:lnSpc>
                <a:spcPts val="2600"/>
              </a:lnSpc>
            </a:pPr>
            <a:r>
              <a:rPr lang="gsw-FR" sz="2599" spc="-25" dirty="0">
                <a:solidFill>
                  <a:srgbClr val="222F64"/>
                </a:solidFill>
                <a:latin typeface="Alegreya Sans Regular Bold"/>
              </a:rPr>
              <a:t>Connaissez les risques et comment les contrôler efficacement comme composante d’un Système de Gestion r</a:t>
            </a:r>
            <a:r>
              <a:rPr lang="gsw-FR" sz="2600" spc="-26" dirty="0">
                <a:solidFill>
                  <a:srgbClr val="222F64"/>
                </a:solidFill>
                <a:latin typeface="Alegreya Sans Regular Bold"/>
              </a:rPr>
              <a:t>é</a:t>
            </a:r>
            <a:r>
              <a:rPr lang="gsw-FR" sz="2599" spc="-25" dirty="0">
                <a:solidFill>
                  <a:srgbClr val="222F64"/>
                </a:solidFill>
                <a:latin typeface="Alegreya Sans Regular Bold"/>
              </a:rPr>
              <a:t>silient.</a:t>
            </a:r>
          </a:p>
          <a:p>
            <a:pPr>
              <a:lnSpc>
                <a:spcPts val="2600"/>
              </a:lnSpc>
            </a:pPr>
            <a:endParaRPr lang="gsw-FR" sz="2599" spc="-25" dirty="0">
              <a:solidFill>
                <a:srgbClr val="222F64"/>
              </a:solidFill>
              <a:latin typeface="Alegreya Sans Regular Bold"/>
            </a:endParaRPr>
          </a:p>
          <a:p>
            <a:pPr marL="0" lvl="0" indent="0">
              <a:lnSpc>
                <a:spcPts val="2599"/>
              </a:lnSpc>
            </a:pPr>
            <a:r>
              <a:rPr lang="gsw-FR" sz="2600" spc="-26" dirty="0">
                <a:solidFill>
                  <a:srgbClr val="222F64"/>
                </a:solidFill>
                <a:latin typeface="Alegreya Sans Regular Bold"/>
              </a:rPr>
              <a:t>Mettez en place une culture basée sur la confiance et encouragez</a:t>
            </a:r>
            <a:br>
              <a:rPr lang="gsw-FR" sz="2600" spc="-26" dirty="0">
                <a:solidFill>
                  <a:srgbClr val="222F64"/>
                </a:solidFill>
                <a:latin typeface="Alegreya Sans Regular Bold"/>
              </a:rPr>
            </a:br>
            <a:r>
              <a:rPr lang="gsw-FR" sz="2600" spc="-26" dirty="0">
                <a:solidFill>
                  <a:srgbClr val="222F64"/>
                </a:solidFill>
                <a:latin typeface="Alegreya Sans Regular Bold"/>
              </a:rPr>
              <a:t>le rapport d’evenements de sorte que les agents parlent ouvertement de sécurité et de bien-être.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028700" y="2019300"/>
            <a:ext cx="7505700" cy="215443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ts val="5600"/>
              </a:lnSpc>
            </a:pPr>
            <a:r>
              <a:rPr lang="gsw-FR" sz="5600" spc="-56" dirty="0">
                <a:solidFill>
                  <a:srgbClr val="222F64"/>
                </a:solidFill>
                <a:latin typeface="Alegreya Sans Bold Bold"/>
              </a:rPr>
              <a:t>L’importance d’une campagne pour l’industrie dans son ensemble</a:t>
            </a: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43000" y="8305602"/>
            <a:ext cx="704264" cy="1037590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9144000" y="2053348"/>
            <a:ext cx="6094109" cy="718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lvl="0">
              <a:lnSpc>
                <a:spcPts val="5600"/>
              </a:lnSpc>
            </a:pPr>
            <a:r>
              <a:rPr lang="gsw-FR" sz="5600" spc="-56" dirty="0">
                <a:solidFill>
                  <a:srgbClr val="222F64"/>
                </a:solidFill>
                <a:latin typeface="Alegreya Sans Bold Bold"/>
              </a:rPr>
              <a:t>Soyez Prêts  signifie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9144000" y="6177955"/>
            <a:ext cx="8763000" cy="71814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>
              <a:lnSpc>
                <a:spcPts val="5600"/>
              </a:lnSpc>
            </a:pPr>
            <a:r>
              <a:rPr lang="gsw-FR" sz="5400" spc="-60" dirty="0">
                <a:solidFill>
                  <a:srgbClr val="222F64"/>
                </a:solidFill>
                <a:latin typeface="Alegreya Sans Bold Bold"/>
              </a:rPr>
              <a:t>Restez en Forme </a:t>
            </a:r>
            <a:r>
              <a:rPr lang="gsw-FR" sz="5600" spc="-56" dirty="0">
                <a:solidFill>
                  <a:srgbClr val="222F64"/>
                </a:solidFill>
                <a:latin typeface="Alegreya Sans Bold Bold"/>
              </a:rPr>
              <a:t>signifie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2584059" y="4733386"/>
            <a:ext cx="4912145" cy="10002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lvl="0">
              <a:lnSpc>
                <a:spcPts val="2599"/>
              </a:lnSpc>
            </a:pPr>
            <a:r>
              <a:rPr lang="gsw-FR" sz="2599" spc="-25" dirty="0">
                <a:solidFill>
                  <a:srgbClr val="222F64"/>
                </a:solidFill>
                <a:latin typeface="Alegreya Sans Regular Bold"/>
              </a:rPr>
              <a:t>Les services de l’aviation sont interconnect</a:t>
            </a:r>
            <a:r>
              <a:rPr lang="en-US" sz="2599" spc="-25" dirty="0">
                <a:solidFill>
                  <a:srgbClr val="222F64"/>
                </a:solidFill>
                <a:latin typeface="Alegreya Sans Regular Bold"/>
              </a:rPr>
              <a:t>é</a:t>
            </a:r>
            <a:r>
              <a:rPr lang="gsw-FR" sz="2599" spc="-25" dirty="0">
                <a:solidFill>
                  <a:srgbClr val="222F64"/>
                </a:solidFill>
                <a:latin typeface="Alegreya Sans Regular Bold"/>
              </a:rPr>
              <a:t>s et reposent sur une coop</a:t>
            </a:r>
            <a:r>
              <a:rPr lang="en-US" sz="2599" spc="-25" dirty="0">
                <a:solidFill>
                  <a:srgbClr val="222F64"/>
                </a:solidFill>
                <a:latin typeface="Alegreya Sans Regular Bold"/>
              </a:rPr>
              <a:t>é</a:t>
            </a:r>
            <a:r>
              <a:rPr lang="gsw-FR" sz="2599" spc="-25" dirty="0">
                <a:solidFill>
                  <a:srgbClr val="222F64"/>
                </a:solidFill>
                <a:latin typeface="Alegreya Sans Regular Bold"/>
              </a:rPr>
              <a:t>ration fluide entre organisations.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2584059" y="6485494"/>
            <a:ext cx="4912145" cy="13336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lvl="0">
              <a:lnSpc>
                <a:spcPts val="2599"/>
              </a:lnSpc>
            </a:pPr>
            <a:r>
              <a:rPr lang="gsw-FR" sz="2599" spc="-25" dirty="0">
                <a:solidFill>
                  <a:srgbClr val="222F64"/>
                </a:solidFill>
                <a:latin typeface="Alegreya Sans Regular Bold"/>
              </a:rPr>
              <a:t>Les stratégies de red</a:t>
            </a:r>
            <a:r>
              <a:rPr lang="en-US" sz="2599" spc="-25" dirty="0">
                <a:solidFill>
                  <a:srgbClr val="222F64"/>
                </a:solidFill>
                <a:latin typeface="Alegreya Sans Regular Bold"/>
              </a:rPr>
              <a:t>é</a:t>
            </a:r>
            <a:r>
              <a:rPr lang="gsw-FR" sz="2599" spc="-25" dirty="0">
                <a:solidFill>
                  <a:srgbClr val="222F64"/>
                </a:solidFill>
                <a:latin typeface="Alegreya Sans Regular Bold"/>
              </a:rPr>
              <a:t>marrage doivent etre mises en oeuvre par l’ensemble des organisations pour garantir  des services en toute sécurité.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2558002" y="8305602"/>
            <a:ext cx="5519198" cy="13336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lvl="0">
              <a:lnSpc>
                <a:spcPts val="2599"/>
              </a:lnSpc>
            </a:pPr>
            <a:r>
              <a:rPr lang="gsw-FR" sz="2599" spc="-25" dirty="0">
                <a:solidFill>
                  <a:srgbClr val="222F64"/>
                </a:solidFill>
                <a:latin typeface="Alegreya Sans Regular Bold"/>
              </a:rPr>
              <a:t>Nous devons tous adopter des comportements clés pendant le red</a:t>
            </a:r>
            <a:r>
              <a:rPr lang="en-US" sz="2599" spc="-25" dirty="0">
                <a:solidFill>
                  <a:srgbClr val="222F64"/>
                </a:solidFill>
                <a:latin typeface="Alegreya Sans Regular Bold"/>
              </a:rPr>
              <a:t>é</a:t>
            </a:r>
            <a:r>
              <a:rPr lang="gsw-FR" sz="2599" spc="-25" dirty="0">
                <a:solidFill>
                  <a:srgbClr val="222F64"/>
                </a:solidFill>
                <a:latin typeface="Alegreya Sans Regular Bold"/>
              </a:rPr>
              <a:t>marrage  des opérations dans </a:t>
            </a:r>
            <a:br>
              <a:rPr lang="gsw-FR" sz="2599" spc="-25" dirty="0">
                <a:solidFill>
                  <a:srgbClr val="222F64"/>
                </a:solidFill>
                <a:latin typeface="Alegreya Sans Regular Bold"/>
              </a:rPr>
            </a:br>
            <a:r>
              <a:rPr lang="gsw-FR" sz="2599" spc="-25" dirty="0">
                <a:solidFill>
                  <a:srgbClr val="222F64"/>
                </a:solidFill>
                <a:latin typeface="Alegreya Sans Regular Bold"/>
              </a:rPr>
              <a:t>les prochains mois.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498138" y="552450"/>
            <a:ext cx="15152890" cy="7694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lvl="0">
              <a:lnSpc>
                <a:spcPts val="6000"/>
              </a:lnSpc>
            </a:pPr>
            <a:r>
              <a:rPr lang="fr-FR" sz="6000" spc="-60" dirty="0">
                <a:solidFill>
                  <a:srgbClr val="222F64"/>
                </a:solidFill>
                <a:latin typeface="Alegreya Sans Bold Bold"/>
              </a:rPr>
              <a:t>Soyez Prêts - Restez en Forme :  les individus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636248" y="2353956"/>
            <a:ext cx="1870667" cy="5129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3990"/>
              </a:lnSpc>
            </a:pPr>
            <a:r>
              <a:rPr lang="fr-FR" sz="3990" spc="-39" dirty="0">
                <a:solidFill>
                  <a:srgbClr val="222F64"/>
                </a:solidFill>
                <a:latin typeface="Alegreya Sans Bold Bold"/>
              </a:rPr>
              <a:t>Correct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3253430" y="2346565"/>
            <a:ext cx="4518531" cy="11156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2850"/>
              </a:lnSpc>
            </a:pPr>
            <a:r>
              <a:rPr lang="fr-FR" sz="2850" spc="-28" dirty="0">
                <a:solidFill>
                  <a:srgbClr val="222F64"/>
                </a:solidFill>
                <a:latin typeface="Alegreya Sans Regular Bold"/>
              </a:rPr>
              <a:t>Faites chaque chose de façon correcte – suivez les</a:t>
            </a:r>
            <a:r>
              <a:rPr lang="fr-FR" sz="2850" spc="-28" dirty="0">
                <a:solidFill>
                  <a:srgbClr val="E44035"/>
                </a:solidFill>
                <a:latin typeface="Alegreya Sans Regular Bold"/>
              </a:rPr>
              <a:t> </a:t>
            </a:r>
            <a:r>
              <a:rPr lang="fr-FR" sz="2850" spc="-28" dirty="0">
                <a:solidFill>
                  <a:srgbClr val="222F64"/>
                </a:solidFill>
                <a:latin typeface="Alegreya Sans Regular Bold"/>
              </a:rPr>
              <a:t>processus, procédures et bonnes pratiques.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636248" y="3894449"/>
            <a:ext cx="2114550" cy="5129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ts val="3990"/>
              </a:lnSpc>
            </a:pPr>
            <a:r>
              <a:rPr lang="fr-FR" sz="3990" spc="-39">
                <a:solidFill>
                  <a:srgbClr val="222F64"/>
                </a:solidFill>
                <a:latin typeface="Alegreya Sans Bold Bold"/>
              </a:rPr>
              <a:t>Engagé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3253430" y="3894449"/>
            <a:ext cx="5567605" cy="11156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lvl="0">
              <a:lnSpc>
                <a:spcPts val="2850"/>
              </a:lnSpc>
            </a:pPr>
            <a:r>
              <a:rPr lang="fr-FR" sz="2850" spc="-28" dirty="0">
                <a:solidFill>
                  <a:srgbClr val="222F64"/>
                </a:solidFill>
                <a:latin typeface="Alegreya Sans Regular Bold"/>
              </a:rPr>
              <a:t>Parlez de sécurité et utilisez le système de rapport d’évènements classique ou confidentiel de votre organisation.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609600" y="5483306"/>
            <a:ext cx="2190750" cy="5129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ts val="3990"/>
              </a:lnSpc>
            </a:pPr>
            <a:r>
              <a:rPr lang="fr-FR" sz="3990" spc="-39">
                <a:solidFill>
                  <a:srgbClr val="222F64"/>
                </a:solidFill>
                <a:latin typeface="Alegreya Sans Bold Bold"/>
              </a:rPr>
              <a:t>Conscient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3196822" y="5512268"/>
            <a:ext cx="5125075" cy="14875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lvl="0">
              <a:lnSpc>
                <a:spcPts val="2850"/>
              </a:lnSpc>
            </a:pPr>
            <a:r>
              <a:rPr lang="fr-FR" sz="2850" spc="-28" dirty="0">
                <a:solidFill>
                  <a:srgbClr val="222F64"/>
                </a:solidFill>
                <a:latin typeface="Alegreya Sans Regular Bold"/>
              </a:rPr>
              <a:t>Rendez-vous compte que vos compétences et celles de vos collègues peuvent être un peu défraîchies.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609600" y="7228210"/>
            <a:ext cx="2757154" cy="5129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3990"/>
              </a:lnSpc>
            </a:pPr>
            <a:r>
              <a:rPr lang="fr-FR" sz="3990" spc="-39" dirty="0">
                <a:solidFill>
                  <a:srgbClr val="222F64"/>
                </a:solidFill>
                <a:latin typeface="Alegreya Sans Bold Bold"/>
              </a:rPr>
              <a:t>Décisions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3235131" y="7228210"/>
            <a:ext cx="5086766" cy="11156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2850"/>
              </a:lnSpc>
            </a:pPr>
            <a:r>
              <a:rPr lang="fr-FR" sz="2850" spc="-28" dirty="0">
                <a:solidFill>
                  <a:srgbClr val="222F64"/>
                </a:solidFill>
                <a:latin typeface="Alegreya Sans Regular Bold"/>
              </a:rPr>
              <a:t>Pensez aux décisions que vous prenez et évaluez-les régulièrement dans un but d’amélioration.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609600" y="8651680"/>
            <a:ext cx="2495550" cy="10259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990"/>
              </a:lnSpc>
            </a:pPr>
            <a:r>
              <a:rPr lang="fr-FR" sz="3990" spc="-39" dirty="0">
                <a:solidFill>
                  <a:srgbClr val="222F64"/>
                </a:solidFill>
                <a:latin typeface="Alegreya Sans Bold Bold"/>
              </a:rPr>
              <a:t>Vous et </a:t>
            </a:r>
            <a:br>
              <a:rPr lang="fr-FR" sz="3990" spc="-39" dirty="0">
                <a:solidFill>
                  <a:srgbClr val="222F64"/>
                </a:solidFill>
                <a:latin typeface="Alegreya Sans Bold Bold"/>
              </a:rPr>
            </a:br>
            <a:r>
              <a:rPr lang="fr-FR" sz="3990" spc="-39" dirty="0">
                <a:solidFill>
                  <a:srgbClr val="222F64"/>
                </a:solidFill>
                <a:latin typeface="Alegreya Sans Bold Bold"/>
              </a:rPr>
              <a:t>les autres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3226782" y="8651680"/>
            <a:ext cx="5607129" cy="11156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lvl="0">
              <a:lnSpc>
                <a:spcPts val="2850"/>
              </a:lnSpc>
            </a:pPr>
            <a:r>
              <a:rPr lang="fr-FR" sz="2850" spc="-28" dirty="0">
                <a:solidFill>
                  <a:srgbClr val="222F64"/>
                </a:solidFill>
                <a:latin typeface="Alegreya Sans Regular Bold"/>
              </a:rPr>
              <a:t>C’est une période particulière : pensez à votre bien-être, à celui de vos collègues et de ceux avec qui vous interagissez.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9220200" y="2324100"/>
            <a:ext cx="2015046" cy="5129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3990"/>
              </a:lnSpc>
            </a:pPr>
            <a:r>
              <a:rPr lang="fr-FR" sz="3990" spc="-39" dirty="0">
                <a:solidFill>
                  <a:srgbClr val="222F64"/>
                </a:solidFill>
                <a:latin typeface="Alegreya Sans Bold Bold"/>
              </a:rPr>
              <a:t>Parler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2098424" y="2346565"/>
            <a:ext cx="5248207" cy="11156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lvl="0">
              <a:lnSpc>
                <a:spcPts val="2850"/>
              </a:lnSpc>
            </a:pPr>
            <a:r>
              <a:rPr lang="fr-FR" sz="2850" spc="-28" dirty="0">
                <a:solidFill>
                  <a:srgbClr val="222F64"/>
                </a:solidFill>
                <a:latin typeface="Alegreya Sans Regular Bold"/>
              </a:rPr>
              <a:t>Si quelque chose que vous voyez ou qui vous concerne vous préoccupe, parlez-en !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9220200" y="3864593"/>
            <a:ext cx="2757154" cy="5129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3990"/>
              </a:lnSpc>
            </a:pPr>
            <a:r>
              <a:rPr lang="fr-FR" sz="3990" spc="-39">
                <a:solidFill>
                  <a:srgbClr val="222F64"/>
                </a:solidFill>
                <a:latin typeface="Alegreya Sans Bold Bold"/>
              </a:rPr>
              <a:t>Actions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2098424" y="3894449"/>
            <a:ext cx="5552604" cy="7437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lvl="0">
              <a:lnSpc>
                <a:spcPts val="2850"/>
              </a:lnSpc>
            </a:pPr>
            <a:r>
              <a:rPr lang="fr-FR" sz="2850" spc="-28" dirty="0">
                <a:solidFill>
                  <a:srgbClr val="222F64"/>
                </a:solidFill>
                <a:latin typeface="Alegreya Sans Regular Bold"/>
              </a:rPr>
              <a:t>Faites attention à vos actions et restez concentrés, évitez les distractions !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9220200" y="5385088"/>
            <a:ext cx="2757154" cy="5129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3990"/>
              </a:lnSpc>
            </a:pPr>
            <a:r>
              <a:rPr lang="fr-FR" sz="3990" spc="-39" dirty="0">
                <a:solidFill>
                  <a:srgbClr val="222F64"/>
                </a:solidFill>
                <a:latin typeface="Alegreya Sans Bold Bold"/>
              </a:rPr>
              <a:t>Familier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2106772" y="5295900"/>
            <a:ext cx="5125075" cy="14875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2850"/>
              </a:lnSpc>
            </a:pPr>
            <a:r>
              <a:rPr lang="fr-FR" sz="2850" spc="-28" dirty="0">
                <a:solidFill>
                  <a:srgbClr val="222F64"/>
                </a:solidFill>
                <a:latin typeface="Alegreya Sans Regular Bold"/>
              </a:rPr>
              <a:t>Prenez le temps : les choses peuvent ne pas être aussi familières qu’avant – planifiez et prioritisez vos tâches principales.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9220200" y="7145139"/>
            <a:ext cx="2757154" cy="5129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3990"/>
              </a:lnSpc>
            </a:pPr>
            <a:r>
              <a:rPr lang="fr-FR" sz="3990" spc="-39" dirty="0">
                <a:solidFill>
                  <a:srgbClr val="222F64"/>
                </a:solidFill>
                <a:latin typeface="Alegreya Sans Bold Bold"/>
              </a:rPr>
              <a:t>Chaque jour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2106772" y="7179320"/>
            <a:ext cx="5125075" cy="18594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2850"/>
              </a:lnSpc>
            </a:pPr>
            <a:r>
              <a:rPr lang="fr-FR" sz="2850" spc="-28" dirty="0">
                <a:solidFill>
                  <a:srgbClr val="222F64"/>
                </a:solidFill>
                <a:latin typeface="Alegreya Sans Regular Bold"/>
              </a:rPr>
              <a:t>Préparez-vous chaque jour à quelque jour de nouveau – faites particulièrement attention face à quelque chose que vous n’avez plus fait depuis quelque temps. </a:t>
            </a:r>
          </a:p>
        </p:txBody>
      </p:sp>
      <p:grpSp>
        <p:nvGrpSpPr>
          <p:cNvPr id="21" name="Group 21"/>
          <p:cNvGrpSpPr>
            <a:grpSpLocks noChangeAspect="1"/>
          </p:cNvGrpSpPr>
          <p:nvPr/>
        </p:nvGrpSpPr>
        <p:grpSpPr>
          <a:xfrm>
            <a:off x="488730" y="220980"/>
            <a:ext cx="1615446" cy="1615440"/>
            <a:chOff x="0" y="0"/>
            <a:chExt cx="6350000" cy="6349975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2"/>
              <a:stretch>
                <a:fillRect l="-293504" r="-58968" b="-121146"/>
              </a:stretch>
            </a:blipFill>
          </p:spPr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483913" y="552450"/>
            <a:ext cx="14775387" cy="153888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>
              <a:lnSpc>
                <a:spcPts val="6000"/>
              </a:lnSpc>
            </a:pPr>
            <a:r>
              <a:rPr lang="fr-FR" sz="6000" spc="-60" dirty="0">
                <a:solidFill>
                  <a:srgbClr val="222F64"/>
                </a:solidFill>
                <a:latin typeface="Alegreya Sans Bold Bold"/>
              </a:rPr>
              <a:t>Soyez Prêts - Restez en Forme : Préparation personnelle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296454" y="2387750"/>
            <a:ext cx="15962846" cy="7403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20420" lvl="1" indent="-410210">
              <a:lnSpc>
                <a:spcPts val="5319"/>
              </a:lnSpc>
              <a:buFont typeface="Arial"/>
              <a:buChar char="•"/>
            </a:pPr>
            <a:r>
              <a:rPr lang="fr-FR" sz="3799" dirty="0">
                <a:solidFill>
                  <a:srgbClr val="222F64"/>
                </a:solidFill>
                <a:latin typeface="Alegreya Sans Bold"/>
              </a:rPr>
              <a:t>Vérifiez que les licences, certificats médicaux et autres documents administratifs soient valides et en ordre.</a:t>
            </a:r>
          </a:p>
          <a:p>
            <a:pPr marL="410210" lvl="1">
              <a:lnSpc>
                <a:spcPts val="5319"/>
              </a:lnSpc>
            </a:pPr>
            <a:endParaRPr lang="fr-FR" sz="3799" dirty="0">
              <a:solidFill>
                <a:srgbClr val="222F64"/>
              </a:solidFill>
              <a:latin typeface="Alegreya Sans Bold"/>
            </a:endParaRPr>
          </a:p>
          <a:p>
            <a:pPr marL="820420" lvl="1" indent="-410210">
              <a:lnSpc>
                <a:spcPts val="5319"/>
              </a:lnSpc>
              <a:buFont typeface="Arial"/>
              <a:buChar char="•"/>
            </a:pPr>
            <a:r>
              <a:rPr lang="fr-FR" sz="3799" dirty="0">
                <a:solidFill>
                  <a:srgbClr val="222F64"/>
                </a:solidFill>
                <a:latin typeface="Alegreya Sans Bold"/>
              </a:rPr>
              <a:t>Révisez les Procédures Opératives Standards (SOPs) et d’Urgence avant de prendre votre service.</a:t>
            </a:r>
          </a:p>
          <a:p>
            <a:pPr marL="820420" lvl="1" indent="-410210">
              <a:lnSpc>
                <a:spcPts val="5319"/>
              </a:lnSpc>
              <a:buFont typeface="Arial"/>
              <a:buChar char="•"/>
            </a:pPr>
            <a:endParaRPr lang="fr-FR" sz="3799" dirty="0">
              <a:solidFill>
                <a:srgbClr val="222F64"/>
              </a:solidFill>
              <a:latin typeface="Alegreya Sans Bold"/>
            </a:endParaRPr>
          </a:p>
          <a:p>
            <a:pPr marL="820420" lvl="1" indent="-410210">
              <a:lnSpc>
                <a:spcPts val="5319"/>
              </a:lnSpc>
              <a:buFont typeface="Arial"/>
              <a:buChar char="•"/>
            </a:pPr>
            <a:r>
              <a:rPr lang="fr-FR" sz="3799" dirty="0">
                <a:solidFill>
                  <a:srgbClr val="222F64"/>
                </a:solidFill>
                <a:latin typeface="Alegreya Sans Bold"/>
              </a:rPr>
              <a:t>Prenez le temps de vous familiariser avec les changements dans votre environnement de travail. </a:t>
            </a:r>
          </a:p>
          <a:p>
            <a:pPr marL="410210" lvl="1">
              <a:lnSpc>
                <a:spcPts val="5319"/>
              </a:lnSpc>
            </a:pPr>
            <a:endParaRPr lang="fr-FR" sz="3799" dirty="0">
              <a:solidFill>
                <a:srgbClr val="222F64"/>
              </a:solidFill>
              <a:latin typeface="Alegreya Sans Bold"/>
            </a:endParaRPr>
          </a:p>
          <a:p>
            <a:pPr marL="820420" lvl="1" indent="-410210">
              <a:lnSpc>
                <a:spcPts val="5319"/>
              </a:lnSpc>
              <a:buFont typeface="Arial"/>
              <a:buChar char="•"/>
            </a:pPr>
            <a:r>
              <a:rPr lang="fr-FR" sz="3799" dirty="0">
                <a:solidFill>
                  <a:srgbClr val="222F64"/>
                </a:solidFill>
                <a:latin typeface="Alegreya Sans Bold"/>
              </a:rPr>
              <a:t>Préparez-vous mentalement et physiquement en utilisant les ressources</a:t>
            </a:r>
            <a:br>
              <a:rPr lang="fr-FR" sz="3799" dirty="0">
                <a:solidFill>
                  <a:srgbClr val="222F64"/>
                </a:solidFill>
                <a:latin typeface="Alegreya Sans Bold"/>
              </a:rPr>
            </a:br>
            <a:r>
              <a:rPr lang="fr-FR" sz="3799" dirty="0">
                <a:solidFill>
                  <a:srgbClr val="222F64"/>
                </a:solidFill>
                <a:latin typeface="Alegreya Sans Bold"/>
              </a:rPr>
              <a:t>réunies dans le Portail Bien-Être.</a:t>
            </a:r>
          </a:p>
        </p:txBody>
      </p:sp>
      <p:grpSp>
        <p:nvGrpSpPr>
          <p:cNvPr id="4" name="Group 4"/>
          <p:cNvGrpSpPr>
            <a:grpSpLocks noChangeAspect="1"/>
          </p:cNvGrpSpPr>
          <p:nvPr/>
        </p:nvGrpSpPr>
        <p:grpSpPr>
          <a:xfrm>
            <a:off x="488730" y="220980"/>
            <a:ext cx="1615446" cy="1615440"/>
            <a:chOff x="0" y="0"/>
            <a:chExt cx="6350000" cy="6349975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2"/>
              <a:stretch>
                <a:fillRect l="-293504" r="-58968" b="-121146"/>
              </a:stretch>
            </a:blipFill>
          </p:spPr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7190"/>
          <a:stretch>
            <a:fillRect/>
          </a:stretch>
        </p:blipFill>
        <p:spPr>
          <a:xfrm>
            <a:off x="-1572712" y="1346856"/>
            <a:ext cx="20863968" cy="9718165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3150798" y="6118138"/>
            <a:ext cx="11208954" cy="2234444"/>
            <a:chOff x="0" y="0"/>
            <a:chExt cx="3950725" cy="787556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950725" cy="787556"/>
            </a:xfrm>
            <a:custGeom>
              <a:avLst/>
              <a:gdLst/>
              <a:ahLst/>
              <a:cxnLst/>
              <a:rect l="l" t="t" r="r" b="b"/>
              <a:pathLst>
                <a:path w="3950725" h="787556">
                  <a:moveTo>
                    <a:pt x="0" y="0"/>
                  </a:moveTo>
                  <a:lnTo>
                    <a:pt x="3950725" y="0"/>
                  </a:lnTo>
                  <a:lnTo>
                    <a:pt x="3950725" y="787556"/>
                  </a:lnTo>
                  <a:lnTo>
                    <a:pt x="0" y="787556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5" name="TextBox 5"/>
          <p:cNvSpPr txBox="1"/>
          <p:nvPr/>
        </p:nvSpPr>
        <p:spPr>
          <a:xfrm>
            <a:off x="3150798" y="6459245"/>
            <a:ext cx="11208954" cy="12952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0100"/>
              </a:lnSpc>
            </a:pPr>
            <a:r>
              <a:rPr lang="en-US" sz="10100" spc="-101" dirty="0">
                <a:solidFill>
                  <a:srgbClr val="222F64"/>
                </a:solidFill>
                <a:latin typeface="Alegreya Sans Bold Bold"/>
              </a:rPr>
              <a:t>Questions ?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</TotalTime>
  <Words>506</Words>
  <Application>Microsoft Office PowerPoint</Application>
  <PresentationFormat>Custom</PresentationFormat>
  <Paragraphs>55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Alegreya Sans Bold</vt:lpstr>
      <vt:lpstr>Calibri</vt:lpstr>
      <vt:lpstr>Alegreya Sans Regular Bold</vt:lpstr>
      <vt:lpstr>Alegreya Sans Bold Bold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Ramp Up Campaign Master</dc:title>
  <dc:creator>FRANKLIN John</dc:creator>
  <cp:lastModifiedBy>FRANKLIN John</cp:lastModifiedBy>
  <cp:revision>29</cp:revision>
  <dcterms:created xsi:type="dcterms:W3CDTF">2006-08-16T00:00:00Z</dcterms:created>
  <dcterms:modified xsi:type="dcterms:W3CDTF">2021-05-31T11:29:20Z</dcterms:modified>
  <dc:identifier>DAEcxNc0k4A</dc:identifier>
</cp:coreProperties>
</file>