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303" r:id="rId22"/>
  </p:sldIdLst>
  <p:sldSz cx="18288000" cy="10287000"/>
  <p:notesSz cx="6858000" cy="9144000"/>
  <p:embeddedFontLst>
    <p:embeddedFont>
      <p:font typeface="Alegreya Sans Bold" panose="020B0604020202020204" charset="0"/>
      <p:regular r:id="rId23"/>
    </p:embeddedFont>
    <p:embeddedFont>
      <p:font typeface="Alegreya Sans Bold Bold" panose="020B0604020202020204" charset="0"/>
      <p:regular r:id="rId24"/>
    </p:embeddedFont>
    <p:embeddedFont>
      <p:font typeface="Alegreya Sans Regular" panose="020B0604020202020204" charset="0"/>
      <p:regular r:id="rId25"/>
    </p:embeddedFont>
    <p:embeddedFont>
      <p:font typeface="Alegreya Sans Regular Bold" panose="020B0604020202020204" charset="0"/>
      <p:regular r:id="rId26"/>
    </p:embeddedFont>
    <p:embeddedFont>
      <p:font typeface="Arimo" panose="020B0604020202020204" charset="0"/>
      <p:regular r:id="rId27"/>
    </p:embeddedFont>
    <p:embeddedFont>
      <p:font typeface="Calibri" panose="020F0502020204030204" pitchFamily="34" charset="0"/>
      <p:regular r:id="rId28"/>
      <p:bold r:id="rId29"/>
      <p:italic r:id="rId30"/>
      <p:boldItalic r:id="rId31"/>
    </p:embeddedFont>
    <p:embeddedFont>
      <p:font typeface="DM Sans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76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canso.org/publication/covid-19-restart-and-recovery-guide/" TargetMode="External"/><Relationship Id="rId13" Type="http://schemas.openxmlformats.org/officeDocument/2006/relationships/hyperlink" Target="https://aci.aero/about-aci/priorities/health/covid-19/covid-19-resources/" TargetMode="External"/><Relationship Id="rId3" Type="http://schemas.openxmlformats.org/officeDocument/2006/relationships/image" Target="../media/image32.svg"/><Relationship Id="rId7" Type="http://schemas.openxmlformats.org/officeDocument/2006/relationships/hyperlink" Target="https://www.easa.europa.eu/newsroom-and-events/news/easa-updates-review-aviation-safety-issues-arising-covid-19-pandemic" TargetMode="External"/><Relationship Id="rId12" Type="http://schemas.openxmlformats.org/officeDocument/2006/relationships/hyperlink" Target="https://www.iata.org/en/programs/covid-19-resources-guidelines/"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www.easa.europa.eu/the-agency/coronavirus-covid-19" TargetMode="External"/><Relationship Id="rId11" Type="http://schemas.openxmlformats.org/officeDocument/2006/relationships/hyperlink" Target="https://www.easa.europa.eu/community/content/information-looking-after-yourself" TargetMode="External"/><Relationship Id="rId5" Type="http://schemas.openxmlformats.org/officeDocument/2006/relationships/image" Target="../media/image34.svg"/><Relationship Id="rId15" Type="http://schemas.openxmlformats.org/officeDocument/2006/relationships/hyperlink" Target="https://www.easa.europa.eu/newsroom-and-events/events/post-covid-19-ramp-be-ready-stay-safe-easa-safety-week" TargetMode="External"/><Relationship Id="rId10" Type="http://schemas.openxmlformats.org/officeDocument/2006/relationships/hyperlink" Target="https://canso.fra1.digitaloceanspaces.com/uploads/2020/03/Just-Culture-Toolbox-2018.pdf" TargetMode="External"/><Relationship Id="rId4" Type="http://schemas.openxmlformats.org/officeDocument/2006/relationships/image" Target="../media/image33.png"/><Relationship Id="rId9" Type="http://schemas.openxmlformats.org/officeDocument/2006/relationships/hyperlink" Target="https://www.easa.europa.eu/newsroom-and-events/events/safe-360deg-safety-aviation-forum-europe-2021" TargetMode="External"/><Relationship Id="rId14" Type="http://schemas.openxmlformats.org/officeDocument/2006/relationships/hyperlink" Target="https://www.easa.europa.eu/document-library/regulations/regulation-eu-no-376201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hyperlink" Target="https://www.eurocontrol.int/covid19" TargetMode="External"/><Relationship Id="rId3" Type="http://schemas.openxmlformats.org/officeDocument/2006/relationships/image" Target="../media/image38.svg"/><Relationship Id="rId7" Type="http://schemas.openxmlformats.org/officeDocument/2006/relationships/hyperlink" Target="https://www.easa.europa.eu/newsroom-and-events/events/safe-360deg-safety-aviation-forum-europe-2021" TargetMode="External"/><Relationship Id="rId12" Type="http://schemas.openxmlformats.org/officeDocument/2006/relationships/hyperlink" Target="https://www.easa.europa.eu/newsroom-and-events/news/easa-and-eurocontrol-publish-joint-guideline-vaccinations-air-traffic"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s://www.easa.europa.eu/community/topics/maintaining-safety-focus-during-covid-19-pandemic" TargetMode="External"/><Relationship Id="rId11" Type="http://schemas.openxmlformats.org/officeDocument/2006/relationships/image" Target="../media/image32.svg"/><Relationship Id="rId5" Type="http://schemas.openxmlformats.org/officeDocument/2006/relationships/hyperlink" Target="https://canso.org/publication/covid-19-ensuring-continuity-of-ats-service-globally/" TargetMode="External"/><Relationship Id="rId10" Type="http://schemas.openxmlformats.org/officeDocument/2006/relationships/image" Target="../media/image31.png"/><Relationship Id="rId4" Type="http://schemas.openxmlformats.org/officeDocument/2006/relationships/hyperlink" Target="https://www.easa.europa.eu/newsroom-and-events/news/easa-updates-review-aviation-safety-issues-arising-covid-19-pandemic" TargetMode="External"/><Relationship Id="rId9" Type="http://schemas.openxmlformats.org/officeDocument/2006/relationships/hyperlink" Target="https://www.easa.europa.eu/community/content/information-looking-after-yoursel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jpe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190"/>
          <a:stretch>
            <a:fillRect/>
          </a:stretch>
        </p:blipFill>
        <p:spPr>
          <a:xfrm>
            <a:off x="-1572712" y="1346856"/>
            <a:ext cx="20863968" cy="9718165"/>
          </a:xfrm>
          <a:prstGeom prst="rect">
            <a:avLst/>
          </a:prstGeom>
        </p:spPr>
      </p:pic>
      <p:grpSp>
        <p:nvGrpSpPr>
          <p:cNvPr id="3" name="Group 3"/>
          <p:cNvGrpSpPr/>
          <p:nvPr/>
        </p:nvGrpSpPr>
        <p:grpSpPr>
          <a:xfrm>
            <a:off x="3150798" y="6118138"/>
            <a:ext cx="11208954" cy="2234444"/>
            <a:chOff x="0" y="0"/>
            <a:chExt cx="3950725" cy="787556"/>
          </a:xfrm>
        </p:grpSpPr>
        <p:sp>
          <p:nvSpPr>
            <p:cNvPr id="4" name="Freeform 4"/>
            <p:cNvSpPr/>
            <p:nvPr/>
          </p:nvSpPr>
          <p:spPr>
            <a:xfrm>
              <a:off x="0" y="0"/>
              <a:ext cx="3950725" cy="787556"/>
            </a:xfrm>
            <a:custGeom>
              <a:avLst/>
              <a:gdLst/>
              <a:ahLst/>
              <a:cxnLst/>
              <a:rect l="l" t="t" r="r" b="b"/>
              <a:pathLst>
                <a:path w="3950725" h="787556">
                  <a:moveTo>
                    <a:pt x="0" y="0"/>
                  </a:moveTo>
                  <a:lnTo>
                    <a:pt x="3950725" y="0"/>
                  </a:lnTo>
                  <a:lnTo>
                    <a:pt x="3950725" y="787556"/>
                  </a:lnTo>
                  <a:lnTo>
                    <a:pt x="0" y="787556"/>
                  </a:lnTo>
                  <a:close/>
                </a:path>
              </a:pathLst>
            </a:custGeom>
            <a:solidFill>
              <a:srgbClr val="FFFFFF"/>
            </a:solidFill>
          </p:spPr>
        </p:sp>
      </p:grpSp>
      <p:sp>
        <p:nvSpPr>
          <p:cNvPr id="5" name="TextBox 5"/>
          <p:cNvSpPr txBox="1"/>
          <p:nvPr/>
        </p:nvSpPr>
        <p:spPr>
          <a:xfrm>
            <a:off x="3150798" y="6459245"/>
            <a:ext cx="11208954" cy="1542705"/>
          </a:xfrm>
          <a:prstGeom prst="rect">
            <a:avLst/>
          </a:prstGeom>
        </p:spPr>
        <p:txBody>
          <a:bodyPr lIns="0" tIns="0" rIns="0" bIns="0" rtlCol="0" anchor="t">
            <a:spAutoFit/>
          </a:bodyPr>
          <a:lstStyle/>
          <a:p>
            <a:pPr marL="0" lvl="0" indent="0" algn="ctr">
              <a:lnSpc>
                <a:spcPts val="10100"/>
              </a:lnSpc>
            </a:pPr>
            <a:r>
              <a:rPr lang="en-US" sz="10100" spc="-101">
                <a:solidFill>
                  <a:srgbClr val="222F64"/>
                </a:solidFill>
                <a:latin typeface="Alegreya Sans Bold Bold"/>
              </a:rPr>
              <a:t>Be Ready - Stay Safe</a:t>
            </a:r>
          </a:p>
        </p:txBody>
      </p:sp>
      <p:pic>
        <p:nvPicPr>
          <p:cNvPr id="6" name="Picture 6"/>
          <p:cNvPicPr>
            <a:picLocks noChangeAspect="1"/>
          </p:cNvPicPr>
          <p:nvPr/>
        </p:nvPicPr>
        <p:blipFill>
          <a:blip r:embed="rId3"/>
          <a:srcRect/>
          <a:stretch>
            <a:fillRect/>
          </a:stretch>
        </p:blipFill>
        <p:spPr>
          <a:xfrm>
            <a:off x="15441455" y="-776041"/>
            <a:ext cx="2846545" cy="2846545"/>
          </a:xfrm>
          <a:prstGeom prst="rect">
            <a:avLst/>
          </a:prstGeom>
        </p:spPr>
      </p:pic>
      <p:pic>
        <p:nvPicPr>
          <p:cNvPr id="7" name="Picture 7"/>
          <p:cNvPicPr>
            <a:picLocks noChangeAspect="1"/>
          </p:cNvPicPr>
          <p:nvPr/>
        </p:nvPicPr>
        <p:blipFill>
          <a:blip r:embed="rId4"/>
          <a:srcRect/>
          <a:stretch>
            <a:fillRect/>
          </a:stretch>
        </p:blipFill>
        <p:spPr>
          <a:xfrm>
            <a:off x="199712" y="182769"/>
            <a:ext cx="2951086" cy="10196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3913" y="552450"/>
            <a:ext cx="12392933"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Leadership Actions</a:t>
            </a:r>
          </a:p>
        </p:txBody>
      </p:sp>
      <p:grpSp>
        <p:nvGrpSpPr>
          <p:cNvPr id="3" name="Group 3"/>
          <p:cNvGrpSpPr/>
          <p:nvPr/>
        </p:nvGrpSpPr>
        <p:grpSpPr>
          <a:xfrm>
            <a:off x="6331267" y="2301419"/>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5</a:t>
              </a:r>
            </a:p>
          </p:txBody>
        </p:sp>
      </p:grpSp>
      <p:grpSp>
        <p:nvGrpSpPr>
          <p:cNvPr id="7" name="Group 7"/>
          <p:cNvGrpSpPr>
            <a:grpSpLocks noChangeAspect="1"/>
          </p:cNvGrpSpPr>
          <p:nvPr/>
        </p:nvGrpSpPr>
        <p:grpSpPr>
          <a:xfrm>
            <a:off x="488730" y="220980"/>
            <a:ext cx="1615446" cy="161544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21824" r="-105598" b="-108903"/>
              </a:stretch>
            </a:blipFill>
          </p:spPr>
        </p:sp>
      </p:grpSp>
      <p:sp>
        <p:nvSpPr>
          <p:cNvPr id="9" name="TextBox 9"/>
          <p:cNvSpPr txBox="1"/>
          <p:nvPr/>
        </p:nvSpPr>
        <p:spPr>
          <a:xfrm>
            <a:off x="7090409" y="2291894"/>
            <a:ext cx="4866324"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Skills and Training</a:t>
            </a:r>
          </a:p>
        </p:txBody>
      </p:sp>
      <p:sp>
        <p:nvSpPr>
          <p:cNvPr id="10" name="TextBox 10"/>
          <p:cNvSpPr txBox="1"/>
          <p:nvPr/>
        </p:nvSpPr>
        <p:spPr>
          <a:xfrm>
            <a:off x="6186887" y="3272790"/>
            <a:ext cx="5444391" cy="67189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222F64"/>
                </a:solidFill>
                <a:latin typeface="Alegreya Sans Regular"/>
              </a:rPr>
              <a:t>Think about how your staff's skills and knowledge may have been degraded during the pandemic and what this means when activities increase.</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Identify situations where you might be using staff in new ways, locations or situations and what this means for your operation. </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Identify additional training you might wish to provide that you might have considered before COVID such as "Return to Work" training or Wellbeing. </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Consider leadership training for executive team, to highlight need for visible, supportive leadership. "All in this together" needs to be lived.</a:t>
            </a:r>
          </a:p>
        </p:txBody>
      </p:sp>
      <p:grpSp>
        <p:nvGrpSpPr>
          <p:cNvPr id="11" name="Group 11"/>
          <p:cNvGrpSpPr/>
          <p:nvPr/>
        </p:nvGrpSpPr>
        <p:grpSpPr>
          <a:xfrm>
            <a:off x="12244648" y="2250283"/>
            <a:ext cx="650911" cy="650911"/>
            <a:chOff x="0" y="0"/>
            <a:chExt cx="867881" cy="867881"/>
          </a:xfrm>
        </p:grpSpPr>
        <p:grpSp>
          <p:nvGrpSpPr>
            <p:cNvPr id="12" name="Group 12"/>
            <p:cNvGrpSpPr/>
            <p:nvPr/>
          </p:nvGrpSpPr>
          <p:grpSpPr>
            <a:xfrm>
              <a:off x="0" y="0"/>
              <a:ext cx="867881" cy="86788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4" name="TextBox 14"/>
            <p:cNvSpPr txBox="1"/>
            <p:nvPr/>
          </p:nvSpPr>
          <p:spPr>
            <a:xfrm>
              <a:off x="230866" y="208407"/>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6</a:t>
              </a:r>
            </a:p>
          </p:txBody>
        </p:sp>
      </p:grpSp>
      <p:sp>
        <p:nvSpPr>
          <p:cNvPr id="15" name="TextBox 15"/>
          <p:cNvSpPr txBox="1"/>
          <p:nvPr/>
        </p:nvSpPr>
        <p:spPr>
          <a:xfrm>
            <a:off x="12136363" y="3254777"/>
            <a:ext cx="5480966" cy="5975985"/>
          </a:xfrm>
          <a:prstGeom prst="rect">
            <a:avLst/>
          </a:prstGeom>
        </p:spPr>
        <p:txBody>
          <a:bodyPr lIns="0" tIns="0" rIns="0" bIns="0" rtlCol="0" anchor="t">
            <a:spAutoFit/>
          </a:bodyPr>
          <a:lstStyle/>
          <a:p>
            <a:pPr marL="453390" lvl="1" indent="-226695">
              <a:lnSpc>
                <a:spcPts val="2939"/>
              </a:lnSpc>
              <a:buFont typeface="Arial"/>
              <a:buChar char="•"/>
            </a:pPr>
            <a:r>
              <a:rPr lang="en-US" sz="2100">
                <a:solidFill>
                  <a:srgbClr val="222F64"/>
                </a:solidFill>
                <a:latin typeface="Alegreya Sans Regular"/>
              </a:rPr>
              <a:t>Verify that enough competent and suitably trained staff are available to perform all key activiti</a:t>
            </a:r>
            <a:r>
              <a:rPr lang="en-US" sz="2099">
                <a:solidFill>
                  <a:srgbClr val="222F64"/>
                </a:solidFill>
                <a:latin typeface="Alegreya Sans Regular"/>
              </a:rPr>
              <a:t>es and think about how teams are composed. </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Verify that vehicles and ground servicing equipment are available to perform all key activities.</a:t>
            </a:r>
          </a:p>
          <a:p>
            <a:pPr>
              <a:lnSpc>
                <a:spcPts val="2939"/>
              </a:lnSpc>
            </a:pPr>
            <a:endParaRPr lang="en-US" sz="2099">
              <a:solidFill>
                <a:srgbClr val="222F64"/>
              </a:solidFill>
              <a:latin typeface="Alegreya Sans Regular"/>
            </a:endParaRPr>
          </a:p>
          <a:p>
            <a:pPr marL="453390" lvl="1" indent="-226695">
              <a:lnSpc>
                <a:spcPts val="2940"/>
              </a:lnSpc>
              <a:buFont typeface="Arial"/>
              <a:buChar char="•"/>
            </a:pPr>
            <a:r>
              <a:rPr lang="en-US" sz="2099">
                <a:solidFill>
                  <a:srgbClr val="222F64"/>
                </a:solidFill>
                <a:latin typeface="Alegreya Sans Regular"/>
              </a:rPr>
              <a:t>Verify that appropriate facilities, buildings and services are available to perform all key activities.</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100">
                <a:solidFill>
                  <a:srgbClr val="222F64"/>
                </a:solidFill>
                <a:latin typeface="Alegreya Sans Regular"/>
              </a:rPr>
              <a:t>Consider over-provision of Covid-19 PPE and other supplies, to minimise any related stressors during Ramp up.</a:t>
            </a:r>
          </a:p>
        </p:txBody>
      </p:sp>
      <p:sp>
        <p:nvSpPr>
          <p:cNvPr id="16" name="TextBox 16"/>
          <p:cNvSpPr txBox="1"/>
          <p:nvPr/>
        </p:nvSpPr>
        <p:spPr>
          <a:xfrm>
            <a:off x="13067419" y="2291894"/>
            <a:ext cx="609975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Resources and Equipment</a:t>
            </a:r>
          </a:p>
        </p:txBody>
      </p:sp>
      <p:grpSp>
        <p:nvGrpSpPr>
          <p:cNvPr id="17" name="Group 17"/>
          <p:cNvGrpSpPr/>
          <p:nvPr/>
        </p:nvGrpSpPr>
        <p:grpSpPr>
          <a:xfrm>
            <a:off x="488730" y="2283406"/>
            <a:ext cx="650911" cy="650911"/>
            <a:chOff x="0" y="0"/>
            <a:chExt cx="867881" cy="867881"/>
          </a:xfrm>
        </p:grpSpPr>
        <p:grpSp>
          <p:nvGrpSpPr>
            <p:cNvPr id="18" name="Group 18"/>
            <p:cNvGrpSpPr/>
            <p:nvPr/>
          </p:nvGrpSpPr>
          <p:grpSpPr>
            <a:xfrm>
              <a:off x="0" y="0"/>
              <a:ext cx="867881" cy="86788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20" name="TextBox 2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4</a:t>
              </a:r>
            </a:p>
          </p:txBody>
        </p:sp>
      </p:grpSp>
      <p:sp>
        <p:nvSpPr>
          <p:cNvPr id="21" name="TextBox 21"/>
          <p:cNvSpPr txBox="1"/>
          <p:nvPr/>
        </p:nvSpPr>
        <p:spPr>
          <a:xfrm>
            <a:off x="1391752" y="2291894"/>
            <a:ext cx="4295120"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People and Wellbeing</a:t>
            </a:r>
          </a:p>
        </p:txBody>
      </p:sp>
      <p:sp>
        <p:nvSpPr>
          <p:cNvPr id="22" name="TextBox 22"/>
          <p:cNvSpPr txBox="1"/>
          <p:nvPr/>
        </p:nvSpPr>
        <p:spPr>
          <a:xfrm>
            <a:off x="290208" y="3254777"/>
            <a:ext cx="5249755" cy="6718935"/>
          </a:xfrm>
          <a:prstGeom prst="rect">
            <a:avLst/>
          </a:prstGeom>
        </p:spPr>
        <p:txBody>
          <a:bodyPr lIns="0" tIns="0" rIns="0" bIns="0" rtlCol="0" anchor="t">
            <a:spAutoFit/>
          </a:bodyPr>
          <a:lstStyle/>
          <a:p>
            <a:pPr marL="453390" lvl="1" indent="-226695">
              <a:lnSpc>
                <a:spcPts val="2939"/>
              </a:lnSpc>
              <a:buFont typeface="Arial"/>
              <a:buChar char="•"/>
            </a:pPr>
            <a:r>
              <a:rPr lang="en-US" sz="2099">
                <a:solidFill>
                  <a:srgbClr val="222F64"/>
                </a:solidFill>
                <a:latin typeface="Alegreya Sans Regular"/>
              </a:rPr>
              <a:t>Support your staff to be fit for duty - especially in the context of skill fade, fatigue, wellbeing.</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Encourage staff to look after themselves by asking "How am I feeling", "How am I coping", "What can I do for myself and others" and by looking after yourself (Wellbeing Resource Hub)</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Encourage staff to support each other by continually reaching out to each other to offer support - especially important when down route.</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Encourage staff to seek help through medical professionals or peer support networks and ensure this is part of your organisational culture.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3913" y="552450"/>
            <a:ext cx="12273428"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Leadership Actions</a:t>
            </a:r>
          </a:p>
        </p:txBody>
      </p:sp>
      <p:grpSp>
        <p:nvGrpSpPr>
          <p:cNvPr id="3" name="Group 3"/>
          <p:cNvGrpSpPr/>
          <p:nvPr/>
        </p:nvGrpSpPr>
        <p:grpSpPr>
          <a:xfrm>
            <a:off x="649703" y="2283878"/>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7</a:t>
              </a:r>
            </a:p>
          </p:txBody>
        </p:sp>
      </p:grpSp>
      <p:grpSp>
        <p:nvGrpSpPr>
          <p:cNvPr id="7" name="Group 7"/>
          <p:cNvGrpSpPr/>
          <p:nvPr/>
        </p:nvGrpSpPr>
        <p:grpSpPr>
          <a:xfrm>
            <a:off x="10872407" y="2335013"/>
            <a:ext cx="650911" cy="650911"/>
            <a:chOff x="0" y="0"/>
            <a:chExt cx="867881" cy="867881"/>
          </a:xfrm>
        </p:grpSpPr>
        <p:grpSp>
          <p:nvGrpSpPr>
            <p:cNvPr id="8" name="Group 8"/>
            <p:cNvGrpSpPr/>
            <p:nvPr/>
          </p:nvGrpSpPr>
          <p:grpSpPr>
            <a:xfrm>
              <a:off x="0" y="0"/>
              <a:ext cx="867881" cy="867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0" name="TextBox 1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8</a:t>
              </a:r>
            </a:p>
          </p:txBody>
        </p:sp>
      </p:grpSp>
      <p:grpSp>
        <p:nvGrpSpPr>
          <p:cNvPr id="11" name="Group 11"/>
          <p:cNvGrpSpPr>
            <a:grpSpLocks noChangeAspect="1"/>
          </p:cNvGrpSpPr>
          <p:nvPr/>
        </p:nvGrpSpPr>
        <p:grpSpPr>
          <a:xfrm>
            <a:off x="488730" y="220980"/>
            <a:ext cx="1615446" cy="1615440"/>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21824" r="-105598" b="-108903"/>
              </a:stretch>
            </a:blipFill>
          </p:spPr>
        </p:sp>
      </p:grpSp>
      <p:sp>
        <p:nvSpPr>
          <p:cNvPr id="13" name="TextBox 13"/>
          <p:cNvSpPr txBox="1"/>
          <p:nvPr/>
        </p:nvSpPr>
        <p:spPr>
          <a:xfrm>
            <a:off x="1642062" y="2325488"/>
            <a:ext cx="5559419"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Management Systems</a:t>
            </a:r>
          </a:p>
        </p:txBody>
      </p:sp>
      <p:sp>
        <p:nvSpPr>
          <p:cNvPr id="14" name="TextBox 14"/>
          <p:cNvSpPr txBox="1"/>
          <p:nvPr/>
        </p:nvSpPr>
        <p:spPr>
          <a:xfrm>
            <a:off x="11651392" y="2376624"/>
            <a:ext cx="5228912"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Third Party Providers</a:t>
            </a:r>
          </a:p>
        </p:txBody>
      </p:sp>
      <p:sp>
        <p:nvSpPr>
          <p:cNvPr id="15" name="TextBox 15"/>
          <p:cNvSpPr txBox="1"/>
          <p:nvPr/>
        </p:nvSpPr>
        <p:spPr>
          <a:xfrm>
            <a:off x="488730" y="3164584"/>
            <a:ext cx="9070361" cy="6718935"/>
          </a:xfrm>
          <a:prstGeom prst="rect">
            <a:avLst/>
          </a:prstGeom>
        </p:spPr>
        <p:txBody>
          <a:bodyPr lIns="0" tIns="0" rIns="0" bIns="0" rtlCol="0" anchor="t">
            <a:spAutoFit/>
          </a:bodyPr>
          <a:lstStyle/>
          <a:p>
            <a:pPr marL="453390" lvl="1" indent="-226695">
              <a:lnSpc>
                <a:spcPts val="2939"/>
              </a:lnSpc>
              <a:buFont typeface="Arial"/>
              <a:buChar char="•"/>
            </a:pPr>
            <a:r>
              <a:rPr lang="en-US" sz="2100">
                <a:solidFill>
                  <a:srgbClr val="222F64"/>
                </a:solidFill>
                <a:latin typeface="Alegreya Sans Regular"/>
              </a:rPr>
              <a:t>Utilise your management syst</a:t>
            </a:r>
            <a:r>
              <a:rPr lang="en-US" sz="2099">
                <a:solidFill>
                  <a:srgbClr val="222F64"/>
                </a:solidFill>
                <a:latin typeface="Alegreya Sans Regular"/>
              </a:rPr>
              <a:t>em to effectively manage safety in your actual day-to-day operation - the situation is dynamic so be aware of changes.  </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Know your risks, mitigate them continously and properly - use the EASA COVID-19 Risk Portfolio to help you.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Encourage people to report occurrences and hazards and be prepared to investigate them - with appropraite feedback throughout the organisation.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Ensure you are able to turn your data into intelligence that you can then talk about and use to manage the risks in your organisation. </a:t>
            </a:r>
          </a:p>
          <a:p>
            <a:pPr>
              <a:lnSpc>
                <a:spcPts val="2939"/>
              </a:lnSpc>
            </a:pPr>
            <a:endParaRPr lang="en-US" sz="2099">
              <a:solidFill>
                <a:srgbClr val="222F64"/>
              </a:solidFill>
              <a:latin typeface="Alegreya Sans Regular"/>
            </a:endParaRPr>
          </a:p>
          <a:p>
            <a:pPr marL="453390" lvl="1" indent="-226695">
              <a:lnSpc>
                <a:spcPts val="2940"/>
              </a:lnSpc>
              <a:buFont typeface="Arial"/>
              <a:buChar char="•"/>
            </a:pPr>
            <a:r>
              <a:rPr lang="en-US" sz="2099">
                <a:solidFill>
                  <a:srgbClr val="222F64"/>
                </a:solidFill>
                <a:latin typeface="Alegreya Sans Regular"/>
              </a:rPr>
              <a:t>Ensure that Cyber, Security and Wellbeing are included in your management system.</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100">
                <a:solidFill>
                  <a:srgbClr val="222F64"/>
                </a:solidFill>
                <a:latin typeface="Alegreya Sans Regular"/>
              </a:rPr>
              <a:t>Consider pro-active seeking of operational feedback - use a "pull" campaign rather than relying on voluntary submission of reports. No reports doesn't necessarily mean no issues.</a:t>
            </a:r>
          </a:p>
        </p:txBody>
      </p:sp>
      <p:sp>
        <p:nvSpPr>
          <p:cNvPr id="16" name="TextBox 16"/>
          <p:cNvSpPr txBox="1"/>
          <p:nvPr/>
        </p:nvSpPr>
        <p:spPr>
          <a:xfrm>
            <a:off x="10728028" y="3227070"/>
            <a:ext cx="6557576" cy="37471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222F64"/>
                </a:solidFill>
                <a:latin typeface="Alegreya Sans Regular"/>
              </a:rPr>
              <a:t>Don’t assume that all third party providers are in the same situation as you are or where they were before the pandemic - reach out and engage with them. </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Verify the status of any new service providers or companies that you plan to contract.  </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Check that suppliers/ providers are not taking short cuts to keep afloat, your success depends on them - reach out and offer support.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9275" y="552450"/>
            <a:ext cx="11389621"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Support Teams</a:t>
            </a:r>
          </a:p>
        </p:txBody>
      </p:sp>
      <p:grpSp>
        <p:nvGrpSpPr>
          <p:cNvPr id="3" name="Group 3"/>
          <p:cNvGrpSpPr/>
          <p:nvPr/>
        </p:nvGrpSpPr>
        <p:grpSpPr>
          <a:xfrm>
            <a:off x="488730" y="2771479"/>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08407"/>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1</a:t>
              </a:r>
            </a:p>
          </p:txBody>
        </p:sp>
      </p:grpSp>
      <p:grpSp>
        <p:nvGrpSpPr>
          <p:cNvPr id="7" name="Group 7"/>
          <p:cNvGrpSpPr/>
          <p:nvPr/>
        </p:nvGrpSpPr>
        <p:grpSpPr>
          <a:xfrm>
            <a:off x="5140093" y="2771479"/>
            <a:ext cx="650911" cy="650911"/>
            <a:chOff x="0" y="0"/>
            <a:chExt cx="867881" cy="867881"/>
          </a:xfrm>
        </p:grpSpPr>
        <p:grpSp>
          <p:nvGrpSpPr>
            <p:cNvPr id="8" name="Group 8"/>
            <p:cNvGrpSpPr/>
            <p:nvPr/>
          </p:nvGrpSpPr>
          <p:grpSpPr>
            <a:xfrm>
              <a:off x="0" y="0"/>
              <a:ext cx="867881" cy="867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0" name="TextBox 1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2</a:t>
              </a:r>
            </a:p>
          </p:txBody>
        </p:sp>
      </p:grpSp>
      <p:grpSp>
        <p:nvGrpSpPr>
          <p:cNvPr id="11" name="Group 11"/>
          <p:cNvGrpSpPr/>
          <p:nvPr/>
        </p:nvGrpSpPr>
        <p:grpSpPr>
          <a:xfrm>
            <a:off x="9466000" y="2789492"/>
            <a:ext cx="650911" cy="650911"/>
            <a:chOff x="0" y="0"/>
            <a:chExt cx="867881" cy="867881"/>
          </a:xfrm>
        </p:grpSpPr>
        <p:grpSp>
          <p:nvGrpSpPr>
            <p:cNvPr id="12" name="Group 12"/>
            <p:cNvGrpSpPr/>
            <p:nvPr/>
          </p:nvGrpSpPr>
          <p:grpSpPr>
            <a:xfrm>
              <a:off x="0" y="0"/>
              <a:ext cx="867881" cy="86788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4" name="TextBox 14"/>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3</a:t>
              </a:r>
            </a:p>
          </p:txBody>
        </p:sp>
      </p:grpSp>
      <p:grpSp>
        <p:nvGrpSpPr>
          <p:cNvPr id="15" name="Group 15"/>
          <p:cNvGrpSpPr/>
          <p:nvPr/>
        </p:nvGrpSpPr>
        <p:grpSpPr>
          <a:xfrm>
            <a:off x="13992539" y="2789492"/>
            <a:ext cx="650911" cy="650911"/>
            <a:chOff x="0" y="0"/>
            <a:chExt cx="867881" cy="867881"/>
          </a:xfrm>
        </p:grpSpPr>
        <p:grpSp>
          <p:nvGrpSpPr>
            <p:cNvPr id="16" name="Group 16"/>
            <p:cNvGrpSpPr/>
            <p:nvPr/>
          </p:nvGrpSpPr>
          <p:grpSpPr>
            <a:xfrm>
              <a:off x="0" y="0"/>
              <a:ext cx="867881" cy="86788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8" name="TextBox 18"/>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4</a:t>
              </a:r>
            </a:p>
          </p:txBody>
        </p:sp>
      </p:grpSp>
      <p:sp>
        <p:nvSpPr>
          <p:cNvPr id="19" name="TextBox 19"/>
          <p:cNvSpPr txBox="1"/>
          <p:nvPr/>
        </p:nvSpPr>
        <p:spPr>
          <a:xfrm>
            <a:off x="488730" y="4085685"/>
            <a:ext cx="3814817" cy="3747135"/>
          </a:xfrm>
          <a:prstGeom prst="rect">
            <a:avLst/>
          </a:prstGeom>
        </p:spPr>
        <p:txBody>
          <a:bodyPr lIns="0" tIns="0" rIns="0" bIns="0" rtlCol="0" anchor="t">
            <a:spAutoFit/>
          </a:bodyPr>
          <a:lstStyle/>
          <a:p>
            <a:pPr>
              <a:lnSpc>
                <a:spcPts val="2940"/>
              </a:lnSpc>
            </a:pPr>
            <a:r>
              <a:rPr lang="en-US" sz="2100" dirty="0">
                <a:solidFill>
                  <a:srgbClr val="222F64"/>
                </a:solidFill>
                <a:latin typeface="Alegreya Sans Regular"/>
              </a:rPr>
              <a:t>Create some headspace by putting key priorities in your diary up to 4 weeks ahead and create distraction-free moments.</a:t>
            </a:r>
          </a:p>
          <a:p>
            <a:pPr>
              <a:lnSpc>
                <a:spcPts val="2940"/>
              </a:lnSpc>
            </a:pPr>
            <a:endParaRPr lang="en-US" sz="2100" dirty="0">
              <a:solidFill>
                <a:srgbClr val="222F64"/>
              </a:solidFill>
              <a:latin typeface="Alegreya Sans Regular"/>
            </a:endParaRPr>
          </a:p>
          <a:p>
            <a:pPr>
              <a:lnSpc>
                <a:spcPts val="2940"/>
              </a:lnSpc>
            </a:pPr>
            <a:r>
              <a:rPr lang="en-US" sz="2100" dirty="0">
                <a:solidFill>
                  <a:srgbClr val="222F64"/>
                </a:solidFill>
                <a:latin typeface="Alegreya Sans Regular"/>
              </a:rPr>
              <a:t>Create times when you are able to disconnect from work.</a:t>
            </a:r>
          </a:p>
          <a:p>
            <a:pPr>
              <a:lnSpc>
                <a:spcPts val="2940"/>
              </a:lnSpc>
            </a:pPr>
            <a:endParaRPr lang="en-US" sz="2100" dirty="0">
              <a:solidFill>
                <a:srgbClr val="222F64"/>
              </a:solidFill>
              <a:latin typeface="Alegreya Sans Regular"/>
            </a:endParaRPr>
          </a:p>
          <a:p>
            <a:pPr marL="0" lvl="0" indent="0">
              <a:lnSpc>
                <a:spcPts val="2940"/>
              </a:lnSpc>
              <a:spcBef>
                <a:spcPct val="0"/>
              </a:spcBef>
            </a:pPr>
            <a:r>
              <a:rPr lang="en-US" sz="2100" dirty="0">
                <a:solidFill>
                  <a:srgbClr val="222F64"/>
                </a:solidFill>
                <a:latin typeface="Alegreya Sans Regular"/>
              </a:rPr>
              <a:t>Think about your own wellbeing and take care of those around you. </a:t>
            </a:r>
          </a:p>
        </p:txBody>
      </p:sp>
      <p:sp>
        <p:nvSpPr>
          <p:cNvPr id="20" name="TextBox 20"/>
          <p:cNvSpPr txBox="1"/>
          <p:nvPr/>
        </p:nvSpPr>
        <p:spPr>
          <a:xfrm>
            <a:off x="5140093" y="4085685"/>
            <a:ext cx="3832372" cy="5604510"/>
          </a:xfrm>
          <a:prstGeom prst="rect">
            <a:avLst/>
          </a:prstGeom>
        </p:spPr>
        <p:txBody>
          <a:bodyPr lIns="0" tIns="0" rIns="0" bIns="0" rtlCol="0" anchor="t">
            <a:spAutoFit/>
          </a:bodyPr>
          <a:lstStyle/>
          <a:p>
            <a:pPr>
              <a:lnSpc>
                <a:spcPts val="2940"/>
              </a:lnSpc>
            </a:pPr>
            <a:r>
              <a:rPr lang="en-US" sz="2100" dirty="0">
                <a:solidFill>
                  <a:srgbClr val="222F64"/>
                </a:solidFill>
                <a:latin typeface="Alegreya Sans Regular"/>
              </a:rPr>
              <a:t>Schedule time in your diary to do email so that it doesn't take over your day. </a:t>
            </a:r>
          </a:p>
          <a:p>
            <a:pPr>
              <a:lnSpc>
                <a:spcPts val="2940"/>
              </a:lnSpc>
            </a:pPr>
            <a:endParaRPr lang="en-US" sz="2100" dirty="0">
              <a:solidFill>
                <a:srgbClr val="222F64"/>
              </a:solidFill>
              <a:latin typeface="Alegreya Sans Regular"/>
            </a:endParaRPr>
          </a:p>
          <a:p>
            <a:pPr>
              <a:lnSpc>
                <a:spcPts val="2940"/>
              </a:lnSpc>
            </a:pPr>
            <a:r>
              <a:rPr lang="en-US" sz="2100" dirty="0">
                <a:solidFill>
                  <a:srgbClr val="222F64"/>
                </a:solidFill>
                <a:latin typeface="Alegreya Sans Regular"/>
              </a:rPr>
              <a:t>If you send an email be clear about the purpose and what you would actually like people to do.	</a:t>
            </a:r>
          </a:p>
          <a:p>
            <a:pPr>
              <a:lnSpc>
                <a:spcPts val="2940"/>
              </a:lnSpc>
            </a:pPr>
            <a:endParaRPr lang="en-US" sz="2100" dirty="0">
              <a:solidFill>
                <a:srgbClr val="222F64"/>
              </a:solidFill>
              <a:latin typeface="Alegreya Sans Regular"/>
            </a:endParaRPr>
          </a:p>
          <a:p>
            <a:pPr marL="0" lvl="0" indent="0">
              <a:lnSpc>
                <a:spcPts val="2940"/>
              </a:lnSpc>
              <a:spcBef>
                <a:spcPct val="0"/>
              </a:spcBef>
            </a:pPr>
            <a:r>
              <a:rPr lang="en-US" sz="2100" dirty="0">
                <a:solidFill>
                  <a:srgbClr val="222F64"/>
                </a:solidFill>
                <a:latin typeface="Alegreya Sans Regular"/>
              </a:rPr>
              <a:t>Don't leave colleagues waiting for a long time for a reply, send at least a holding reply. </a:t>
            </a:r>
          </a:p>
          <a:p>
            <a:pPr marL="0" lvl="0" indent="0">
              <a:lnSpc>
                <a:spcPts val="2940"/>
              </a:lnSpc>
              <a:spcBef>
                <a:spcPct val="0"/>
              </a:spcBef>
            </a:pPr>
            <a:endParaRPr lang="en-US" sz="2100" dirty="0">
              <a:solidFill>
                <a:srgbClr val="222F64"/>
              </a:solidFill>
              <a:latin typeface="Alegreya Sans Regular"/>
            </a:endParaRPr>
          </a:p>
          <a:p>
            <a:pPr marL="0" lvl="0" indent="0">
              <a:lnSpc>
                <a:spcPts val="2940"/>
              </a:lnSpc>
              <a:spcBef>
                <a:spcPct val="0"/>
              </a:spcBef>
            </a:pPr>
            <a:r>
              <a:rPr lang="en-US" sz="2100" u="none" dirty="0" err="1">
                <a:solidFill>
                  <a:srgbClr val="222F64"/>
                </a:solidFill>
                <a:latin typeface="Alegreya Sans Regular"/>
              </a:rPr>
              <a:t>Minimise</a:t>
            </a:r>
            <a:r>
              <a:rPr lang="en-US" sz="2100" u="none" dirty="0">
                <a:solidFill>
                  <a:srgbClr val="222F64"/>
                </a:solidFill>
                <a:latin typeface="Alegreya Sans Regular"/>
              </a:rPr>
              <a:t> use of CC. Does that person really need to be made aware? Why not include them in direct email?</a:t>
            </a:r>
          </a:p>
        </p:txBody>
      </p:sp>
      <p:sp>
        <p:nvSpPr>
          <p:cNvPr id="21" name="TextBox 21"/>
          <p:cNvSpPr txBox="1"/>
          <p:nvPr/>
        </p:nvSpPr>
        <p:spPr>
          <a:xfrm>
            <a:off x="9466000" y="4085685"/>
            <a:ext cx="3832372" cy="5604510"/>
          </a:xfrm>
          <a:prstGeom prst="rect">
            <a:avLst/>
          </a:prstGeom>
        </p:spPr>
        <p:txBody>
          <a:bodyPr lIns="0" tIns="0" rIns="0" bIns="0" rtlCol="0" anchor="t">
            <a:spAutoFit/>
          </a:bodyPr>
          <a:lstStyle/>
          <a:p>
            <a:pPr>
              <a:lnSpc>
                <a:spcPts val="2940"/>
              </a:lnSpc>
            </a:pPr>
            <a:r>
              <a:rPr lang="en-US" sz="2100" dirty="0">
                <a:solidFill>
                  <a:srgbClr val="222F64"/>
                </a:solidFill>
                <a:latin typeface="Alegreya Sans Regular"/>
              </a:rPr>
              <a:t>Think about who you invite to a </a:t>
            </a:r>
            <a:r>
              <a:rPr lang="en-US" sz="2100" dirty="0">
                <a:solidFill>
                  <a:srgbClr val="222F64"/>
                </a:solidFill>
                <a:latin typeface="Alegreya Sans Regular" panose="020B0604020202020204" charset="0"/>
              </a:rPr>
              <a:t>meeting so that everyone is clear on the need for their time. </a:t>
            </a:r>
          </a:p>
          <a:p>
            <a:pPr>
              <a:lnSpc>
                <a:spcPts val="2940"/>
              </a:lnSpc>
            </a:pPr>
            <a:endParaRPr lang="en-US" sz="2100" dirty="0">
              <a:solidFill>
                <a:srgbClr val="222F64"/>
              </a:solidFill>
              <a:latin typeface="Alegreya Sans Regular" panose="020B0604020202020204" charset="0"/>
            </a:endParaRPr>
          </a:p>
          <a:p>
            <a:pPr>
              <a:lnSpc>
                <a:spcPts val="2940"/>
              </a:lnSpc>
            </a:pPr>
            <a:r>
              <a:rPr lang="en-US" sz="2100" dirty="0">
                <a:solidFill>
                  <a:srgbClr val="222F64"/>
                </a:solidFill>
                <a:latin typeface="Alegreya Sans Regular" panose="020B0604020202020204" charset="0"/>
              </a:rPr>
              <a:t>Use the scheduling assistant to check that people are free. </a:t>
            </a:r>
          </a:p>
          <a:p>
            <a:pPr>
              <a:lnSpc>
                <a:spcPts val="2940"/>
              </a:lnSpc>
            </a:pPr>
            <a:endParaRPr lang="en-US" sz="2100" dirty="0">
              <a:solidFill>
                <a:srgbClr val="222F64"/>
              </a:solidFill>
              <a:latin typeface="Alegreya Sans Regular" panose="020B0604020202020204" charset="0"/>
            </a:endParaRPr>
          </a:p>
          <a:p>
            <a:pPr>
              <a:lnSpc>
                <a:spcPts val="2940"/>
              </a:lnSpc>
            </a:pPr>
            <a:r>
              <a:rPr lang="en-US" sz="2100" dirty="0">
                <a:solidFill>
                  <a:srgbClr val="222F64"/>
                </a:solidFill>
                <a:latin typeface="Alegreya Sans Regular" panose="020B0604020202020204" charset="0"/>
              </a:rPr>
              <a:t>Avoid back to back online meetings by planning 45 minute meetings instead of an hour.</a:t>
            </a:r>
          </a:p>
          <a:p>
            <a:pPr>
              <a:lnSpc>
                <a:spcPts val="2940"/>
              </a:lnSpc>
            </a:pPr>
            <a:endParaRPr lang="en-US" sz="2100" dirty="0">
              <a:solidFill>
                <a:srgbClr val="222F64"/>
              </a:solidFill>
              <a:latin typeface="Alegreya Sans Regular" panose="020B0604020202020204" charset="0"/>
            </a:endParaRPr>
          </a:p>
          <a:p>
            <a:pPr marL="0" lvl="0" indent="0">
              <a:lnSpc>
                <a:spcPts val="2940"/>
              </a:lnSpc>
              <a:spcBef>
                <a:spcPct val="0"/>
              </a:spcBef>
            </a:pPr>
            <a:r>
              <a:rPr lang="en-US" sz="2100" dirty="0">
                <a:solidFill>
                  <a:srgbClr val="222F64"/>
                </a:solidFill>
                <a:latin typeface="Alegreya Sans Regular" panose="020B0604020202020204" charset="0"/>
              </a:rPr>
              <a:t>Avoid scheduling meetings outside normal office hours, keeping time zones in mind - consider local time lunch breaks as well. </a:t>
            </a:r>
          </a:p>
        </p:txBody>
      </p:sp>
      <p:sp>
        <p:nvSpPr>
          <p:cNvPr id="22" name="TextBox 22"/>
          <p:cNvSpPr txBox="1"/>
          <p:nvPr/>
        </p:nvSpPr>
        <p:spPr>
          <a:xfrm>
            <a:off x="14045243" y="4095479"/>
            <a:ext cx="3832372" cy="5604510"/>
          </a:xfrm>
          <a:prstGeom prst="rect">
            <a:avLst/>
          </a:prstGeom>
        </p:spPr>
        <p:txBody>
          <a:bodyPr lIns="0" tIns="0" rIns="0" bIns="0" rtlCol="0" anchor="t">
            <a:spAutoFit/>
          </a:bodyPr>
          <a:lstStyle/>
          <a:p>
            <a:pPr>
              <a:lnSpc>
                <a:spcPts val="2940"/>
              </a:lnSpc>
            </a:pPr>
            <a:r>
              <a:rPr lang="en-US" sz="2100" dirty="0">
                <a:solidFill>
                  <a:srgbClr val="222F64"/>
                </a:solidFill>
                <a:latin typeface="Alegreya Sans Regular"/>
              </a:rPr>
              <a:t>Don't just communicate via email, pick up the phone, video call or even in person if possible.</a:t>
            </a:r>
          </a:p>
          <a:p>
            <a:pPr>
              <a:lnSpc>
                <a:spcPts val="2940"/>
              </a:lnSpc>
            </a:pPr>
            <a:endParaRPr lang="en-US" sz="2100" dirty="0">
              <a:solidFill>
                <a:srgbClr val="222F64"/>
              </a:solidFill>
              <a:latin typeface="Alegreya Sans Regular"/>
            </a:endParaRPr>
          </a:p>
          <a:p>
            <a:pPr>
              <a:lnSpc>
                <a:spcPts val="2940"/>
              </a:lnSpc>
            </a:pPr>
            <a:r>
              <a:rPr lang="en-US" sz="2100" dirty="0">
                <a:solidFill>
                  <a:srgbClr val="222F64"/>
                </a:solidFill>
                <a:latin typeface="Alegreya Sans Regular" panose="020B0604020202020204" charset="0"/>
              </a:rPr>
              <a:t>Reach out to colleagues across Teams </a:t>
            </a:r>
            <a:r>
              <a:rPr lang="en-US" sz="2100" dirty="0" err="1">
                <a:solidFill>
                  <a:srgbClr val="222F64"/>
                </a:solidFill>
                <a:latin typeface="Alegreya Sans Regular" panose="020B0604020202020204" charset="0"/>
              </a:rPr>
              <a:t>etc</a:t>
            </a:r>
            <a:r>
              <a:rPr lang="en-US" sz="2100" dirty="0">
                <a:solidFill>
                  <a:srgbClr val="222F64"/>
                </a:solidFill>
                <a:latin typeface="Alegreya Sans Regular" panose="020B0604020202020204" charset="0"/>
              </a:rPr>
              <a:t> whenever possible. </a:t>
            </a:r>
          </a:p>
          <a:p>
            <a:pPr>
              <a:lnSpc>
                <a:spcPts val="2940"/>
              </a:lnSpc>
            </a:pPr>
            <a:endParaRPr lang="en-US" sz="2100" dirty="0">
              <a:solidFill>
                <a:srgbClr val="222F64"/>
              </a:solidFill>
              <a:latin typeface="Alegreya Sans Regular" panose="020B0604020202020204" charset="0"/>
            </a:endParaRPr>
          </a:p>
          <a:p>
            <a:pPr>
              <a:lnSpc>
                <a:spcPts val="2940"/>
              </a:lnSpc>
            </a:pPr>
            <a:r>
              <a:rPr lang="en-US" sz="2100" dirty="0">
                <a:solidFill>
                  <a:srgbClr val="222F64"/>
                </a:solidFill>
                <a:latin typeface="Alegreya Sans Regular" panose="020B0604020202020204" charset="0"/>
              </a:rPr>
              <a:t>Don't just do the work, communicate that it is done to people who need to know. </a:t>
            </a:r>
          </a:p>
          <a:p>
            <a:pPr>
              <a:lnSpc>
                <a:spcPts val="2940"/>
              </a:lnSpc>
            </a:pPr>
            <a:endParaRPr lang="en-US" sz="2100" dirty="0">
              <a:solidFill>
                <a:srgbClr val="222F64"/>
              </a:solidFill>
              <a:latin typeface="Arimo"/>
            </a:endParaRPr>
          </a:p>
          <a:p>
            <a:pPr marL="0" lvl="0" indent="0">
              <a:lnSpc>
                <a:spcPts val="2940"/>
              </a:lnSpc>
              <a:spcBef>
                <a:spcPct val="0"/>
              </a:spcBef>
            </a:pPr>
            <a:r>
              <a:rPr lang="en-US" sz="2100" dirty="0">
                <a:solidFill>
                  <a:srgbClr val="222F64"/>
                </a:solidFill>
                <a:latin typeface="Alegreya Sans Regular"/>
              </a:rPr>
              <a:t>Consider outdoor walking meetings if feasible. Try to schedule walking or stand-up meetings to break up the day</a:t>
            </a:r>
          </a:p>
        </p:txBody>
      </p:sp>
      <p:grpSp>
        <p:nvGrpSpPr>
          <p:cNvPr id="23" name="Group 23"/>
          <p:cNvGrpSpPr>
            <a:grpSpLocks noChangeAspect="1"/>
          </p:cNvGrpSpPr>
          <p:nvPr/>
        </p:nvGrpSpPr>
        <p:grpSpPr>
          <a:xfrm>
            <a:off x="488730" y="220980"/>
            <a:ext cx="1615446" cy="1615440"/>
            <a:chOff x="0" y="0"/>
            <a:chExt cx="6350000" cy="6349975"/>
          </a:xfrm>
        </p:grpSpPr>
        <p:sp>
          <p:nvSpPr>
            <p:cNvPr id="24" name="Freeform 2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52160" t="-28986" r="-43243" b="-196688"/>
              </a:stretch>
            </a:blipFill>
          </p:spPr>
        </p:sp>
      </p:grpSp>
      <p:sp>
        <p:nvSpPr>
          <p:cNvPr id="25" name="TextBox 25"/>
          <p:cNvSpPr txBox="1"/>
          <p:nvPr/>
        </p:nvSpPr>
        <p:spPr>
          <a:xfrm>
            <a:off x="1455448" y="2813089"/>
            <a:ext cx="1847655"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General</a:t>
            </a:r>
          </a:p>
        </p:txBody>
      </p:sp>
      <p:sp>
        <p:nvSpPr>
          <p:cNvPr id="26" name="TextBox 26"/>
          <p:cNvSpPr txBox="1"/>
          <p:nvPr/>
        </p:nvSpPr>
        <p:spPr>
          <a:xfrm>
            <a:off x="6132451" y="2813089"/>
            <a:ext cx="1847655"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Email</a:t>
            </a:r>
          </a:p>
        </p:txBody>
      </p:sp>
      <p:sp>
        <p:nvSpPr>
          <p:cNvPr id="27" name="TextBox 27"/>
          <p:cNvSpPr txBox="1"/>
          <p:nvPr/>
        </p:nvSpPr>
        <p:spPr>
          <a:xfrm>
            <a:off x="10458358" y="2813089"/>
            <a:ext cx="2618153"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Meetings</a:t>
            </a:r>
          </a:p>
        </p:txBody>
      </p:sp>
      <p:sp>
        <p:nvSpPr>
          <p:cNvPr id="28" name="TextBox 28"/>
          <p:cNvSpPr txBox="1"/>
          <p:nvPr/>
        </p:nvSpPr>
        <p:spPr>
          <a:xfrm>
            <a:off x="14771523" y="2831102"/>
            <a:ext cx="305338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Communication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9329" y="2290523"/>
            <a:ext cx="329192" cy="385020"/>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9329" y="4149572"/>
            <a:ext cx="329192" cy="385020"/>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9329" y="4832865"/>
            <a:ext cx="329192" cy="385020"/>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9329" y="5527863"/>
            <a:ext cx="329192" cy="385020"/>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8854" y="6764923"/>
            <a:ext cx="329192" cy="385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8854" y="7454356"/>
            <a:ext cx="329192" cy="38502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8854" y="8153469"/>
            <a:ext cx="329192" cy="385020"/>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9329" y="2891194"/>
            <a:ext cx="329192" cy="385020"/>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8854" y="3520922"/>
            <a:ext cx="329192" cy="38502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803" y="419792"/>
            <a:ext cx="1095000" cy="1095000"/>
          </a:xfrm>
          <a:prstGeom prst="rect">
            <a:avLst/>
          </a:prstGeom>
        </p:spPr>
      </p:pic>
      <p:sp>
        <p:nvSpPr>
          <p:cNvPr id="12" name="TextBox 12"/>
          <p:cNvSpPr txBox="1"/>
          <p:nvPr/>
        </p:nvSpPr>
        <p:spPr>
          <a:xfrm>
            <a:off x="3231214" y="552450"/>
            <a:ext cx="9078013"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General Ramp-Up Resources</a:t>
            </a:r>
          </a:p>
        </p:txBody>
      </p:sp>
      <p:sp>
        <p:nvSpPr>
          <p:cNvPr id="13" name="TextBox 13"/>
          <p:cNvSpPr txBox="1"/>
          <p:nvPr/>
        </p:nvSpPr>
        <p:spPr>
          <a:xfrm>
            <a:off x="2192803" y="2244908"/>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6"/>
              </a:rPr>
              <a:t>EASA - COVID-19 Resource Hub</a:t>
            </a:r>
            <a:endParaRPr lang="en-US" sz="2999" u="sng" spc="-29" dirty="0">
              <a:solidFill>
                <a:srgbClr val="222F64"/>
              </a:solidFill>
              <a:latin typeface="Alegreya Sans Bold Bold"/>
            </a:endParaRPr>
          </a:p>
        </p:txBody>
      </p:sp>
      <p:sp>
        <p:nvSpPr>
          <p:cNvPr id="14" name="TextBox 14"/>
          <p:cNvSpPr txBox="1"/>
          <p:nvPr/>
        </p:nvSpPr>
        <p:spPr>
          <a:xfrm>
            <a:off x="2192803" y="4787251"/>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7"/>
              </a:rPr>
              <a:t>EASA - Review of Safety Issues Arising from the COVID-19 Pandemic</a:t>
            </a:r>
            <a:endParaRPr lang="en-US" sz="2999" u="sng" spc="-29" dirty="0">
              <a:solidFill>
                <a:srgbClr val="222F64"/>
              </a:solidFill>
              <a:latin typeface="Alegreya Sans Bold Bold"/>
            </a:endParaRPr>
          </a:p>
        </p:txBody>
      </p:sp>
      <p:sp>
        <p:nvSpPr>
          <p:cNvPr id="15" name="TextBox 15"/>
          <p:cNvSpPr txBox="1"/>
          <p:nvPr/>
        </p:nvSpPr>
        <p:spPr>
          <a:xfrm>
            <a:off x="2192803" y="4103957"/>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8"/>
              </a:rPr>
              <a:t>CANSO - COVID-19 Restart and Recovery Guide</a:t>
            </a:r>
            <a:endParaRPr lang="en-US" sz="2999" u="sng" spc="-29" dirty="0">
              <a:solidFill>
                <a:srgbClr val="222F64"/>
              </a:solidFill>
              <a:latin typeface="Alegreya Sans Bold Bold"/>
            </a:endParaRPr>
          </a:p>
        </p:txBody>
      </p:sp>
      <p:sp>
        <p:nvSpPr>
          <p:cNvPr id="16" name="TextBox 16"/>
          <p:cNvSpPr txBox="1"/>
          <p:nvPr/>
        </p:nvSpPr>
        <p:spPr>
          <a:xfrm>
            <a:off x="2192803" y="5482249"/>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9"/>
              </a:rPr>
              <a:t>EASA - SAFE360° Conference 8-10 June 2021</a:t>
            </a:r>
            <a:endParaRPr lang="en-US" sz="2999" u="sng" spc="-29" dirty="0">
              <a:solidFill>
                <a:srgbClr val="222F64"/>
              </a:solidFill>
              <a:latin typeface="Alegreya Sans Bold Bold"/>
            </a:endParaRPr>
          </a:p>
        </p:txBody>
      </p:sp>
      <p:sp>
        <p:nvSpPr>
          <p:cNvPr id="17" name="TextBox 17"/>
          <p:cNvSpPr txBox="1"/>
          <p:nvPr/>
        </p:nvSpPr>
        <p:spPr>
          <a:xfrm>
            <a:off x="2202328" y="8107854"/>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0"/>
              </a:rPr>
              <a:t>Just culture toolbox from ATCEUC, CANSO, ETF, IFAIMA, IFATCA &amp; IFATSEA </a:t>
            </a:r>
            <a:endParaRPr lang="en-US" sz="2999" u="sng" spc="-29" dirty="0">
              <a:solidFill>
                <a:srgbClr val="222F64"/>
              </a:solidFill>
              <a:latin typeface="Alegreya Sans Bold Bold"/>
            </a:endParaRPr>
          </a:p>
        </p:txBody>
      </p:sp>
      <p:sp>
        <p:nvSpPr>
          <p:cNvPr id="18" name="TextBox 18"/>
          <p:cNvSpPr txBox="1"/>
          <p:nvPr/>
        </p:nvSpPr>
        <p:spPr>
          <a:xfrm>
            <a:off x="2211853" y="6719308"/>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1"/>
              </a:rPr>
              <a:t>EASA - Wellbeing Resource Hub</a:t>
            </a:r>
            <a:endParaRPr lang="en-US" sz="2999" u="sng" spc="-29" dirty="0">
              <a:solidFill>
                <a:srgbClr val="222F64"/>
              </a:solidFill>
              <a:latin typeface="Alegreya Sans Bold Bold"/>
            </a:endParaRPr>
          </a:p>
        </p:txBody>
      </p:sp>
      <p:sp>
        <p:nvSpPr>
          <p:cNvPr id="19" name="TextBox 19"/>
          <p:cNvSpPr txBox="1"/>
          <p:nvPr/>
        </p:nvSpPr>
        <p:spPr>
          <a:xfrm>
            <a:off x="2192803" y="2845579"/>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2"/>
              </a:rPr>
              <a:t>IATA - COVID Resources</a:t>
            </a:r>
            <a:endParaRPr lang="en-US" sz="2999" u="sng" spc="-29" dirty="0">
              <a:solidFill>
                <a:srgbClr val="222F64"/>
              </a:solidFill>
              <a:latin typeface="Alegreya Sans Bold Bold"/>
            </a:endParaRPr>
          </a:p>
        </p:txBody>
      </p:sp>
      <p:sp>
        <p:nvSpPr>
          <p:cNvPr id="20" name="TextBox 20"/>
          <p:cNvSpPr txBox="1"/>
          <p:nvPr/>
        </p:nvSpPr>
        <p:spPr>
          <a:xfrm>
            <a:off x="2202328" y="3475307"/>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3"/>
              </a:rPr>
              <a:t>ACI - COVID Resources</a:t>
            </a:r>
            <a:endParaRPr lang="en-US" sz="2999" u="sng" spc="-29" dirty="0">
              <a:solidFill>
                <a:srgbClr val="222F64"/>
              </a:solidFill>
              <a:latin typeface="Alegreya Sans Bold Bold"/>
            </a:endParaRPr>
          </a:p>
        </p:txBody>
      </p:sp>
      <p:sp>
        <p:nvSpPr>
          <p:cNvPr id="21" name="TextBox 21"/>
          <p:cNvSpPr txBox="1"/>
          <p:nvPr/>
        </p:nvSpPr>
        <p:spPr>
          <a:xfrm>
            <a:off x="2211853" y="7408741"/>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4"/>
              </a:rPr>
              <a:t>Regulation (EU 376/2014 on the Reporting, Analysis and Follow-Up of Occurrences</a:t>
            </a:r>
            <a:endParaRPr lang="en-US" sz="2999" u="sng" spc="-29" dirty="0">
              <a:solidFill>
                <a:srgbClr val="222F64"/>
              </a:solidFill>
              <a:latin typeface="Alegreya Sans Bold Bold"/>
            </a:endParaRPr>
          </a:p>
        </p:txBody>
      </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8854" y="6161348"/>
            <a:ext cx="329192" cy="385020"/>
          </a:xfrm>
          <a:prstGeom prst="rect">
            <a:avLst/>
          </a:prstGeom>
        </p:spPr>
      </p:pic>
      <p:sp>
        <p:nvSpPr>
          <p:cNvPr id="23" name="TextBox 23"/>
          <p:cNvSpPr txBox="1"/>
          <p:nvPr/>
        </p:nvSpPr>
        <p:spPr>
          <a:xfrm>
            <a:off x="2202328" y="6115734"/>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5"/>
              </a:rPr>
              <a:t>EASA - Ramp-Up Safety Week 21-24 June 2021</a:t>
            </a:r>
            <a:endParaRPr lang="en-US" sz="2999" u="sng" spc="-29" dirty="0">
              <a:solidFill>
                <a:srgbClr val="222F64"/>
              </a:solidFill>
              <a:latin typeface="Alegreya Sans Bold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709"/>
          <a:stretch>
            <a:fillRect/>
          </a:stretch>
        </p:blipFill>
        <p:spPr>
          <a:xfrm>
            <a:off x="112597" y="105995"/>
            <a:ext cx="1596481" cy="572878"/>
          </a:xfrm>
          <a:prstGeom prst="rect">
            <a:avLst/>
          </a:prstGeom>
        </p:spPr>
      </p:pic>
      <p:grpSp>
        <p:nvGrpSpPr>
          <p:cNvPr id="3" name="Group 3"/>
          <p:cNvGrpSpPr/>
          <p:nvPr/>
        </p:nvGrpSpPr>
        <p:grpSpPr>
          <a:xfrm>
            <a:off x="172132" y="2914097"/>
            <a:ext cx="2516046" cy="1269803"/>
            <a:chOff x="0" y="0"/>
            <a:chExt cx="2986618" cy="1507292"/>
          </a:xfrm>
        </p:grpSpPr>
        <p:sp>
          <p:nvSpPr>
            <p:cNvPr id="4" name="Freeform 4"/>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pic>
        <p:nvPicPr>
          <p:cNvPr id="5" name="Picture 5"/>
          <p:cNvPicPr>
            <a:picLocks noChangeAspect="1"/>
          </p:cNvPicPr>
          <p:nvPr/>
        </p:nvPicPr>
        <p:blipFill>
          <a:blip r:embed="rId3"/>
          <a:srcRect/>
          <a:stretch>
            <a:fillRect/>
          </a:stretch>
        </p:blipFill>
        <p:spPr>
          <a:xfrm>
            <a:off x="16831110" y="-336011"/>
            <a:ext cx="1456890" cy="1456890"/>
          </a:xfrm>
          <a:prstGeom prst="rect">
            <a:avLst/>
          </a:prstGeom>
        </p:spPr>
      </p:pic>
      <p:grpSp>
        <p:nvGrpSpPr>
          <p:cNvPr id="6" name="Group 6"/>
          <p:cNvGrpSpPr/>
          <p:nvPr/>
        </p:nvGrpSpPr>
        <p:grpSpPr>
          <a:xfrm>
            <a:off x="172132" y="4249699"/>
            <a:ext cx="2516046" cy="1269803"/>
            <a:chOff x="0" y="0"/>
            <a:chExt cx="2986618" cy="1507292"/>
          </a:xfrm>
        </p:grpSpPr>
        <p:sp>
          <p:nvSpPr>
            <p:cNvPr id="7" name="Freeform 7"/>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8" name="Group 8"/>
          <p:cNvGrpSpPr/>
          <p:nvPr/>
        </p:nvGrpSpPr>
        <p:grpSpPr>
          <a:xfrm>
            <a:off x="172132" y="5605227"/>
            <a:ext cx="2516046" cy="1269803"/>
            <a:chOff x="0" y="0"/>
            <a:chExt cx="2986618" cy="1507292"/>
          </a:xfrm>
        </p:grpSpPr>
        <p:sp>
          <p:nvSpPr>
            <p:cNvPr id="9" name="Freeform 9"/>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pic>
        <p:nvPicPr>
          <p:cNvPr id="10" name="Picture 10"/>
          <p:cNvPicPr>
            <a:picLocks noChangeAspect="1"/>
          </p:cNvPicPr>
          <p:nvPr/>
        </p:nvPicPr>
        <p:blipFill>
          <a:blip r:embed="rId4"/>
          <a:srcRect t="39121"/>
          <a:stretch>
            <a:fillRect/>
          </a:stretch>
        </p:blipFill>
        <p:spPr>
          <a:xfrm>
            <a:off x="-96794" y="7237607"/>
            <a:ext cx="18527098" cy="7519396"/>
          </a:xfrm>
          <a:prstGeom prst="rect">
            <a:avLst/>
          </a:prstGeom>
        </p:spPr>
      </p:pic>
      <p:grpSp>
        <p:nvGrpSpPr>
          <p:cNvPr id="11" name="Group 11"/>
          <p:cNvGrpSpPr/>
          <p:nvPr/>
        </p:nvGrpSpPr>
        <p:grpSpPr>
          <a:xfrm>
            <a:off x="2759179" y="2914097"/>
            <a:ext cx="2516046" cy="1269803"/>
            <a:chOff x="0" y="0"/>
            <a:chExt cx="2986618" cy="1507292"/>
          </a:xfrm>
        </p:grpSpPr>
        <p:sp>
          <p:nvSpPr>
            <p:cNvPr id="12" name="Freeform 12"/>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13" name="Group 13"/>
          <p:cNvGrpSpPr/>
          <p:nvPr/>
        </p:nvGrpSpPr>
        <p:grpSpPr>
          <a:xfrm>
            <a:off x="5331831" y="2914097"/>
            <a:ext cx="2516046" cy="1269803"/>
            <a:chOff x="0" y="0"/>
            <a:chExt cx="2986618" cy="1507292"/>
          </a:xfrm>
        </p:grpSpPr>
        <p:sp>
          <p:nvSpPr>
            <p:cNvPr id="14" name="Freeform 14"/>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15" name="Group 15"/>
          <p:cNvGrpSpPr/>
          <p:nvPr/>
        </p:nvGrpSpPr>
        <p:grpSpPr>
          <a:xfrm>
            <a:off x="7886897" y="2914097"/>
            <a:ext cx="2516046" cy="1269803"/>
            <a:chOff x="0" y="0"/>
            <a:chExt cx="2986618" cy="1507292"/>
          </a:xfrm>
        </p:grpSpPr>
        <p:sp>
          <p:nvSpPr>
            <p:cNvPr id="16" name="Freeform 16"/>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17" name="Group 17"/>
          <p:cNvGrpSpPr/>
          <p:nvPr/>
        </p:nvGrpSpPr>
        <p:grpSpPr>
          <a:xfrm>
            <a:off x="10449648" y="2894412"/>
            <a:ext cx="2516046" cy="1269803"/>
            <a:chOff x="0" y="0"/>
            <a:chExt cx="2986618" cy="1507292"/>
          </a:xfrm>
        </p:grpSpPr>
        <p:sp>
          <p:nvSpPr>
            <p:cNvPr id="18" name="Freeform 18"/>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19" name="Group 19"/>
          <p:cNvGrpSpPr/>
          <p:nvPr/>
        </p:nvGrpSpPr>
        <p:grpSpPr>
          <a:xfrm>
            <a:off x="13042167" y="2914097"/>
            <a:ext cx="2516046" cy="1269803"/>
            <a:chOff x="0" y="0"/>
            <a:chExt cx="2986618" cy="1507292"/>
          </a:xfrm>
        </p:grpSpPr>
        <p:sp>
          <p:nvSpPr>
            <p:cNvPr id="20" name="Freeform 20"/>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21" name="Group 21"/>
          <p:cNvGrpSpPr/>
          <p:nvPr/>
        </p:nvGrpSpPr>
        <p:grpSpPr>
          <a:xfrm>
            <a:off x="15601662" y="2914097"/>
            <a:ext cx="2516046" cy="1269803"/>
            <a:chOff x="0" y="0"/>
            <a:chExt cx="2986618" cy="1507292"/>
          </a:xfrm>
        </p:grpSpPr>
        <p:sp>
          <p:nvSpPr>
            <p:cNvPr id="22" name="Freeform 22"/>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23" name="TextBox 23"/>
          <p:cNvSpPr txBox="1"/>
          <p:nvPr/>
        </p:nvSpPr>
        <p:spPr>
          <a:xfrm>
            <a:off x="2713002" y="11434"/>
            <a:ext cx="12907506" cy="723900"/>
          </a:xfrm>
          <a:prstGeom prst="rect">
            <a:avLst/>
          </a:prstGeom>
        </p:spPr>
        <p:txBody>
          <a:bodyPr lIns="0" tIns="0" rIns="0" bIns="0" rtlCol="0" anchor="t">
            <a:spAutoFit/>
          </a:bodyPr>
          <a:lstStyle/>
          <a:p>
            <a:pPr algn="ctr">
              <a:lnSpc>
                <a:spcPts val="4950"/>
              </a:lnSpc>
            </a:pPr>
            <a:r>
              <a:rPr lang="en-US" sz="4500">
                <a:solidFill>
                  <a:srgbClr val="002360"/>
                </a:solidFill>
                <a:latin typeface="Alegreya Sans Bold Bold"/>
              </a:rPr>
              <a:t>Post COVID-19 Ramp-Up Safety Week - 21-24 June 2021</a:t>
            </a:r>
          </a:p>
        </p:txBody>
      </p:sp>
      <p:sp>
        <p:nvSpPr>
          <p:cNvPr id="24" name="TextBox 24"/>
          <p:cNvSpPr txBox="1"/>
          <p:nvPr/>
        </p:nvSpPr>
        <p:spPr>
          <a:xfrm>
            <a:off x="10549" y="1092304"/>
            <a:ext cx="2852885" cy="1626235"/>
          </a:xfrm>
          <a:prstGeom prst="rect">
            <a:avLst/>
          </a:prstGeom>
        </p:spPr>
        <p:txBody>
          <a:bodyPr lIns="0" tIns="0" rIns="0" bIns="0" rtlCol="0" anchor="t">
            <a:spAutoFit/>
          </a:bodyPr>
          <a:lstStyle/>
          <a:p>
            <a:pPr algn="ctr">
              <a:lnSpc>
                <a:spcPts val="3080"/>
              </a:lnSpc>
            </a:pPr>
            <a:r>
              <a:rPr lang="en-US" sz="2799">
                <a:solidFill>
                  <a:srgbClr val="002360"/>
                </a:solidFill>
                <a:latin typeface="Alegreya Sans Bold Bold"/>
              </a:rPr>
              <a:t>Mon 21 June </a:t>
            </a:r>
          </a:p>
          <a:p>
            <a:pPr algn="ctr">
              <a:lnSpc>
                <a:spcPts val="3080"/>
              </a:lnSpc>
            </a:pPr>
            <a:r>
              <a:rPr lang="en-US" sz="2799">
                <a:solidFill>
                  <a:srgbClr val="002360"/>
                </a:solidFill>
                <a:latin typeface="Alegreya Sans Bold Bold"/>
              </a:rPr>
              <a:t>(1400-1530)</a:t>
            </a:r>
          </a:p>
          <a:p>
            <a:pPr algn="ctr">
              <a:lnSpc>
                <a:spcPts val="3080"/>
              </a:lnSpc>
            </a:pPr>
            <a:r>
              <a:rPr lang="en-US" sz="2800">
                <a:solidFill>
                  <a:srgbClr val="002360"/>
                </a:solidFill>
                <a:latin typeface="Alegreya Sans Bold Bold"/>
              </a:rPr>
              <a:t>Top Safety </a:t>
            </a:r>
          </a:p>
          <a:p>
            <a:pPr algn="ctr">
              <a:lnSpc>
                <a:spcPts val="3079"/>
              </a:lnSpc>
            </a:pPr>
            <a:r>
              <a:rPr lang="en-US" sz="2800">
                <a:solidFill>
                  <a:srgbClr val="002360"/>
                </a:solidFill>
                <a:latin typeface="Alegreya Sans Bold Bold"/>
              </a:rPr>
              <a:t>Issues</a:t>
            </a:r>
          </a:p>
        </p:txBody>
      </p:sp>
      <p:sp>
        <p:nvSpPr>
          <p:cNvPr id="25" name="TextBox 25"/>
          <p:cNvSpPr txBox="1"/>
          <p:nvPr/>
        </p:nvSpPr>
        <p:spPr>
          <a:xfrm>
            <a:off x="343798" y="3171809"/>
            <a:ext cx="2186387"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Introduction to Safety Week</a:t>
            </a:r>
          </a:p>
        </p:txBody>
      </p:sp>
      <p:sp>
        <p:nvSpPr>
          <p:cNvPr id="26" name="TextBox 26"/>
          <p:cNvSpPr txBox="1"/>
          <p:nvPr/>
        </p:nvSpPr>
        <p:spPr>
          <a:xfrm>
            <a:off x="2644682" y="1183744"/>
            <a:ext cx="2745041" cy="1626235"/>
          </a:xfrm>
          <a:prstGeom prst="rect">
            <a:avLst/>
          </a:prstGeom>
        </p:spPr>
        <p:txBody>
          <a:bodyPr lIns="0" tIns="0" rIns="0" bIns="0" rtlCol="0" anchor="t">
            <a:spAutoFit/>
          </a:bodyPr>
          <a:lstStyle/>
          <a:p>
            <a:pPr algn="ctr">
              <a:lnSpc>
                <a:spcPts val="3080"/>
              </a:lnSpc>
            </a:pPr>
            <a:r>
              <a:rPr lang="en-US" sz="2800">
                <a:solidFill>
                  <a:srgbClr val="002360"/>
                </a:solidFill>
                <a:latin typeface="Alegreya Sans Bold Bold"/>
              </a:rPr>
              <a:t>Tue 22 June</a:t>
            </a:r>
          </a:p>
          <a:p>
            <a:pPr algn="ctr">
              <a:lnSpc>
                <a:spcPts val="3079"/>
              </a:lnSpc>
            </a:pPr>
            <a:r>
              <a:rPr lang="en-US" sz="2800">
                <a:solidFill>
                  <a:srgbClr val="002360"/>
                </a:solidFill>
                <a:latin typeface="Alegreya Sans Bold Bold"/>
              </a:rPr>
              <a:t>(1000-1130)</a:t>
            </a:r>
          </a:p>
          <a:p>
            <a:pPr algn="ctr">
              <a:lnSpc>
                <a:spcPts val="3079"/>
              </a:lnSpc>
            </a:pPr>
            <a:r>
              <a:rPr lang="en-US" sz="2799">
                <a:solidFill>
                  <a:srgbClr val="002360"/>
                </a:solidFill>
                <a:latin typeface="Alegreya Sans Bold Bold"/>
              </a:rPr>
              <a:t>ATM/ANS </a:t>
            </a:r>
          </a:p>
          <a:p>
            <a:pPr algn="ctr">
              <a:lnSpc>
                <a:spcPts val="3080"/>
              </a:lnSpc>
            </a:pPr>
            <a:r>
              <a:rPr lang="en-US" sz="2800">
                <a:solidFill>
                  <a:srgbClr val="002360"/>
                </a:solidFill>
                <a:latin typeface="Alegreya Sans Bold Bold"/>
              </a:rPr>
              <a:t>Providers</a:t>
            </a:r>
          </a:p>
        </p:txBody>
      </p:sp>
      <p:sp>
        <p:nvSpPr>
          <p:cNvPr id="27" name="TextBox 27"/>
          <p:cNvSpPr txBox="1"/>
          <p:nvPr/>
        </p:nvSpPr>
        <p:spPr>
          <a:xfrm>
            <a:off x="343798" y="4507411"/>
            <a:ext cx="2186387"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Top Safety Issues from Analysis</a:t>
            </a:r>
          </a:p>
        </p:txBody>
      </p:sp>
      <p:sp>
        <p:nvSpPr>
          <p:cNvPr id="28" name="TextBox 28"/>
          <p:cNvSpPr txBox="1"/>
          <p:nvPr/>
        </p:nvSpPr>
        <p:spPr>
          <a:xfrm>
            <a:off x="343798" y="5862939"/>
            <a:ext cx="2186387"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Be Ready, Stay Safe Actions</a:t>
            </a:r>
          </a:p>
        </p:txBody>
      </p:sp>
      <p:sp>
        <p:nvSpPr>
          <p:cNvPr id="29" name="TextBox 29"/>
          <p:cNvSpPr txBox="1"/>
          <p:nvPr/>
        </p:nvSpPr>
        <p:spPr>
          <a:xfrm>
            <a:off x="5312781" y="1183744"/>
            <a:ext cx="2554146" cy="1626235"/>
          </a:xfrm>
          <a:prstGeom prst="rect">
            <a:avLst/>
          </a:prstGeom>
        </p:spPr>
        <p:txBody>
          <a:bodyPr lIns="0" tIns="0" rIns="0" bIns="0" rtlCol="0" anchor="t">
            <a:spAutoFit/>
          </a:bodyPr>
          <a:lstStyle/>
          <a:p>
            <a:pPr algn="ctr">
              <a:lnSpc>
                <a:spcPts val="3080"/>
              </a:lnSpc>
            </a:pPr>
            <a:r>
              <a:rPr lang="en-US" sz="2799">
                <a:solidFill>
                  <a:srgbClr val="002360"/>
                </a:solidFill>
                <a:latin typeface="Alegreya Sans Bold Bold"/>
              </a:rPr>
              <a:t>Tue 22 June</a:t>
            </a:r>
          </a:p>
          <a:p>
            <a:pPr algn="ctr">
              <a:lnSpc>
                <a:spcPts val="3080"/>
              </a:lnSpc>
            </a:pPr>
            <a:r>
              <a:rPr lang="en-US" sz="2800">
                <a:solidFill>
                  <a:srgbClr val="002360"/>
                </a:solidFill>
                <a:latin typeface="Alegreya Sans Bold Bold"/>
              </a:rPr>
              <a:t>(1400-1530</a:t>
            </a:r>
            <a:r>
              <a:rPr lang="en-US" sz="2799">
                <a:solidFill>
                  <a:srgbClr val="002360"/>
                </a:solidFill>
                <a:latin typeface="Alegreya Sans Bold Bold"/>
              </a:rPr>
              <a:t>)</a:t>
            </a:r>
          </a:p>
          <a:p>
            <a:pPr algn="ctr">
              <a:lnSpc>
                <a:spcPts val="3079"/>
              </a:lnSpc>
            </a:pPr>
            <a:r>
              <a:rPr lang="en-US" sz="2800">
                <a:solidFill>
                  <a:srgbClr val="002360"/>
                </a:solidFill>
                <a:latin typeface="Alegreya Sans Bold Bold"/>
              </a:rPr>
              <a:t>Aerodrome Operators</a:t>
            </a:r>
          </a:p>
        </p:txBody>
      </p:sp>
      <p:sp>
        <p:nvSpPr>
          <p:cNvPr id="30" name="TextBox 30"/>
          <p:cNvSpPr txBox="1"/>
          <p:nvPr/>
        </p:nvSpPr>
        <p:spPr>
          <a:xfrm>
            <a:off x="7646879" y="1183744"/>
            <a:ext cx="2994242" cy="1626235"/>
          </a:xfrm>
          <a:prstGeom prst="rect">
            <a:avLst/>
          </a:prstGeom>
        </p:spPr>
        <p:txBody>
          <a:bodyPr lIns="0" tIns="0" rIns="0" bIns="0" rtlCol="0" anchor="t">
            <a:spAutoFit/>
          </a:bodyPr>
          <a:lstStyle/>
          <a:p>
            <a:pPr algn="ctr">
              <a:lnSpc>
                <a:spcPts val="3080"/>
              </a:lnSpc>
            </a:pPr>
            <a:r>
              <a:rPr lang="en-US" sz="2800">
                <a:solidFill>
                  <a:srgbClr val="002360"/>
                </a:solidFill>
                <a:latin typeface="Alegreya Sans Bold Bold"/>
              </a:rPr>
              <a:t>Wed 23 June</a:t>
            </a:r>
          </a:p>
          <a:p>
            <a:pPr algn="ctr">
              <a:lnSpc>
                <a:spcPts val="3080"/>
              </a:lnSpc>
            </a:pPr>
            <a:r>
              <a:rPr lang="en-US" sz="2800">
                <a:solidFill>
                  <a:srgbClr val="002360"/>
                </a:solidFill>
                <a:latin typeface="Alegreya Sans Bold Bold"/>
              </a:rPr>
              <a:t>(1000-1130)</a:t>
            </a:r>
          </a:p>
          <a:p>
            <a:pPr algn="ctr">
              <a:lnSpc>
                <a:spcPts val="3080"/>
              </a:lnSpc>
            </a:pPr>
            <a:r>
              <a:rPr lang="en-US" sz="2800">
                <a:solidFill>
                  <a:srgbClr val="002360"/>
                </a:solidFill>
                <a:latin typeface="Alegreya Sans Bold Bold"/>
              </a:rPr>
              <a:t>Training Organisations</a:t>
            </a:r>
          </a:p>
        </p:txBody>
      </p:sp>
      <p:sp>
        <p:nvSpPr>
          <p:cNvPr id="31" name="TextBox 31"/>
          <p:cNvSpPr txBox="1"/>
          <p:nvPr/>
        </p:nvSpPr>
        <p:spPr>
          <a:xfrm>
            <a:off x="10210550" y="1183744"/>
            <a:ext cx="2994242" cy="1626235"/>
          </a:xfrm>
          <a:prstGeom prst="rect">
            <a:avLst/>
          </a:prstGeom>
        </p:spPr>
        <p:txBody>
          <a:bodyPr lIns="0" tIns="0" rIns="0" bIns="0" rtlCol="0" anchor="t">
            <a:spAutoFit/>
          </a:bodyPr>
          <a:lstStyle/>
          <a:p>
            <a:pPr algn="ctr">
              <a:lnSpc>
                <a:spcPts val="3080"/>
              </a:lnSpc>
            </a:pPr>
            <a:r>
              <a:rPr lang="en-US" sz="2800">
                <a:solidFill>
                  <a:srgbClr val="002360"/>
                </a:solidFill>
                <a:latin typeface="Alegreya Sans Bold Bold"/>
              </a:rPr>
              <a:t>Wed 23 June</a:t>
            </a:r>
          </a:p>
          <a:p>
            <a:pPr algn="ctr">
              <a:lnSpc>
                <a:spcPts val="3080"/>
              </a:lnSpc>
            </a:pPr>
            <a:r>
              <a:rPr lang="en-US" sz="2800">
                <a:solidFill>
                  <a:srgbClr val="002360"/>
                </a:solidFill>
                <a:latin typeface="Alegreya Sans Bold Bold"/>
              </a:rPr>
              <a:t>(1400-1530)</a:t>
            </a:r>
          </a:p>
          <a:p>
            <a:pPr algn="ctr">
              <a:lnSpc>
                <a:spcPts val="3079"/>
              </a:lnSpc>
            </a:pPr>
            <a:r>
              <a:rPr lang="en-US" sz="2800">
                <a:solidFill>
                  <a:srgbClr val="002360"/>
                </a:solidFill>
                <a:latin typeface="Alegreya Sans Bold Bold"/>
              </a:rPr>
              <a:t>Air </a:t>
            </a:r>
          </a:p>
          <a:p>
            <a:pPr algn="ctr">
              <a:lnSpc>
                <a:spcPts val="3080"/>
              </a:lnSpc>
            </a:pPr>
            <a:r>
              <a:rPr lang="en-US" sz="2800">
                <a:solidFill>
                  <a:srgbClr val="002360"/>
                </a:solidFill>
                <a:latin typeface="Alegreya Sans Bold Bold"/>
              </a:rPr>
              <a:t>Operators</a:t>
            </a:r>
          </a:p>
        </p:txBody>
      </p:sp>
      <p:sp>
        <p:nvSpPr>
          <p:cNvPr id="32" name="TextBox 32"/>
          <p:cNvSpPr txBox="1"/>
          <p:nvPr/>
        </p:nvSpPr>
        <p:spPr>
          <a:xfrm>
            <a:off x="13120333" y="1183744"/>
            <a:ext cx="2359714" cy="1626235"/>
          </a:xfrm>
          <a:prstGeom prst="rect">
            <a:avLst/>
          </a:prstGeom>
        </p:spPr>
        <p:txBody>
          <a:bodyPr lIns="0" tIns="0" rIns="0" bIns="0" rtlCol="0" anchor="t">
            <a:spAutoFit/>
          </a:bodyPr>
          <a:lstStyle/>
          <a:p>
            <a:pPr algn="ctr">
              <a:lnSpc>
                <a:spcPts val="3080"/>
              </a:lnSpc>
            </a:pPr>
            <a:r>
              <a:rPr lang="en-US" sz="2800">
                <a:solidFill>
                  <a:srgbClr val="002360"/>
                </a:solidFill>
                <a:latin typeface="Alegreya Sans Bold Bold"/>
              </a:rPr>
              <a:t>Thu 24 June</a:t>
            </a:r>
          </a:p>
          <a:p>
            <a:pPr algn="ctr">
              <a:lnSpc>
                <a:spcPts val="3080"/>
              </a:lnSpc>
            </a:pPr>
            <a:r>
              <a:rPr lang="en-US" sz="2800">
                <a:solidFill>
                  <a:srgbClr val="002360"/>
                </a:solidFill>
                <a:latin typeface="Alegreya Sans Bold Bold"/>
              </a:rPr>
              <a:t>(1000-1130)</a:t>
            </a:r>
          </a:p>
          <a:p>
            <a:pPr algn="ctr">
              <a:lnSpc>
                <a:spcPts val="3080"/>
              </a:lnSpc>
            </a:pPr>
            <a:r>
              <a:rPr lang="en-US" sz="2800">
                <a:solidFill>
                  <a:srgbClr val="002360"/>
                </a:solidFill>
                <a:latin typeface="Alegreya Sans Bold Bold"/>
              </a:rPr>
              <a:t>Maintenance Organisations</a:t>
            </a:r>
          </a:p>
        </p:txBody>
      </p:sp>
      <p:sp>
        <p:nvSpPr>
          <p:cNvPr id="33" name="TextBox 33"/>
          <p:cNvSpPr txBox="1"/>
          <p:nvPr/>
        </p:nvSpPr>
        <p:spPr>
          <a:xfrm>
            <a:off x="15362564" y="1183744"/>
            <a:ext cx="2994242" cy="1626235"/>
          </a:xfrm>
          <a:prstGeom prst="rect">
            <a:avLst/>
          </a:prstGeom>
        </p:spPr>
        <p:txBody>
          <a:bodyPr lIns="0" tIns="0" rIns="0" bIns="0" rtlCol="0" anchor="t">
            <a:spAutoFit/>
          </a:bodyPr>
          <a:lstStyle/>
          <a:p>
            <a:pPr algn="ctr">
              <a:lnSpc>
                <a:spcPts val="3079"/>
              </a:lnSpc>
            </a:pPr>
            <a:r>
              <a:rPr lang="en-US" sz="2800">
                <a:solidFill>
                  <a:srgbClr val="002360"/>
                </a:solidFill>
                <a:latin typeface="Alegreya Sans Bold Bold"/>
              </a:rPr>
              <a:t>Thu 24 June</a:t>
            </a:r>
          </a:p>
          <a:p>
            <a:pPr algn="ctr">
              <a:lnSpc>
                <a:spcPts val="3080"/>
              </a:lnSpc>
            </a:pPr>
            <a:r>
              <a:rPr lang="en-US" sz="2800">
                <a:solidFill>
                  <a:srgbClr val="002360"/>
                </a:solidFill>
                <a:latin typeface="Alegreya Sans Bold Bold"/>
              </a:rPr>
              <a:t>(1400-1530)</a:t>
            </a:r>
          </a:p>
          <a:p>
            <a:pPr algn="ctr">
              <a:lnSpc>
                <a:spcPts val="3079"/>
              </a:lnSpc>
            </a:pPr>
            <a:r>
              <a:rPr lang="en-US" sz="2800">
                <a:solidFill>
                  <a:srgbClr val="002360"/>
                </a:solidFill>
                <a:latin typeface="Alegreya Sans Bold Bold"/>
              </a:rPr>
              <a:t>Get Ready</a:t>
            </a:r>
          </a:p>
          <a:p>
            <a:pPr algn="ctr">
              <a:lnSpc>
                <a:spcPts val="3080"/>
              </a:lnSpc>
            </a:pPr>
            <a:r>
              <a:rPr lang="en-US" sz="2800">
                <a:solidFill>
                  <a:srgbClr val="002360"/>
                </a:solidFill>
                <a:latin typeface="Alegreya Sans Bold Bold"/>
              </a:rPr>
              <a:t>Be Safe</a:t>
            </a:r>
          </a:p>
        </p:txBody>
      </p:sp>
      <p:sp>
        <p:nvSpPr>
          <p:cNvPr id="34" name="TextBox 34"/>
          <p:cNvSpPr txBox="1"/>
          <p:nvPr/>
        </p:nvSpPr>
        <p:spPr>
          <a:xfrm>
            <a:off x="2887176" y="3171809"/>
            <a:ext cx="2260053" cy="686435"/>
          </a:xfrm>
          <a:prstGeom prst="rect">
            <a:avLst/>
          </a:prstGeom>
        </p:spPr>
        <p:txBody>
          <a:bodyPr lIns="0" tIns="0" rIns="0" bIns="0" rtlCol="0" anchor="t">
            <a:spAutoFit/>
          </a:bodyPr>
          <a:lstStyle/>
          <a:p>
            <a:pPr algn="ctr">
              <a:lnSpc>
                <a:spcPts val="2530"/>
              </a:lnSpc>
            </a:pPr>
            <a:r>
              <a:rPr lang="en-US" sz="2300">
                <a:solidFill>
                  <a:srgbClr val="002360"/>
                </a:solidFill>
                <a:latin typeface="Alegreya Sans Bold Bold"/>
              </a:rPr>
              <a:t>Top Safety Issues</a:t>
            </a:r>
          </a:p>
          <a:p>
            <a:pPr algn="ctr">
              <a:lnSpc>
                <a:spcPts val="2530"/>
              </a:lnSpc>
            </a:pPr>
            <a:r>
              <a:rPr lang="en-US" sz="2300">
                <a:solidFill>
                  <a:srgbClr val="002360"/>
                </a:solidFill>
                <a:latin typeface="Alegreya Sans Bold Bold"/>
              </a:rPr>
              <a:t>Resources/Actions</a:t>
            </a:r>
          </a:p>
        </p:txBody>
      </p:sp>
      <p:sp>
        <p:nvSpPr>
          <p:cNvPr id="35" name="TextBox 35"/>
          <p:cNvSpPr txBox="1"/>
          <p:nvPr/>
        </p:nvSpPr>
        <p:spPr>
          <a:xfrm>
            <a:off x="5459827" y="3171809"/>
            <a:ext cx="2260053" cy="686435"/>
          </a:xfrm>
          <a:prstGeom prst="rect">
            <a:avLst/>
          </a:prstGeom>
        </p:spPr>
        <p:txBody>
          <a:bodyPr lIns="0" tIns="0" rIns="0" bIns="0" rtlCol="0" anchor="t">
            <a:spAutoFit/>
          </a:bodyPr>
          <a:lstStyle/>
          <a:p>
            <a:pPr algn="ctr">
              <a:lnSpc>
                <a:spcPts val="2530"/>
              </a:lnSpc>
            </a:pPr>
            <a:r>
              <a:rPr lang="en-US" sz="2300">
                <a:solidFill>
                  <a:srgbClr val="002360"/>
                </a:solidFill>
                <a:latin typeface="Alegreya Sans Bold Bold"/>
              </a:rPr>
              <a:t>Top Safety Issues</a:t>
            </a:r>
          </a:p>
          <a:p>
            <a:pPr algn="ctr">
              <a:lnSpc>
                <a:spcPts val="2530"/>
              </a:lnSpc>
            </a:pPr>
            <a:r>
              <a:rPr lang="en-US" sz="2300">
                <a:solidFill>
                  <a:srgbClr val="002360"/>
                </a:solidFill>
                <a:latin typeface="Alegreya Sans Bold Bold"/>
              </a:rPr>
              <a:t>Resources/Actions</a:t>
            </a:r>
          </a:p>
        </p:txBody>
      </p:sp>
      <p:sp>
        <p:nvSpPr>
          <p:cNvPr id="36" name="TextBox 36"/>
          <p:cNvSpPr txBox="1"/>
          <p:nvPr/>
        </p:nvSpPr>
        <p:spPr>
          <a:xfrm>
            <a:off x="8014893" y="3171809"/>
            <a:ext cx="2260053" cy="686435"/>
          </a:xfrm>
          <a:prstGeom prst="rect">
            <a:avLst/>
          </a:prstGeom>
        </p:spPr>
        <p:txBody>
          <a:bodyPr lIns="0" tIns="0" rIns="0" bIns="0" rtlCol="0" anchor="t">
            <a:spAutoFit/>
          </a:bodyPr>
          <a:lstStyle/>
          <a:p>
            <a:pPr algn="ctr">
              <a:lnSpc>
                <a:spcPts val="2530"/>
              </a:lnSpc>
            </a:pPr>
            <a:r>
              <a:rPr lang="en-US" sz="2300">
                <a:solidFill>
                  <a:srgbClr val="002360"/>
                </a:solidFill>
                <a:latin typeface="Alegreya Sans Bold Bold"/>
              </a:rPr>
              <a:t>Top Safety Issues</a:t>
            </a:r>
          </a:p>
          <a:p>
            <a:pPr algn="ctr">
              <a:lnSpc>
                <a:spcPts val="2530"/>
              </a:lnSpc>
            </a:pPr>
            <a:r>
              <a:rPr lang="en-US" sz="2300">
                <a:solidFill>
                  <a:srgbClr val="002360"/>
                </a:solidFill>
                <a:latin typeface="Alegreya Sans Bold Bold"/>
              </a:rPr>
              <a:t>Resources/Actions</a:t>
            </a:r>
          </a:p>
        </p:txBody>
      </p:sp>
      <p:sp>
        <p:nvSpPr>
          <p:cNvPr id="37" name="TextBox 37"/>
          <p:cNvSpPr txBox="1"/>
          <p:nvPr/>
        </p:nvSpPr>
        <p:spPr>
          <a:xfrm>
            <a:off x="10577645" y="3152124"/>
            <a:ext cx="2260053" cy="686435"/>
          </a:xfrm>
          <a:prstGeom prst="rect">
            <a:avLst/>
          </a:prstGeom>
        </p:spPr>
        <p:txBody>
          <a:bodyPr lIns="0" tIns="0" rIns="0" bIns="0" rtlCol="0" anchor="t">
            <a:spAutoFit/>
          </a:bodyPr>
          <a:lstStyle/>
          <a:p>
            <a:pPr algn="ctr">
              <a:lnSpc>
                <a:spcPts val="2530"/>
              </a:lnSpc>
            </a:pPr>
            <a:r>
              <a:rPr lang="en-US" sz="2300">
                <a:solidFill>
                  <a:srgbClr val="002360"/>
                </a:solidFill>
                <a:latin typeface="Alegreya Sans Bold Bold"/>
              </a:rPr>
              <a:t>Top Safety Issues</a:t>
            </a:r>
          </a:p>
          <a:p>
            <a:pPr algn="ctr">
              <a:lnSpc>
                <a:spcPts val="2530"/>
              </a:lnSpc>
            </a:pPr>
            <a:r>
              <a:rPr lang="en-US" sz="2300">
                <a:solidFill>
                  <a:srgbClr val="002360"/>
                </a:solidFill>
                <a:latin typeface="Alegreya Sans Bold Bold"/>
              </a:rPr>
              <a:t>Resources/Actions</a:t>
            </a:r>
          </a:p>
        </p:txBody>
      </p:sp>
      <p:sp>
        <p:nvSpPr>
          <p:cNvPr id="38" name="TextBox 38"/>
          <p:cNvSpPr txBox="1"/>
          <p:nvPr/>
        </p:nvSpPr>
        <p:spPr>
          <a:xfrm>
            <a:off x="13170164" y="3171809"/>
            <a:ext cx="2260053" cy="686435"/>
          </a:xfrm>
          <a:prstGeom prst="rect">
            <a:avLst/>
          </a:prstGeom>
        </p:spPr>
        <p:txBody>
          <a:bodyPr lIns="0" tIns="0" rIns="0" bIns="0" rtlCol="0" anchor="t">
            <a:spAutoFit/>
          </a:bodyPr>
          <a:lstStyle/>
          <a:p>
            <a:pPr algn="ctr">
              <a:lnSpc>
                <a:spcPts val="2530"/>
              </a:lnSpc>
            </a:pPr>
            <a:r>
              <a:rPr lang="en-US" sz="2300">
                <a:solidFill>
                  <a:srgbClr val="002360"/>
                </a:solidFill>
                <a:latin typeface="Alegreya Sans Bold Bold"/>
              </a:rPr>
              <a:t>Top Safety Issues</a:t>
            </a:r>
          </a:p>
          <a:p>
            <a:pPr algn="ctr">
              <a:lnSpc>
                <a:spcPts val="2530"/>
              </a:lnSpc>
            </a:pPr>
            <a:r>
              <a:rPr lang="en-US" sz="2300">
                <a:solidFill>
                  <a:srgbClr val="002360"/>
                </a:solidFill>
                <a:latin typeface="Alegreya Sans Bold Bold"/>
              </a:rPr>
              <a:t>Resources/Actions</a:t>
            </a:r>
          </a:p>
        </p:txBody>
      </p:sp>
      <p:sp>
        <p:nvSpPr>
          <p:cNvPr id="39" name="TextBox 39"/>
          <p:cNvSpPr txBox="1"/>
          <p:nvPr/>
        </p:nvSpPr>
        <p:spPr>
          <a:xfrm>
            <a:off x="15729658" y="3171809"/>
            <a:ext cx="2260053" cy="686435"/>
          </a:xfrm>
          <a:prstGeom prst="rect">
            <a:avLst/>
          </a:prstGeom>
        </p:spPr>
        <p:txBody>
          <a:bodyPr lIns="0" tIns="0" rIns="0" bIns="0" rtlCol="0" anchor="t">
            <a:spAutoFit/>
          </a:bodyPr>
          <a:lstStyle/>
          <a:p>
            <a:pPr algn="ctr">
              <a:lnSpc>
                <a:spcPts val="2530"/>
              </a:lnSpc>
            </a:pPr>
            <a:r>
              <a:rPr lang="en-US" sz="2300">
                <a:solidFill>
                  <a:srgbClr val="002360"/>
                </a:solidFill>
                <a:latin typeface="Alegreya Sans Bold Bold"/>
              </a:rPr>
              <a:t>Summary of </a:t>
            </a:r>
          </a:p>
          <a:p>
            <a:pPr algn="ctr">
              <a:lnSpc>
                <a:spcPts val="2530"/>
              </a:lnSpc>
            </a:pPr>
            <a:r>
              <a:rPr lang="en-US" sz="2300">
                <a:solidFill>
                  <a:srgbClr val="002360"/>
                </a:solidFill>
                <a:latin typeface="Alegreya Sans Bold Bold"/>
              </a:rPr>
              <a:t>Safety Week</a:t>
            </a:r>
          </a:p>
        </p:txBody>
      </p:sp>
      <p:grpSp>
        <p:nvGrpSpPr>
          <p:cNvPr id="40" name="Group 40"/>
          <p:cNvGrpSpPr/>
          <p:nvPr/>
        </p:nvGrpSpPr>
        <p:grpSpPr>
          <a:xfrm>
            <a:off x="2759179" y="4249699"/>
            <a:ext cx="2516046" cy="2625331"/>
            <a:chOff x="0" y="0"/>
            <a:chExt cx="2986618" cy="3116342"/>
          </a:xfrm>
        </p:grpSpPr>
        <p:sp>
          <p:nvSpPr>
            <p:cNvPr id="41" name="Freeform 41"/>
            <p:cNvSpPr/>
            <p:nvPr/>
          </p:nvSpPr>
          <p:spPr>
            <a:xfrm>
              <a:off x="0" y="0"/>
              <a:ext cx="2987888" cy="3117612"/>
            </a:xfrm>
            <a:custGeom>
              <a:avLst/>
              <a:gdLst/>
              <a:ahLst/>
              <a:cxnLst/>
              <a:rect l="l" t="t" r="r" b="b"/>
              <a:pathLst>
                <a:path w="2987888" h="311761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35139"/>
                  </a:lnTo>
                  <a:lnTo>
                    <a:pt x="60960" y="535139"/>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34663"/>
                  </a:lnTo>
                  <a:lnTo>
                    <a:pt x="157480" y="534663"/>
                  </a:lnTo>
                  <a:lnTo>
                    <a:pt x="157480" y="387350"/>
                  </a:lnTo>
                  <a:close/>
                  <a:moveTo>
                    <a:pt x="0" y="534662"/>
                  </a:moveTo>
                  <a:lnTo>
                    <a:pt x="60960" y="534662"/>
                  </a:lnTo>
                  <a:lnTo>
                    <a:pt x="60960" y="2509282"/>
                  </a:lnTo>
                  <a:lnTo>
                    <a:pt x="0" y="2509282"/>
                  </a:lnTo>
                  <a:lnTo>
                    <a:pt x="0" y="534662"/>
                  </a:lnTo>
                  <a:close/>
                  <a:moveTo>
                    <a:pt x="142240" y="534662"/>
                  </a:moveTo>
                  <a:lnTo>
                    <a:pt x="158750" y="534662"/>
                  </a:lnTo>
                  <a:lnTo>
                    <a:pt x="158750" y="2509282"/>
                  </a:lnTo>
                  <a:lnTo>
                    <a:pt x="142240" y="2509282"/>
                  </a:lnTo>
                  <a:lnTo>
                    <a:pt x="142240" y="534662"/>
                  </a:lnTo>
                  <a:close/>
                  <a:moveTo>
                    <a:pt x="269240" y="3055382"/>
                  </a:moveTo>
                  <a:cubicBezTo>
                    <a:pt x="154940" y="3055382"/>
                    <a:pt x="62230" y="2962672"/>
                    <a:pt x="62230" y="2848372"/>
                  </a:cubicBezTo>
                  <a:lnTo>
                    <a:pt x="62230" y="2509282"/>
                  </a:lnTo>
                  <a:lnTo>
                    <a:pt x="0" y="2509282"/>
                  </a:lnTo>
                  <a:lnTo>
                    <a:pt x="0" y="2848372"/>
                  </a:lnTo>
                  <a:cubicBezTo>
                    <a:pt x="0" y="2996962"/>
                    <a:pt x="120650" y="3117612"/>
                    <a:pt x="269240" y="3117612"/>
                  </a:cubicBezTo>
                  <a:lnTo>
                    <a:pt x="566476" y="3117612"/>
                  </a:lnTo>
                  <a:lnTo>
                    <a:pt x="566476" y="3055382"/>
                  </a:lnTo>
                  <a:lnTo>
                    <a:pt x="269240" y="3055382"/>
                  </a:lnTo>
                  <a:close/>
                  <a:moveTo>
                    <a:pt x="387350" y="2958862"/>
                  </a:moveTo>
                  <a:cubicBezTo>
                    <a:pt x="260350" y="2958862"/>
                    <a:pt x="157480" y="2855992"/>
                    <a:pt x="157480" y="2728992"/>
                  </a:cubicBezTo>
                  <a:lnTo>
                    <a:pt x="157480" y="2509282"/>
                  </a:lnTo>
                  <a:lnTo>
                    <a:pt x="140970" y="2509282"/>
                  </a:lnTo>
                  <a:lnTo>
                    <a:pt x="140970" y="2728992"/>
                  </a:lnTo>
                  <a:cubicBezTo>
                    <a:pt x="140970" y="2864882"/>
                    <a:pt x="251460" y="2975372"/>
                    <a:pt x="387350" y="2975372"/>
                  </a:cubicBezTo>
                  <a:lnTo>
                    <a:pt x="565641" y="2975372"/>
                  </a:lnTo>
                  <a:lnTo>
                    <a:pt x="565641" y="2958862"/>
                  </a:lnTo>
                  <a:lnTo>
                    <a:pt x="387350" y="2958862"/>
                  </a:lnTo>
                  <a:close/>
                  <a:moveTo>
                    <a:pt x="565641" y="3055382"/>
                  </a:moveTo>
                  <a:lnTo>
                    <a:pt x="2357527" y="3055382"/>
                  </a:lnTo>
                  <a:lnTo>
                    <a:pt x="2357527" y="3116342"/>
                  </a:lnTo>
                  <a:lnTo>
                    <a:pt x="565641" y="3116342"/>
                  </a:lnTo>
                  <a:lnTo>
                    <a:pt x="565641" y="3055382"/>
                  </a:lnTo>
                  <a:close/>
                  <a:moveTo>
                    <a:pt x="565641" y="2958862"/>
                  </a:moveTo>
                  <a:lnTo>
                    <a:pt x="2357527" y="2958862"/>
                  </a:lnTo>
                  <a:lnTo>
                    <a:pt x="2357527" y="2975372"/>
                  </a:lnTo>
                  <a:lnTo>
                    <a:pt x="565641" y="2975372"/>
                  </a:lnTo>
                  <a:lnTo>
                    <a:pt x="565641" y="2958862"/>
                  </a:lnTo>
                  <a:close/>
                  <a:moveTo>
                    <a:pt x="2925658" y="2509282"/>
                  </a:moveTo>
                  <a:lnTo>
                    <a:pt x="2925658" y="2848372"/>
                  </a:lnTo>
                  <a:cubicBezTo>
                    <a:pt x="2925658" y="2962672"/>
                    <a:pt x="2832948" y="3055382"/>
                    <a:pt x="2718648" y="3055382"/>
                  </a:cubicBezTo>
                  <a:lnTo>
                    <a:pt x="2357527" y="3055382"/>
                  </a:lnTo>
                  <a:lnTo>
                    <a:pt x="2357527" y="3116342"/>
                  </a:lnTo>
                  <a:lnTo>
                    <a:pt x="2718648" y="3116342"/>
                  </a:lnTo>
                  <a:cubicBezTo>
                    <a:pt x="2867238" y="3116342"/>
                    <a:pt x="2987888" y="2995692"/>
                    <a:pt x="2987888" y="2847102"/>
                  </a:cubicBezTo>
                  <a:lnTo>
                    <a:pt x="2987888" y="2509282"/>
                  </a:lnTo>
                  <a:lnTo>
                    <a:pt x="2925658" y="2509282"/>
                  </a:lnTo>
                  <a:close/>
                  <a:moveTo>
                    <a:pt x="2829138" y="2728992"/>
                  </a:moveTo>
                  <a:cubicBezTo>
                    <a:pt x="2829138" y="2855992"/>
                    <a:pt x="2726268" y="2958862"/>
                    <a:pt x="2599268" y="2958862"/>
                  </a:cubicBezTo>
                  <a:lnTo>
                    <a:pt x="2357527" y="2958862"/>
                  </a:lnTo>
                  <a:lnTo>
                    <a:pt x="2357527" y="2975372"/>
                  </a:lnTo>
                  <a:lnTo>
                    <a:pt x="2599268" y="2975372"/>
                  </a:lnTo>
                  <a:cubicBezTo>
                    <a:pt x="2735158" y="2975372"/>
                    <a:pt x="2845648" y="2864882"/>
                    <a:pt x="2845648" y="2728992"/>
                  </a:cubicBezTo>
                  <a:lnTo>
                    <a:pt x="2845648" y="2509282"/>
                  </a:lnTo>
                  <a:lnTo>
                    <a:pt x="2829138" y="2509282"/>
                  </a:lnTo>
                  <a:lnTo>
                    <a:pt x="2829138" y="2728992"/>
                  </a:lnTo>
                  <a:close/>
                  <a:moveTo>
                    <a:pt x="2925658" y="534662"/>
                  </a:moveTo>
                  <a:lnTo>
                    <a:pt x="2986618" y="534662"/>
                  </a:lnTo>
                  <a:lnTo>
                    <a:pt x="2986618" y="2509282"/>
                  </a:lnTo>
                  <a:lnTo>
                    <a:pt x="2925658" y="2509282"/>
                  </a:lnTo>
                  <a:lnTo>
                    <a:pt x="2925658" y="534662"/>
                  </a:lnTo>
                  <a:close/>
                  <a:moveTo>
                    <a:pt x="2829138" y="534662"/>
                  </a:moveTo>
                  <a:lnTo>
                    <a:pt x="2845648" y="534662"/>
                  </a:lnTo>
                  <a:lnTo>
                    <a:pt x="2845648" y="2509282"/>
                  </a:lnTo>
                  <a:lnTo>
                    <a:pt x="2829138" y="2509282"/>
                  </a:lnTo>
                  <a:lnTo>
                    <a:pt x="2829138" y="534662"/>
                  </a:lnTo>
                  <a:close/>
                  <a:moveTo>
                    <a:pt x="2718648" y="60960"/>
                  </a:moveTo>
                  <a:cubicBezTo>
                    <a:pt x="2832948" y="60960"/>
                    <a:pt x="2925658" y="153670"/>
                    <a:pt x="2925658" y="267970"/>
                  </a:cubicBezTo>
                  <a:lnTo>
                    <a:pt x="2925658" y="534662"/>
                  </a:lnTo>
                  <a:lnTo>
                    <a:pt x="2986618" y="534662"/>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35139"/>
                  </a:lnTo>
                  <a:lnTo>
                    <a:pt x="2845648" y="535139"/>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42" name="TextBox 42"/>
          <p:cNvSpPr txBox="1"/>
          <p:nvPr/>
        </p:nvSpPr>
        <p:spPr>
          <a:xfrm>
            <a:off x="2887176" y="4975625"/>
            <a:ext cx="2260053" cy="1059180"/>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Maintaining Controller Skills and Knowledge</a:t>
            </a:r>
          </a:p>
        </p:txBody>
      </p:sp>
      <p:grpSp>
        <p:nvGrpSpPr>
          <p:cNvPr id="43" name="Group 43"/>
          <p:cNvGrpSpPr/>
          <p:nvPr/>
        </p:nvGrpSpPr>
        <p:grpSpPr>
          <a:xfrm>
            <a:off x="15601662" y="4249699"/>
            <a:ext cx="2516046" cy="1269803"/>
            <a:chOff x="0" y="0"/>
            <a:chExt cx="2986618" cy="1507292"/>
          </a:xfrm>
        </p:grpSpPr>
        <p:sp>
          <p:nvSpPr>
            <p:cNvPr id="44" name="Freeform 44"/>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45" name="Group 45"/>
          <p:cNvGrpSpPr/>
          <p:nvPr/>
        </p:nvGrpSpPr>
        <p:grpSpPr>
          <a:xfrm>
            <a:off x="15601662" y="5585301"/>
            <a:ext cx="2516046" cy="1269803"/>
            <a:chOff x="0" y="0"/>
            <a:chExt cx="2986618" cy="1507292"/>
          </a:xfrm>
        </p:grpSpPr>
        <p:sp>
          <p:nvSpPr>
            <p:cNvPr id="46" name="Freeform 46"/>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47" name="TextBox 47"/>
          <p:cNvSpPr txBox="1"/>
          <p:nvPr/>
        </p:nvSpPr>
        <p:spPr>
          <a:xfrm>
            <a:off x="15729658" y="4507411"/>
            <a:ext cx="2260053"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Safety </a:t>
            </a:r>
          </a:p>
          <a:p>
            <a:pPr algn="ctr">
              <a:lnSpc>
                <a:spcPts val="2640"/>
              </a:lnSpc>
            </a:pPr>
            <a:r>
              <a:rPr lang="en-US" sz="2400">
                <a:solidFill>
                  <a:srgbClr val="002360"/>
                </a:solidFill>
                <a:latin typeface="Alegreya Sans Bold Bold"/>
              </a:rPr>
              <a:t>Leadership</a:t>
            </a:r>
          </a:p>
        </p:txBody>
      </p:sp>
      <p:sp>
        <p:nvSpPr>
          <p:cNvPr id="48" name="TextBox 48"/>
          <p:cNvSpPr txBox="1"/>
          <p:nvPr/>
        </p:nvSpPr>
        <p:spPr>
          <a:xfrm>
            <a:off x="15729658" y="5843013"/>
            <a:ext cx="2260053"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Talking About Safety</a:t>
            </a:r>
          </a:p>
        </p:txBody>
      </p:sp>
      <p:grpSp>
        <p:nvGrpSpPr>
          <p:cNvPr id="49" name="Group 49"/>
          <p:cNvGrpSpPr/>
          <p:nvPr/>
        </p:nvGrpSpPr>
        <p:grpSpPr>
          <a:xfrm>
            <a:off x="5331831" y="4249699"/>
            <a:ext cx="2516046" cy="2605405"/>
            <a:chOff x="0" y="0"/>
            <a:chExt cx="2986618" cy="3092689"/>
          </a:xfrm>
        </p:grpSpPr>
        <p:sp>
          <p:nvSpPr>
            <p:cNvPr id="50" name="Freeform 50"/>
            <p:cNvSpPr/>
            <p:nvPr/>
          </p:nvSpPr>
          <p:spPr>
            <a:xfrm>
              <a:off x="0" y="0"/>
              <a:ext cx="2987888" cy="3093959"/>
            </a:xfrm>
            <a:custGeom>
              <a:avLst/>
              <a:gdLst/>
              <a:ahLst/>
              <a:cxnLst/>
              <a:rect l="l" t="t" r="r" b="b"/>
              <a:pathLst>
                <a:path w="2987888" h="3093959">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34814"/>
                  </a:lnTo>
                  <a:lnTo>
                    <a:pt x="60960" y="534814"/>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34343"/>
                  </a:lnTo>
                  <a:lnTo>
                    <a:pt x="157480" y="534343"/>
                  </a:lnTo>
                  <a:lnTo>
                    <a:pt x="157480" y="387350"/>
                  </a:lnTo>
                  <a:close/>
                  <a:moveTo>
                    <a:pt x="0" y="534343"/>
                  </a:moveTo>
                  <a:lnTo>
                    <a:pt x="60960" y="534343"/>
                  </a:lnTo>
                  <a:lnTo>
                    <a:pt x="60960" y="2485629"/>
                  </a:lnTo>
                  <a:lnTo>
                    <a:pt x="0" y="2485629"/>
                  </a:lnTo>
                  <a:lnTo>
                    <a:pt x="0" y="534343"/>
                  </a:lnTo>
                  <a:close/>
                  <a:moveTo>
                    <a:pt x="142240" y="534343"/>
                  </a:moveTo>
                  <a:lnTo>
                    <a:pt x="158750" y="534343"/>
                  </a:lnTo>
                  <a:lnTo>
                    <a:pt x="158750" y="2485629"/>
                  </a:lnTo>
                  <a:lnTo>
                    <a:pt x="142240" y="2485629"/>
                  </a:lnTo>
                  <a:lnTo>
                    <a:pt x="142240" y="534343"/>
                  </a:lnTo>
                  <a:close/>
                  <a:moveTo>
                    <a:pt x="269240" y="3031729"/>
                  </a:moveTo>
                  <a:cubicBezTo>
                    <a:pt x="154940" y="3031729"/>
                    <a:pt x="62230" y="2939019"/>
                    <a:pt x="62230" y="2824719"/>
                  </a:cubicBezTo>
                  <a:lnTo>
                    <a:pt x="62230" y="2485629"/>
                  </a:lnTo>
                  <a:lnTo>
                    <a:pt x="0" y="2485629"/>
                  </a:lnTo>
                  <a:lnTo>
                    <a:pt x="0" y="2824719"/>
                  </a:lnTo>
                  <a:cubicBezTo>
                    <a:pt x="0" y="2973309"/>
                    <a:pt x="120650" y="3093959"/>
                    <a:pt x="269240" y="3093959"/>
                  </a:cubicBezTo>
                  <a:lnTo>
                    <a:pt x="566476" y="3093959"/>
                  </a:lnTo>
                  <a:lnTo>
                    <a:pt x="566476" y="3031729"/>
                  </a:lnTo>
                  <a:lnTo>
                    <a:pt x="269240" y="3031729"/>
                  </a:lnTo>
                  <a:close/>
                  <a:moveTo>
                    <a:pt x="387350" y="2935209"/>
                  </a:moveTo>
                  <a:cubicBezTo>
                    <a:pt x="260350" y="2935209"/>
                    <a:pt x="157480" y="2832339"/>
                    <a:pt x="157480" y="2705339"/>
                  </a:cubicBezTo>
                  <a:lnTo>
                    <a:pt x="157480" y="2485629"/>
                  </a:lnTo>
                  <a:lnTo>
                    <a:pt x="140970" y="2485629"/>
                  </a:lnTo>
                  <a:lnTo>
                    <a:pt x="140970" y="2705339"/>
                  </a:lnTo>
                  <a:cubicBezTo>
                    <a:pt x="140970" y="2841229"/>
                    <a:pt x="251460" y="2951719"/>
                    <a:pt x="387350" y="2951719"/>
                  </a:cubicBezTo>
                  <a:lnTo>
                    <a:pt x="565641" y="2951719"/>
                  </a:lnTo>
                  <a:lnTo>
                    <a:pt x="565641" y="2935209"/>
                  </a:lnTo>
                  <a:lnTo>
                    <a:pt x="387350" y="2935209"/>
                  </a:lnTo>
                  <a:close/>
                  <a:moveTo>
                    <a:pt x="565641" y="3031729"/>
                  </a:moveTo>
                  <a:lnTo>
                    <a:pt x="2357527" y="3031729"/>
                  </a:lnTo>
                  <a:lnTo>
                    <a:pt x="2357527" y="3092689"/>
                  </a:lnTo>
                  <a:lnTo>
                    <a:pt x="565641" y="3092689"/>
                  </a:lnTo>
                  <a:lnTo>
                    <a:pt x="565641" y="3031729"/>
                  </a:lnTo>
                  <a:close/>
                  <a:moveTo>
                    <a:pt x="565641" y="2935209"/>
                  </a:moveTo>
                  <a:lnTo>
                    <a:pt x="2357527" y="2935209"/>
                  </a:lnTo>
                  <a:lnTo>
                    <a:pt x="2357527" y="2951719"/>
                  </a:lnTo>
                  <a:lnTo>
                    <a:pt x="565641" y="2951719"/>
                  </a:lnTo>
                  <a:lnTo>
                    <a:pt x="565641" y="2935209"/>
                  </a:lnTo>
                  <a:close/>
                  <a:moveTo>
                    <a:pt x="2925658" y="2485629"/>
                  </a:moveTo>
                  <a:lnTo>
                    <a:pt x="2925658" y="2824719"/>
                  </a:lnTo>
                  <a:cubicBezTo>
                    <a:pt x="2925658" y="2939019"/>
                    <a:pt x="2832948" y="3031729"/>
                    <a:pt x="2718648" y="3031729"/>
                  </a:cubicBezTo>
                  <a:lnTo>
                    <a:pt x="2357527" y="3031729"/>
                  </a:lnTo>
                  <a:lnTo>
                    <a:pt x="2357527" y="3092689"/>
                  </a:lnTo>
                  <a:lnTo>
                    <a:pt x="2718648" y="3092689"/>
                  </a:lnTo>
                  <a:cubicBezTo>
                    <a:pt x="2867238" y="3092689"/>
                    <a:pt x="2987888" y="2972039"/>
                    <a:pt x="2987888" y="2823449"/>
                  </a:cubicBezTo>
                  <a:lnTo>
                    <a:pt x="2987888" y="2485629"/>
                  </a:lnTo>
                  <a:lnTo>
                    <a:pt x="2925658" y="2485629"/>
                  </a:lnTo>
                  <a:close/>
                  <a:moveTo>
                    <a:pt x="2829138" y="2705339"/>
                  </a:moveTo>
                  <a:cubicBezTo>
                    <a:pt x="2829138" y="2832339"/>
                    <a:pt x="2726268" y="2935209"/>
                    <a:pt x="2599268" y="2935209"/>
                  </a:cubicBezTo>
                  <a:lnTo>
                    <a:pt x="2357527" y="2935209"/>
                  </a:lnTo>
                  <a:lnTo>
                    <a:pt x="2357527" y="2951719"/>
                  </a:lnTo>
                  <a:lnTo>
                    <a:pt x="2599268" y="2951719"/>
                  </a:lnTo>
                  <a:cubicBezTo>
                    <a:pt x="2735158" y="2951719"/>
                    <a:pt x="2845648" y="2841229"/>
                    <a:pt x="2845648" y="2705339"/>
                  </a:cubicBezTo>
                  <a:lnTo>
                    <a:pt x="2845648" y="2485629"/>
                  </a:lnTo>
                  <a:lnTo>
                    <a:pt x="2829138" y="2485629"/>
                  </a:lnTo>
                  <a:lnTo>
                    <a:pt x="2829138" y="2705339"/>
                  </a:lnTo>
                  <a:close/>
                  <a:moveTo>
                    <a:pt x="2925658" y="534343"/>
                  </a:moveTo>
                  <a:lnTo>
                    <a:pt x="2986618" y="534343"/>
                  </a:lnTo>
                  <a:lnTo>
                    <a:pt x="2986618" y="2485629"/>
                  </a:lnTo>
                  <a:lnTo>
                    <a:pt x="2925658" y="2485629"/>
                  </a:lnTo>
                  <a:lnTo>
                    <a:pt x="2925658" y="534343"/>
                  </a:lnTo>
                  <a:close/>
                  <a:moveTo>
                    <a:pt x="2829138" y="534343"/>
                  </a:moveTo>
                  <a:lnTo>
                    <a:pt x="2845648" y="534343"/>
                  </a:lnTo>
                  <a:lnTo>
                    <a:pt x="2845648" y="2485629"/>
                  </a:lnTo>
                  <a:lnTo>
                    <a:pt x="2829138" y="2485629"/>
                  </a:lnTo>
                  <a:lnTo>
                    <a:pt x="2829138" y="534343"/>
                  </a:lnTo>
                  <a:close/>
                  <a:moveTo>
                    <a:pt x="2718648" y="60960"/>
                  </a:moveTo>
                  <a:cubicBezTo>
                    <a:pt x="2832948" y="60960"/>
                    <a:pt x="2925658" y="153670"/>
                    <a:pt x="2925658" y="267970"/>
                  </a:cubicBezTo>
                  <a:lnTo>
                    <a:pt x="2925658" y="534343"/>
                  </a:lnTo>
                  <a:lnTo>
                    <a:pt x="2986618" y="534343"/>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34814"/>
                  </a:lnTo>
                  <a:lnTo>
                    <a:pt x="2845648" y="534814"/>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51" name="TextBox 51"/>
          <p:cNvSpPr txBox="1"/>
          <p:nvPr/>
        </p:nvSpPr>
        <p:spPr>
          <a:xfrm>
            <a:off x="5459827" y="4808937"/>
            <a:ext cx="2260053" cy="1725930"/>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Ramping Up Operations &amp; Managing Skills and Knowledge</a:t>
            </a:r>
          </a:p>
          <a:p>
            <a:pPr algn="ctr">
              <a:lnSpc>
                <a:spcPts val="2640"/>
              </a:lnSpc>
            </a:pPr>
            <a:endParaRPr lang="en-US" sz="2400">
              <a:solidFill>
                <a:srgbClr val="002360"/>
              </a:solidFill>
              <a:latin typeface="Alegreya Sans Bold Bold"/>
            </a:endParaRPr>
          </a:p>
        </p:txBody>
      </p:sp>
      <p:grpSp>
        <p:nvGrpSpPr>
          <p:cNvPr id="52" name="Group 52"/>
          <p:cNvGrpSpPr/>
          <p:nvPr/>
        </p:nvGrpSpPr>
        <p:grpSpPr>
          <a:xfrm>
            <a:off x="7908732" y="4249699"/>
            <a:ext cx="2516046" cy="2605405"/>
            <a:chOff x="0" y="0"/>
            <a:chExt cx="2986618" cy="3092689"/>
          </a:xfrm>
        </p:grpSpPr>
        <p:sp>
          <p:nvSpPr>
            <p:cNvPr id="53" name="Freeform 53"/>
            <p:cNvSpPr/>
            <p:nvPr/>
          </p:nvSpPr>
          <p:spPr>
            <a:xfrm>
              <a:off x="0" y="0"/>
              <a:ext cx="2987888" cy="3093959"/>
            </a:xfrm>
            <a:custGeom>
              <a:avLst/>
              <a:gdLst/>
              <a:ahLst/>
              <a:cxnLst/>
              <a:rect l="l" t="t" r="r" b="b"/>
              <a:pathLst>
                <a:path w="2987888" h="3093959">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34814"/>
                  </a:lnTo>
                  <a:lnTo>
                    <a:pt x="60960" y="534814"/>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34343"/>
                  </a:lnTo>
                  <a:lnTo>
                    <a:pt x="157480" y="534343"/>
                  </a:lnTo>
                  <a:lnTo>
                    <a:pt x="157480" y="387350"/>
                  </a:lnTo>
                  <a:close/>
                  <a:moveTo>
                    <a:pt x="0" y="534343"/>
                  </a:moveTo>
                  <a:lnTo>
                    <a:pt x="60960" y="534343"/>
                  </a:lnTo>
                  <a:lnTo>
                    <a:pt x="60960" y="2485629"/>
                  </a:lnTo>
                  <a:lnTo>
                    <a:pt x="0" y="2485629"/>
                  </a:lnTo>
                  <a:lnTo>
                    <a:pt x="0" y="534343"/>
                  </a:lnTo>
                  <a:close/>
                  <a:moveTo>
                    <a:pt x="142240" y="534343"/>
                  </a:moveTo>
                  <a:lnTo>
                    <a:pt x="158750" y="534343"/>
                  </a:lnTo>
                  <a:lnTo>
                    <a:pt x="158750" y="2485629"/>
                  </a:lnTo>
                  <a:lnTo>
                    <a:pt x="142240" y="2485629"/>
                  </a:lnTo>
                  <a:lnTo>
                    <a:pt x="142240" y="534343"/>
                  </a:lnTo>
                  <a:close/>
                  <a:moveTo>
                    <a:pt x="269240" y="3031729"/>
                  </a:moveTo>
                  <a:cubicBezTo>
                    <a:pt x="154940" y="3031729"/>
                    <a:pt x="62230" y="2939019"/>
                    <a:pt x="62230" y="2824719"/>
                  </a:cubicBezTo>
                  <a:lnTo>
                    <a:pt x="62230" y="2485629"/>
                  </a:lnTo>
                  <a:lnTo>
                    <a:pt x="0" y="2485629"/>
                  </a:lnTo>
                  <a:lnTo>
                    <a:pt x="0" y="2824719"/>
                  </a:lnTo>
                  <a:cubicBezTo>
                    <a:pt x="0" y="2973309"/>
                    <a:pt x="120650" y="3093959"/>
                    <a:pt x="269240" y="3093959"/>
                  </a:cubicBezTo>
                  <a:lnTo>
                    <a:pt x="566476" y="3093959"/>
                  </a:lnTo>
                  <a:lnTo>
                    <a:pt x="566476" y="3031729"/>
                  </a:lnTo>
                  <a:lnTo>
                    <a:pt x="269240" y="3031729"/>
                  </a:lnTo>
                  <a:close/>
                  <a:moveTo>
                    <a:pt x="387350" y="2935209"/>
                  </a:moveTo>
                  <a:cubicBezTo>
                    <a:pt x="260350" y="2935209"/>
                    <a:pt x="157480" y="2832339"/>
                    <a:pt x="157480" y="2705339"/>
                  </a:cubicBezTo>
                  <a:lnTo>
                    <a:pt x="157480" y="2485629"/>
                  </a:lnTo>
                  <a:lnTo>
                    <a:pt x="140970" y="2485629"/>
                  </a:lnTo>
                  <a:lnTo>
                    <a:pt x="140970" y="2705339"/>
                  </a:lnTo>
                  <a:cubicBezTo>
                    <a:pt x="140970" y="2841229"/>
                    <a:pt x="251460" y="2951719"/>
                    <a:pt x="387350" y="2951719"/>
                  </a:cubicBezTo>
                  <a:lnTo>
                    <a:pt x="565641" y="2951719"/>
                  </a:lnTo>
                  <a:lnTo>
                    <a:pt x="565641" y="2935209"/>
                  </a:lnTo>
                  <a:lnTo>
                    <a:pt x="387350" y="2935209"/>
                  </a:lnTo>
                  <a:close/>
                  <a:moveTo>
                    <a:pt x="565641" y="3031729"/>
                  </a:moveTo>
                  <a:lnTo>
                    <a:pt x="2357527" y="3031729"/>
                  </a:lnTo>
                  <a:lnTo>
                    <a:pt x="2357527" y="3092689"/>
                  </a:lnTo>
                  <a:lnTo>
                    <a:pt x="565641" y="3092689"/>
                  </a:lnTo>
                  <a:lnTo>
                    <a:pt x="565641" y="3031729"/>
                  </a:lnTo>
                  <a:close/>
                  <a:moveTo>
                    <a:pt x="565641" y="2935209"/>
                  </a:moveTo>
                  <a:lnTo>
                    <a:pt x="2357527" y="2935209"/>
                  </a:lnTo>
                  <a:lnTo>
                    <a:pt x="2357527" y="2951719"/>
                  </a:lnTo>
                  <a:lnTo>
                    <a:pt x="565641" y="2951719"/>
                  </a:lnTo>
                  <a:lnTo>
                    <a:pt x="565641" y="2935209"/>
                  </a:lnTo>
                  <a:close/>
                  <a:moveTo>
                    <a:pt x="2925658" y="2485629"/>
                  </a:moveTo>
                  <a:lnTo>
                    <a:pt x="2925658" y="2824719"/>
                  </a:lnTo>
                  <a:cubicBezTo>
                    <a:pt x="2925658" y="2939019"/>
                    <a:pt x="2832948" y="3031729"/>
                    <a:pt x="2718648" y="3031729"/>
                  </a:cubicBezTo>
                  <a:lnTo>
                    <a:pt x="2357527" y="3031729"/>
                  </a:lnTo>
                  <a:lnTo>
                    <a:pt x="2357527" y="3092689"/>
                  </a:lnTo>
                  <a:lnTo>
                    <a:pt x="2718648" y="3092689"/>
                  </a:lnTo>
                  <a:cubicBezTo>
                    <a:pt x="2867238" y="3092689"/>
                    <a:pt x="2987888" y="2972039"/>
                    <a:pt x="2987888" y="2823449"/>
                  </a:cubicBezTo>
                  <a:lnTo>
                    <a:pt x="2987888" y="2485629"/>
                  </a:lnTo>
                  <a:lnTo>
                    <a:pt x="2925658" y="2485629"/>
                  </a:lnTo>
                  <a:close/>
                  <a:moveTo>
                    <a:pt x="2829138" y="2705339"/>
                  </a:moveTo>
                  <a:cubicBezTo>
                    <a:pt x="2829138" y="2832339"/>
                    <a:pt x="2726268" y="2935209"/>
                    <a:pt x="2599268" y="2935209"/>
                  </a:cubicBezTo>
                  <a:lnTo>
                    <a:pt x="2357527" y="2935209"/>
                  </a:lnTo>
                  <a:lnTo>
                    <a:pt x="2357527" y="2951719"/>
                  </a:lnTo>
                  <a:lnTo>
                    <a:pt x="2599268" y="2951719"/>
                  </a:lnTo>
                  <a:cubicBezTo>
                    <a:pt x="2735158" y="2951719"/>
                    <a:pt x="2845648" y="2841229"/>
                    <a:pt x="2845648" y="2705339"/>
                  </a:cubicBezTo>
                  <a:lnTo>
                    <a:pt x="2845648" y="2485629"/>
                  </a:lnTo>
                  <a:lnTo>
                    <a:pt x="2829138" y="2485629"/>
                  </a:lnTo>
                  <a:lnTo>
                    <a:pt x="2829138" y="2705339"/>
                  </a:lnTo>
                  <a:close/>
                  <a:moveTo>
                    <a:pt x="2925658" y="534343"/>
                  </a:moveTo>
                  <a:lnTo>
                    <a:pt x="2986618" y="534343"/>
                  </a:lnTo>
                  <a:lnTo>
                    <a:pt x="2986618" y="2485629"/>
                  </a:lnTo>
                  <a:lnTo>
                    <a:pt x="2925658" y="2485629"/>
                  </a:lnTo>
                  <a:lnTo>
                    <a:pt x="2925658" y="534343"/>
                  </a:lnTo>
                  <a:close/>
                  <a:moveTo>
                    <a:pt x="2829138" y="534343"/>
                  </a:moveTo>
                  <a:lnTo>
                    <a:pt x="2845648" y="534343"/>
                  </a:lnTo>
                  <a:lnTo>
                    <a:pt x="2845648" y="2485629"/>
                  </a:lnTo>
                  <a:lnTo>
                    <a:pt x="2829138" y="2485629"/>
                  </a:lnTo>
                  <a:lnTo>
                    <a:pt x="2829138" y="534343"/>
                  </a:lnTo>
                  <a:close/>
                  <a:moveTo>
                    <a:pt x="2718648" y="60960"/>
                  </a:moveTo>
                  <a:cubicBezTo>
                    <a:pt x="2832948" y="60960"/>
                    <a:pt x="2925658" y="153670"/>
                    <a:pt x="2925658" y="267970"/>
                  </a:cubicBezTo>
                  <a:lnTo>
                    <a:pt x="2925658" y="534343"/>
                  </a:lnTo>
                  <a:lnTo>
                    <a:pt x="2986618" y="534343"/>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34814"/>
                  </a:lnTo>
                  <a:lnTo>
                    <a:pt x="2845648" y="534814"/>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54" name="TextBox 54"/>
          <p:cNvSpPr txBox="1"/>
          <p:nvPr/>
        </p:nvSpPr>
        <p:spPr>
          <a:xfrm>
            <a:off x="8036728" y="5142312"/>
            <a:ext cx="2260053"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Crew Skills and Knowledge</a:t>
            </a:r>
          </a:p>
        </p:txBody>
      </p:sp>
      <p:grpSp>
        <p:nvGrpSpPr>
          <p:cNvPr id="55" name="Group 55"/>
          <p:cNvGrpSpPr/>
          <p:nvPr/>
        </p:nvGrpSpPr>
        <p:grpSpPr>
          <a:xfrm>
            <a:off x="10449648" y="4249699"/>
            <a:ext cx="2516046" cy="2605405"/>
            <a:chOff x="0" y="0"/>
            <a:chExt cx="2986618" cy="3092689"/>
          </a:xfrm>
        </p:grpSpPr>
        <p:sp>
          <p:nvSpPr>
            <p:cNvPr id="56" name="Freeform 56"/>
            <p:cNvSpPr/>
            <p:nvPr/>
          </p:nvSpPr>
          <p:spPr>
            <a:xfrm>
              <a:off x="0" y="0"/>
              <a:ext cx="2987888" cy="3093959"/>
            </a:xfrm>
            <a:custGeom>
              <a:avLst/>
              <a:gdLst/>
              <a:ahLst/>
              <a:cxnLst/>
              <a:rect l="l" t="t" r="r" b="b"/>
              <a:pathLst>
                <a:path w="2987888" h="3093959">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34814"/>
                  </a:lnTo>
                  <a:lnTo>
                    <a:pt x="60960" y="534814"/>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34343"/>
                  </a:lnTo>
                  <a:lnTo>
                    <a:pt x="157480" y="534343"/>
                  </a:lnTo>
                  <a:lnTo>
                    <a:pt x="157480" y="387350"/>
                  </a:lnTo>
                  <a:close/>
                  <a:moveTo>
                    <a:pt x="0" y="534343"/>
                  </a:moveTo>
                  <a:lnTo>
                    <a:pt x="60960" y="534343"/>
                  </a:lnTo>
                  <a:lnTo>
                    <a:pt x="60960" y="2485629"/>
                  </a:lnTo>
                  <a:lnTo>
                    <a:pt x="0" y="2485629"/>
                  </a:lnTo>
                  <a:lnTo>
                    <a:pt x="0" y="534343"/>
                  </a:lnTo>
                  <a:close/>
                  <a:moveTo>
                    <a:pt x="142240" y="534343"/>
                  </a:moveTo>
                  <a:lnTo>
                    <a:pt x="158750" y="534343"/>
                  </a:lnTo>
                  <a:lnTo>
                    <a:pt x="158750" y="2485629"/>
                  </a:lnTo>
                  <a:lnTo>
                    <a:pt x="142240" y="2485629"/>
                  </a:lnTo>
                  <a:lnTo>
                    <a:pt x="142240" y="534343"/>
                  </a:lnTo>
                  <a:close/>
                  <a:moveTo>
                    <a:pt x="269240" y="3031729"/>
                  </a:moveTo>
                  <a:cubicBezTo>
                    <a:pt x="154940" y="3031729"/>
                    <a:pt x="62230" y="2939019"/>
                    <a:pt x="62230" y="2824719"/>
                  </a:cubicBezTo>
                  <a:lnTo>
                    <a:pt x="62230" y="2485629"/>
                  </a:lnTo>
                  <a:lnTo>
                    <a:pt x="0" y="2485629"/>
                  </a:lnTo>
                  <a:lnTo>
                    <a:pt x="0" y="2824719"/>
                  </a:lnTo>
                  <a:cubicBezTo>
                    <a:pt x="0" y="2973309"/>
                    <a:pt x="120650" y="3093959"/>
                    <a:pt x="269240" y="3093959"/>
                  </a:cubicBezTo>
                  <a:lnTo>
                    <a:pt x="566476" y="3093959"/>
                  </a:lnTo>
                  <a:lnTo>
                    <a:pt x="566476" y="3031729"/>
                  </a:lnTo>
                  <a:lnTo>
                    <a:pt x="269240" y="3031729"/>
                  </a:lnTo>
                  <a:close/>
                  <a:moveTo>
                    <a:pt x="387350" y="2935209"/>
                  </a:moveTo>
                  <a:cubicBezTo>
                    <a:pt x="260350" y="2935209"/>
                    <a:pt x="157480" y="2832339"/>
                    <a:pt x="157480" y="2705339"/>
                  </a:cubicBezTo>
                  <a:lnTo>
                    <a:pt x="157480" y="2485629"/>
                  </a:lnTo>
                  <a:lnTo>
                    <a:pt x="140970" y="2485629"/>
                  </a:lnTo>
                  <a:lnTo>
                    <a:pt x="140970" y="2705339"/>
                  </a:lnTo>
                  <a:cubicBezTo>
                    <a:pt x="140970" y="2841229"/>
                    <a:pt x="251460" y="2951719"/>
                    <a:pt x="387350" y="2951719"/>
                  </a:cubicBezTo>
                  <a:lnTo>
                    <a:pt x="565641" y="2951719"/>
                  </a:lnTo>
                  <a:lnTo>
                    <a:pt x="565641" y="2935209"/>
                  </a:lnTo>
                  <a:lnTo>
                    <a:pt x="387350" y="2935209"/>
                  </a:lnTo>
                  <a:close/>
                  <a:moveTo>
                    <a:pt x="565641" y="3031729"/>
                  </a:moveTo>
                  <a:lnTo>
                    <a:pt x="2357527" y="3031729"/>
                  </a:lnTo>
                  <a:lnTo>
                    <a:pt x="2357527" y="3092689"/>
                  </a:lnTo>
                  <a:lnTo>
                    <a:pt x="565641" y="3092689"/>
                  </a:lnTo>
                  <a:lnTo>
                    <a:pt x="565641" y="3031729"/>
                  </a:lnTo>
                  <a:close/>
                  <a:moveTo>
                    <a:pt x="565641" y="2935209"/>
                  </a:moveTo>
                  <a:lnTo>
                    <a:pt x="2357527" y="2935209"/>
                  </a:lnTo>
                  <a:lnTo>
                    <a:pt x="2357527" y="2951719"/>
                  </a:lnTo>
                  <a:lnTo>
                    <a:pt x="565641" y="2951719"/>
                  </a:lnTo>
                  <a:lnTo>
                    <a:pt x="565641" y="2935209"/>
                  </a:lnTo>
                  <a:close/>
                  <a:moveTo>
                    <a:pt x="2925658" y="2485629"/>
                  </a:moveTo>
                  <a:lnTo>
                    <a:pt x="2925658" y="2824719"/>
                  </a:lnTo>
                  <a:cubicBezTo>
                    <a:pt x="2925658" y="2939019"/>
                    <a:pt x="2832948" y="3031729"/>
                    <a:pt x="2718648" y="3031729"/>
                  </a:cubicBezTo>
                  <a:lnTo>
                    <a:pt x="2357527" y="3031729"/>
                  </a:lnTo>
                  <a:lnTo>
                    <a:pt x="2357527" y="3092689"/>
                  </a:lnTo>
                  <a:lnTo>
                    <a:pt x="2718648" y="3092689"/>
                  </a:lnTo>
                  <a:cubicBezTo>
                    <a:pt x="2867238" y="3092689"/>
                    <a:pt x="2987888" y="2972039"/>
                    <a:pt x="2987888" y="2823449"/>
                  </a:cubicBezTo>
                  <a:lnTo>
                    <a:pt x="2987888" y="2485629"/>
                  </a:lnTo>
                  <a:lnTo>
                    <a:pt x="2925658" y="2485629"/>
                  </a:lnTo>
                  <a:close/>
                  <a:moveTo>
                    <a:pt x="2829138" y="2705339"/>
                  </a:moveTo>
                  <a:cubicBezTo>
                    <a:pt x="2829138" y="2832339"/>
                    <a:pt x="2726268" y="2935209"/>
                    <a:pt x="2599268" y="2935209"/>
                  </a:cubicBezTo>
                  <a:lnTo>
                    <a:pt x="2357527" y="2935209"/>
                  </a:lnTo>
                  <a:lnTo>
                    <a:pt x="2357527" y="2951719"/>
                  </a:lnTo>
                  <a:lnTo>
                    <a:pt x="2599268" y="2951719"/>
                  </a:lnTo>
                  <a:cubicBezTo>
                    <a:pt x="2735158" y="2951719"/>
                    <a:pt x="2845648" y="2841229"/>
                    <a:pt x="2845648" y="2705339"/>
                  </a:cubicBezTo>
                  <a:lnTo>
                    <a:pt x="2845648" y="2485629"/>
                  </a:lnTo>
                  <a:lnTo>
                    <a:pt x="2829138" y="2485629"/>
                  </a:lnTo>
                  <a:lnTo>
                    <a:pt x="2829138" y="2705339"/>
                  </a:lnTo>
                  <a:close/>
                  <a:moveTo>
                    <a:pt x="2925658" y="534343"/>
                  </a:moveTo>
                  <a:lnTo>
                    <a:pt x="2986618" y="534343"/>
                  </a:lnTo>
                  <a:lnTo>
                    <a:pt x="2986618" y="2485629"/>
                  </a:lnTo>
                  <a:lnTo>
                    <a:pt x="2925658" y="2485629"/>
                  </a:lnTo>
                  <a:lnTo>
                    <a:pt x="2925658" y="534343"/>
                  </a:lnTo>
                  <a:close/>
                  <a:moveTo>
                    <a:pt x="2829138" y="534343"/>
                  </a:moveTo>
                  <a:lnTo>
                    <a:pt x="2845648" y="534343"/>
                  </a:lnTo>
                  <a:lnTo>
                    <a:pt x="2845648" y="2485629"/>
                  </a:lnTo>
                  <a:lnTo>
                    <a:pt x="2829138" y="2485629"/>
                  </a:lnTo>
                  <a:lnTo>
                    <a:pt x="2829138" y="534343"/>
                  </a:lnTo>
                  <a:close/>
                  <a:moveTo>
                    <a:pt x="2718648" y="60960"/>
                  </a:moveTo>
                  <a:cubicBezTo>
                    <a:pt x="2832948" y="60960"/>
                    <a:pt x="2925658" y="153670"/>
                    <a:pt x="2925658" y="267970"/>
                  </a:cubicBezTo>
                  <a:lnTo>
                    <a:pt x="2925658" y="534343"/>
                  </a:lnTo>
                  <a:lnTo>
                    <a:pt x="2986618" y="534343"/>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34814"/>
                  </a:lnTo>
                  <a:lnTo>
                    <a:pt x="2845648" y="534814"/>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57" name="TextBox 57"/>
          <p:cNvSpPr txBox="1"/>
          <p:nvPr/>
        </p:nvSpPr>
        <p:spPr>
          <a:xfrm>
            <a:off x="10751237" y="4808937"/>
            <a:ext cx="1989341" cy="139255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Managing Safety and Competence in Operations</a:t>
            </a:r>
          </a:p>
        </p:txBody>
      </p:sp>
      <p:grpSp>
        <p:nvGrpSpPr>
          <p:cNvPr id="58" name="Group 58"/>
          <p:cNvGrpSpPr/>
          <p:nvPr/>
        </p:nvGrpSpPr>
        <p:grpSpPr>
          <a:xfrm>
            <a:off x="13042167" y="4249699"/>
            <a:ext cx="2516046" cy="1269803"/>
            <a:chOff x="0" y="0"/>
            <a:chExt cx="2986618" cy="1507292"/>
          </a:xfrm>
        </p:grpSpPr>
        <p:sp>
          <p:nvSpPr>
            <p:cNvPr id="59" name="Freeform 59"/>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grpSp>
        <p:nvGrpSpPr>
          <p:cNvPr id="60" name="Group 60"/>
          <p:cNvGrpSpPr/>
          <p:nvPr/>
        </p:nvGrpSpPr>
        <p:grpSpPr>
          <a:xfrm>
            <a:off x="13042167" y="5585301"/>
            <a:ext cx="2516046" cy="1269803"/>
            <a:chOff x="0" y="0"/>
            <a:chExt cx="2986618" cy="1507292"/>
          </a:xfrm>
        </p:grpSpPr>
        <p:sp>
          <p:nvSpPr>
            <p:cNvPr id="61" name="Freeform 61"/>
            <p:cNvSpPr/>
            <p:nvPr/>
          </p:nvSpPr>
          <p:spPr>
            <a:xfrm>
              <a:off x="0" y="0"/>
              <a:ext cx="2987888" cy="1508562"/>
            </a:xfrm>
            <a:custGeom>
              <a:avLst/>
              <a:gdLst/>
              <a:ahLst/>
              <a:cxnLst/>
              <a:rect l="l" t="t" r="r" b="b"/>
              <a:pathLst>
                <a:path w="2987888" h="1508562">
                  <a:moveTo>
                    <a:pt x="60960" y="269240"/>
                  </a:moveTo>
                  <a:cubicBezTo>
                    <a:pt x="60960" y="154940"/>
                    <a:pt x="153670" y="62230"/>
                    <a:pt x="267970" y="62230"/>
                  </a:cubicBezTo>
                  <a:lnTo>
                    <a:pt x="565641" y="62230"/>
                  </a:lnTo>
                  <a:lnTo>
                    <a:pt x="565641" y="0"/>
                  </a:lnTo>
                  <a:lnTo>
                    <a:pt x="269240" y="0"/>
                  </a:lnTo>
                  <a:cubicBezTo>
                    <a:pt x="120650" y="0"/>
                    <a:pt x="0" y="120650"/>
                    <a:pt x="0" y="269240"/>
                  </a:cubicBezTo>
                  <a:lnTo>
                    <a:pt x="0" y="513038"/>
                  </a:lnTo>
                  <a:lnTo>
                    <a:pt x="60960" y="513038"/>
                  </a:lnTo>
                  <a:lnTo>
                    <a:pt x="60960" y="269240"/>
                  </a:lnTo>
                  <a:close/>
                  <a:moveTo>
                    <a:pt x="157480" y="387350"/>
                  </a:moveTo>
                  <a:cubicBezTo>
                    <a:pt x="157480" y="260350"/>
                    <a:pt x="260350" y="157480"/>
                    <a:pt x="387350" y="157480"/>
                  </a:cubicBezTo>
                  <a:lnTo>
                    <a:pt x="565641" y="157480"/>
                  </a:lnTo>
                  <a:lnTo>
                    <a:pt x="565641" y="140970"/>
                  </a:lnTo>
                  <a:lnTo>
                    <a:pt x="387350" y="140970"/>
                  </a:lnTo>
                  <a:cubicBezTo>
                    <a:pt x="251460" y="140970"/>
                    <a:pt x="140970" y="251460"/>
                    <a:pt x="140970" y="387350"/>
                  </a:cubicBezTo>
                  <a:lnTo>
                    <a:pt x="140970" y="512950"/>
                  </a:lnTo>
                  <a:lnTo>
                    <a:pt x="157480" y="512950"/>
                  </a:lnTo>
                  <a:lnTo>
                    <a:pt x="157480" y="387350"/>
                  </a:lnTo>
                  <a:close/>
                  <a:moveTo>
                    <a:pt x="0" y="512950"/>
                  </a:moveTo>
                  <a:lnTo>
                    <a:pt x="60960" y="512950"/>
                  </a:lnTo>
                  <a:lnTo>
                    <a:pt x="60960" y="900232"/>
                  </a:lnTo>
                  <a:lnTo>
                    <a:pt x="0" y="900232"/>
                  </a:lnTo>
                  <a:lnTo>
                    <a:pt x="0" y="512950"/>
                  </a:lnTo>
                  <a:close/>
                  <a:moveTo>
                    <a:pt x="142240" y="512950"/>
                  </a:moveTo>
                  <a:lnTo>
                    <a:pt x="158750" y="512950"/>
                  </a:lnTo>
                  <a:lnTo>
                    <a:pt x="158750" y="900232"/>
                  </a:lnTo>
                  <a:lnTo>
                    <a:pt x="142240" y="900232"/>
                  </a:lnTo>
                  <a:lnTo>
                    <a:pt x="142240" y="512950"/>
                  </a:lnTo>
                  <a:close/>
                  <a:moveTo>
                    <a:pt x="269240" y="1446332"/>
                  </a:moveTo>
                  <a:cubicBezTo>
                    <a:pt x="154940" y="1446332"/>
                    <a:pt x="62230" y="1353622"/>
                    <a:pt x="62230" y="1239322"/>
                  </a:cubicBezTo>
                  <a:lnTo>
                    <a:pt x="62230" y="900232"/>
                  </a:lnTo>
                  <a:lnTo>
                    <a:pt x="0" y="900232"/>
                  </a:lnTo>
                  <a:lnTo>
                    <a:pt x="0" y="1239322"/>
                  </a:lnTo>
                  <a:cubicBezTo>
                    <a:pt x="0" y="1387912"/>
                    <a:pt x="120650" y="1508562"/>
                    <a:pt x="269240" y="1508562"/>
                  </a:cubicBezTo>
                  <a:lnTo>
                    <a:pt x="566476" y="1508562"/>
                  </a:lnTo>
                  <a:lnTo>
                    <a:pt x="566476" y="1446332"/>
                  </a:lnTo>
                  <a:lnTo>
                    <a:pt x="269240" y="1446332"/>
                  </a:lnTo>
                  <a:close/>
                  <a:moveTo>
                    <a:pt x="387350" y="1349812"/>
                  </a:moveTo>
                  <a:cubicBezTo>
                    <a:pt x="260350" y="1349812"/>
                    <a:pt x="157480" y="1246942"/>
                    <a:pt x="157480" y="1119942"/>
                  </a:cubicBezTo>
                  <a:lnTo>
                    <a:pt x="157480" y="900232"/>
                  </a:lnTo>
                  <a:lnTo>
                    <a:pt x="140970" y="900232"/>
                  </a:lnTo>
                  <a:lnTo>
                    <a:pt x="140970" y="1119942"/>
                  </a:lnTo>
                  <a:cubicBezTo>
                    <a:pt x="140970" y="1255832"/>
                    <a:pt x="251460" y="1366322"/>
                    <a:pt x="387350" y="1366322"/>
                  </a:cubicBezTo>
                  <a:lnTo>
                    <a:pt x="565641" y="1366322"/>
                  </a:lnTo>
                  <a:lnTo>
                    <a:pt x="565641" y="1349812"/>
                  </a:lnTo>
                  <a:lnTo>
                    <a:pt x="387350" y="1349812"/>
                  </a:lnTo>
                  <a:close/>
                  <a:moveTo>
                    <a:pt x="565641" y="1446332"/>
                  </a:moveTo>
                  <a:lnTo>
                    <a:pt x="2357527" y="1446332"/>
                  </a:lnTo>
                  <a:lnTo>
                    <a:pt x="2357527" y="1507292"/>
                  </a:lnTo>
                  <a:lnTo>
                    <a:pt x="565641" y="1507292"/>
                  </a:lnTo>
                  <a:lnTo>
                    <a:pt x="565641" y="1446332"/>
                  </a:lnTo>
                  <a:close/>
                  <a:moveTo>
                    <a:pt x="565641" y="1349812"/>
                  </a:moveTo>
                  <a:lnTo>
                    <a:pt x="2357527" y="1349812"/>
                  </a:lnTo>
                  <a:lnTo>
                    <a:pt x="2357527" y="1366322"/>
                  </a:lnTo>
                  <a:lnTo>
                    <a:pt x="565641" y="1366322"/>
                  </a:lnTo>
                  <a:lnTo>
                    <a:pt x="565641" y="1349812"/>
                  </a:lnTo>
                  <a:close/>
                  <a:moveTo>
                    <a:pt x="2925658" y="900232"/>
                  </a:moveTo>
                  <a:lnTo>
                    <a:pt x="2925658" y="1239322"/>
                  </a:lnTo>
                  <a:cubicBezTo>
                    <a:pt x="2925658" y="1353622"/>
                    <a:pt x="2832948" y="1446332"/>
                    <a:pt x="2718648" y="1446332"/>
                  </a:cubicBezTo>
                  <a:lnTo>
                    <a:pt x="2357527" y="1446332"/>
                  </a:lnTo>
                  <a:lnTo>
                    <a:pt x="2357527" y="1507292"/>
                  </a:lnTo>
                  <a:lnTo>
                    <a:pt x="2718648" y="1507292"/>
                  </a:lnTo>
                  <a:cubicBezTo>
                    <a:pt x="2867238" y="1507292"/>
                    <a:pt x="2987888" y="1386642"/>
                    <a:pt x="2987888" y="1238052"/>
                  </a:cubicBezTo>
                  <a:lnTo>
                    <a:pt x="2987888" y="900232"/>
                  </a:lnTo>
                  <a:lnTo>
                    <a:pt x="2925658" y="900232"/>
                  </a:lnTo>
                  <a:close/>
                  <a:moveTo>
                    <a:pt x="2829138" y="1119942"/>
                  </a:moveTo>
                  <a:cubicBezTo>
                    <a:pt x="2829138" y="1246942"/>
                    <a:pt x="2726268" y="1349812"/>
                    <a:pt x="2599268" y="1349812"/>
                  </a:cubicBezTo>
                  <a:lnTo>
                    <a:pt x="2357527" y="1349812"/>
                  </a:lnTo>
                  <a:lnTo>
                    <a:pt x="2357527" y="1366322"/>
                  </a:lnTo>
                  <a:lnTo>
                    <a:pt x="2599268" y="1366322"/>
                  </a:lnTo>
                  <a:cubicBezTo>
                    <a:pt x="2735158" y="1366322"/>
                    <a:pt x="2845648" y="1255832"/>
                    <a:pt x="2845648" y="1119942"/>
                  </a:cubicBezTo>
                  <a:lnTo>
                    <a:pt x="2845648" y="900232"/>
                  </a:lnTo>
                  <a:lnTo>
                    <a:pt x="2829138" y="900232"/>
                  </a:lnTo>
                  <a:lnTo>
                    <a:pt x="2829138" y="1119942"/>
                  </a:lnTo>
                  <a:close/>
                  <a:moveTo>
                    <a:pt x="2925658" y="512950"/>
                  </a:moveTo>
                  <a:lnTo>
                    <a:pt x="2986618" y="512950"/>
                  </a:lnTo>
                  <a:lnTo>
                    <a:pt x="2986618" y="900232"/>
                  </a:lnTo>
                  <a:lnTo>
                    <a:pt x="2925658" y="900232"/>
                  </a:lnTo>
                  <a:lnTo>
                    <a:pt x="2925658" y="512950"/>
                  </a:lnTo>
                  <a:close/>
                  <a:moveTo>
                    <a:pt x="2829138" y="512950"/>
                  </a:moveTo>
                  <a:lnTo>
                    <a:pt x="2845648" y="512950"/>
                  </a:lnTo>
                  <a:lnTo>
                    <a:pt x="2845648" y="900232"/>
                  </a:lnTo>
                  <a:lnTo>
                    <a:pt x="2829138" y="900232"/>
                  </a:lnTo>
                  <a:lnTo>
                    <a:pt x="2829138" y="512950"/>
                  </a:lnTo>
                  <a:close/>
                  <a:moveTo>
                    <a:pt x="2718648" y="60960"/>
                  </a:moveTo>
                  <a:cubicBezTo>
                    <a:pt x="2832948" y="60960"/>
                    <a:pt x="2925658" y="153670"/>
                    <a:pt x="2925658" y="267970"/>
                  </a:cubicBezTo>
                  <a:lnTo>
                    <a:pt x="2925658" y="512950"/>
                  </a:lnTo>
                  <a:lnTo>
                    <a:pt x="2986618" y="512950"/>
                  </a:lnTo>
                  <a:lnTo>
                    <a:pt x="2986618" y="269240"/>
                  </a:lnTo>
                  <a:cubicBezTo>
                    <a:pt x="2986618" y="120650"/>
                    <a:pt x="2865968" y="0"/>
                    <a:pt x="2717378" y="0"/>
                  </a:cubicBezTo>
                  <a:lnTo>
                    <a:pt x="2356692" y="0"/>
                  </a:lnTo>
                  <a:lnTo>
                    <a:pt x="2356692" y="60960"/>
                  </a:lnTo>
                  <a:lnTo>
                    <a:pt x="2718648" y="60960"/>
                  </a:lnTo>
                  <a:close/>
                  <a:moveTo>
                    <a:pt x="2599268" y="142240"/>
                  </a:moveTo>
                  <a:lnTo>
                    <a:pt x="2357527" y="142240"/>
                  </a:lnTo>
                  <a:lnTo>
                    <a:pt x="2357527" y="158750"/>
                  </a:lnTo>
                  <a:lnTo>
                    <a:pt x="2599268" y="158750"/>
                  </a:lnTo>
                  <a:cubicBezTo>
                    <a:pt x="2726268" y="158750"/>
                    <a:pt x="2829138" y="261620"/>
                    <a:pt x="2829138" y="388620"/>
                  </a:cubicBezTo>
                  <a:lnTo>
                    <a:pt x="2829138" y="513038"/>
                  </a:lnTo>
                  <a:lnTo>
                    <a:pt x="2845648" y="513038"/>
                  </a:lnTo>
                  <a:lnTo>
                    <a:pt x="2845648" y="387350"/>
                  </a:lnTo>
                  <a:cubicBezTo>
                    <a:pt x="2845648" y="251460"/>
                    <a:pt x="2735158" y="142240"/>
                    <a:pt x="2599268" y="142240"/>
                  </a:cubicBezTo>
                  <a:close/>
                  <a:moveTo>
                    <a:pt x="565641" y="0"/>
                  </a:moveTo>
                  <a:lnTo>
                    <a:pt x="2357527" y="0"/>
                  </a:lnTo>
                  <a:lnTo>
                    <a:pt x="2357527" y="60960"/>
                  </a:lnTo>
                  <a:lnTo>
                    <a:pt x="565641" y="60960"/>
                  </a:lnTo>
                  <a:lnTo>
                    <a:pt x="565641" y="0"/>
                  </a:lnTo>
                  <a:close/>
                  <a:moveTo>
                    <a:pt x="565641" y="142240"/>
                  </a:moveTo>
                  <a:lnTo>
                    <a:pt x="2357527" y="142240"/>
                  </a:lnTo>
                  <a:lnTo>
                    <a:pt x="2357527" y="158750"/>
                  </a:lnTo>
                  <a:lnTo>
                    <a:pt x="565641" y="158750"/>
                  </a:lnTo>
                  <a:lnTo>
                    <a:pt x="565641" y="142240"/>
                  </a:lnTo>
                  <a:close/>
                </a:path>
              </a:pathLst>
            </a:custGeom>
            <a:solidFill>
              <a:srgbClr val="007FC2"/>
            </a:solidFill>
          </p:spPr>
        </p:sp>
      </p:grpSp>
      <p:sp>
        <p:nvSpPr>
          <p:cNvPr id="62" name="TextBox 62"/>
          <p:cNvSpPr txBox="1"/>
          <p:nvPr/>
        </p:nvSpPr>
        <p:spPr>
          <a:xfrm>
            <a:off x="13170164" y="4507411"/>
            <a:ext cx="2260053" cy="725805"/>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Helping Staff Return to Work</a:t>
            </a:r>
          </a:p>
        </p:txBody>
      </p:sp>
      <p:sp>
        <p:nvSpPr>
          <p:cNvPr id="63" name="TextBox 63"/>
          <p:cNvSpPr txBox="1"/>
          <p:nvPr/>
        </p:nvSpPr>
        <p:spPr>
          <a:xfrm>
            <a:off x="13203990" y="5676325"/>
            <a:ext cx="2192401" cy="1059180"/>
          </a:xfrm>
          <a:prstGeom prst="rect">
            <a:avLst/>
          </a:prstGeom>
        </p:spPr>
        <p:txBody>
          <a:bodyPr lIns="0" tIns="0" rIns="0" bIns="0" rtlCol="0" anchor="t">
            <a:spAutoFit/>
          </a:bodyPr>
          <a:lstStyle/>
          <a:p>
            <a:pPr algn="ctr">
              <a:lnSpc>
                <a:spcPts val="2640"/>
              </a:lnSpc>
            </a:pPr>
            <a:r>
              <a:rPr lang="en-US" sz="2400">
                <a:solidFill>
                  <a:srgbClr val="002360"/>
                </a:solidFill>
                <a:latin typeface="Alegreya Sans Bold Bold"/>
              </a:rPr>
              <a:t>Returning Aircraft to Service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072" b="26303"/>
          <a:stretch>
            <a:fillRect/>
          </a:stretch>
        </p:blipFill>
        <p:spPr>
          <a:xfrm>
            <a:off x="-28745" y="1554480"/>
            <a:ext cx="18316745" cy="8732520"/>
          </a:xfrm>
          <a:prstGeom prst="rect">
            <a:avLst/>
          </a:prstGeom>
        </p:spPr>
      </p:pic>
      <p:sp>
        <p:nvSpPr>
          <p:cNvPr id="3" name="TextBox 3"/>
          <p:cNvSpPr txBox="1"/>
          <p:nvPr/>
        </p:nvSpPr>
        <p:spPr>
          <a:xfrm>
            <a:off x="3852830" y="202631"/>
            <a:ext cx="10582340" cy="1198245"/>
          </a:xfrm>
          <a:prstGeom prst="rect">
            <a:avLst/>
          </a:prstGeom>
        </p:spPr>
        <p:txBody>
          <a:bodyPr lIns="0" tIns="0" rIns="0" bIns="0" rtlCol="0" anchor="t">
            <a:spAutoFit/>
          </a:bodyPr>
          <a:lstStyle/>
          <a:p>
            <a:pPr marL="0" lvl="0" indent="0" algn="ctr">
              <a:lnSpc>
                <a:spcPts val="7800"/>
              </a:lnSpc>
            </a:pPr>
            <a:r>
              <a:rPr lang="en-US" sz="7800" spc="-78">
                <a:solidFill>
                  <a:srgbClr val="222F64"/>
                </a:solidFill>
                <a:latin typeface="Alegreya Sans Bold Bold"/>
              </a:rPr>
              <a:t>ATM/ ANS Providers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424" y="314006"/>
            <a:ext cx="1429387" cy="14293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3424" y="2823256"/>
            <a:ext cx="329192" cy="385020"/>
          </a:xfrm>
          <a:prstGeom prst="rect">
            <a:avLst/>
          </a:prstGeom>
        </p:spPr>
      </p:pic>
      <p:sp>
        <p:nvSpPr>
          <p:cNvPr id="4" name="TextBox 4"/>
          <p:cNvSpPr txBox="1"/>
          <p:nvPr/>
        </p:nvSpPr>
        <p:spPr>
          <a:xfrm>
            <a:off x="3384188" y="552450"/>
            <a:ext cx="9780526"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ANSP Safety Issues</a:t>
            </a:r>
          </a:p>
        </p:txBody>
      </p:sp>
      <p:sp>
        <p:nvSpPr>
          <p:cNvPr id="5" name="TextBox 5"/>
          <p:cNvSpPr txBox="1"/>
          <p:nvPr/>
        </p:nvSpPr>
        <p:spPr>
          <a:xfrm>
            <a:off x="10811332" y="6231032"/>
            <a:ext cx="6447968"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Incorrect aircraft navigation due to difficulties in getting up to date with changed/ new information </a:t>
            </a:r>
          </a:p>
        </p:txBody>
      </p:sp>
      <p:sp>
        <p:nvSpPr>
          <p:cNvPr id="6" name="TextBox 6"/>
          <p:cNvSpPr txBox="1"/>
          <p:nvPr/>
        </p:nvSpPr>
        <p:spPr>
          <a:xfrm>
            <a:off x="10783231" y="2680487"/>
            <a:ext cx="6476069"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Malfunction or failure of communication, navigation and surveillance (CNS) equipment </a:t>
            </a:r>
          </a:p>
        </p:txBody>
      </p:sp>
      <p:sp>
        <p:nvSpPr>
          <p:cNvPr id="7" name="TextBox 7"/>
          <p:cNvSpPr txBox="1"/>
          <p:nvPr/>
        </p:nvSpPr>
        <p:spPr>
          <a:xfrm>
            <a:off x="10783231" y="3418270"/>
            <a:ext cx="6459662"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ANSPs returning to operations after being closed for several months</a:t>
            </a:r>
          </a:p>
        </p:txBody>
      </p:sp>
      <p:sp>
        <p:nvSpPr>
          <p:cNvPr id="8" name="TextBox 8"/>
          <p:cNvSpPr txBox="1"/>
          <p:nvPr/>
        </p:nvSpPr>
        <p:spPr>
          <a:xfrm>
            <a:off x="1841918" y="2670962"/>
            <a:ext cx="6470059" cy="680085"/>
          </a:xfrm>
          <a:prstGeom prst="rect">
            <a:avLst/>
          </a:prstGeom>
        </p:spPr>
        <p:txBody>
          <a:bodyPr lIns="0" tIns="0" rIns="0" bIns="0" rtlCol="0" anchor="t">
            <a:spAutoFit/>
          </a:bodyPr>
          <a:lstStyle/>
          <a:p>
            <a:pPr marL="0" lvl="0" indent="0">
              <a:lnSpc>
                <a:spcPts val="2400"/>
              </a:lnSpc>
            </a:pPr>
            <a:r>
              <a:rPr lang="en-US" sz="2400" spc="-24">
                <a:solidFill>
                  <a:srgbClr val="222F64"/>
                </a:solidFill>
                <a:latin typeface="Alegreya Sans Bold Bold"/>
              </a:rPr>
              <a:t>Skills and knowledge degradation due to lack of recent practice </a:t>
            </a:r>
          </a:p>
        </p:txBody>
      </p:sp>
      <p:sp>
        <p:nvSpPr>
          <p:cNvPr id="9" name="TextBox 9"/>
          <p:cNvSpPr txBox="1"/>
          <p:nvPr/>
        </p:nvSpPr>
        <p:spPr>
          <a:xfrm>
            <a:off x="1814789" y="3446845"/>
            <a:ext cx="6464375"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Reduction in training effectiveness due to COVID-19 restrictions</a:t>
            </a:r>
          </a:p>
        </p:txBody>
      </p:sp>
      <p:sp>
        <p:nvSpPr>
          <p:cNvPr id="10" name="TextBox 10"/>
          <p:cNvSpPr txBox="1"/>
          <p:nvPr/>
        </p:nvSpPr>
        <p:spPr>
          <a:xfrm>
            <a:off x="10848858" y="7004432"/>
            <a:ext cx="6759698"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Risk assessments previous operative performances may not describe current situation and need to be updated</a:t>
            </a:r>
          </a:p>
        </p:txBody>
      </p:sp>
      <p:sp>
        <p:nvSpPr>
          <p:cNvPr id="11" name="TextBox 11"/>
          <p:cNvSpPr txBox="1"/>
          <p:nvPr/>
        </p:nvSpPr>
        <p:spPr>
          <a:xfrm>
            <a:off x="1841918" y="5566928"/>
            <a:ext cx="6470059"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Decreased wellbeing of aviation professionals during shutdown and on return to work</a:t>
            </a:r>
          </a:p>
        </p:txBody>
      </p:sp>
      <p:sp>
        <p:nvSpPr>
          <p:cNvPr id="12" name="TextBox 12"/>
          <p:cNvSpPr txBox="1"/>
          <p:nvPr/>
        </p:nvSpPr>
        <p:spPr>
          <a:xfrm>
            <a:off x="1814789" y="7777585"/>
            <a:ext cx="6459662"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Unusual approach profiles in the circumstances of the pandemic (unstable approaches) </a:t>
            </a:r>
          </a:p>
        </p:txBody>
      </p:sp>
      <p:sp>
        <p:nvSpPr>
          <p:cNvPr id="13" name="TextBox 13"/>
          <p:cNvSpPr txBox="1"/>
          <p:nvPr/>
        </p:nvSpPr>
        <p:spPr>
          <a:xfrm>
            <a:off x="1841918" y="6383432"/>
            <a:ext cx="3358767" cy="3657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Aviation personnel fatigue</a:t>
            </a:r>
          </a:p>
        </p:txBody>
      </p:sp>
      <p:sp>
        <p:nvSpPr>
          <p:cNvPr id="14" name="TextBox 14"/>
          <p:cNvSpPr txBox="1"/>
          <p:nvPr/>
        </p:nvSpPr>
        <p:spPr>
          <a:xfrm>
            <a:off x="1230553" y="4988978"/>
            <a:ext cx="4840096" cy="490855"/>
          </a:xfrm>
          <a:prstGeom prst="rect">
            <a:avLst/>
          </a:prstGeom>
        </p:spPr>
        <p:txBody>
          <a:bodyPr lIns="0" tIns="0" rIns="0" bIns="0" rtlCol="0" anchor="t">
            <a:spAutoFit/>
          </a:bodyPr>
          <a:lstStyle/>
          <a:p>
            <a:pPr marL="0" lvl="0" indent="0">
              <a:lnSpc>
                <a:spcPts val="3200"/>
              </a:lnSpc>
            </a:pPr>
            <a:r>
              <a:rPr lang="en-US" sz="3200" spc="-32">
                <a:solidFill>
                  <a:srgbClr val="222F64"/>
                </a:solidFill>
                <a:latin typeface="Alegreya Sans Bold Bold"/>
              </a:rPr>
              <a:t>HUMAN PERFORMANCE</a:t>
            </a: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3424" y="3589614"/>
            <a:ext cx="329192" cy="385020"/>
          </a:xfrm>
          <a:prstGeom prst="rect">
            <a:avLst/>
          </a:prstGeom>
        </p:spPr>
      </p:pic>
      <p:sp>
        <p:nvSpPr>
          <p:cNvPr id="16" name="TextBox 16"/>
          <p:cNvSpPr txBox="1"/>
          <p:nvPr/>
        </p:nvSpPr>
        <p:spPr>
          <a:xfrm>
            <a:off x="10228707" y="2122106"/>
            <a:ext cx="6628443" cy="490855"/>
          </a:xfrm>
          <a:prstGeom prst="rect">
            <a:avLst/>
          </a:prstGeom>
        </p:spPr>
        <p:txBody>
          <a:bodyPr lIns="0" tIns="0" rIns="0" bIns="0" rtlCol="0" anchor="t">
            <a:spAutoFit/>
          </a:bodyPr>
          <a:lstStyle/>
          <a:p>
            <a:pPr marL="0" lvl="0" indent="0">
              <a:lnSpc>
                <a:spcPts val="3200"/>
              </a:lnSpc>
            </a:pPr>
            <a:r>
              <a:rPr lang="en-US" sz="3200" spc="-32">
                <a:solidFill>
                  <a:srgbClr val="222F64"/>
                </a:solidFill>
                <a:latin typeface="Alegreya Sans Bold Bold"/>
              </a:rPr>
              <a:t>INFRASTRUCTURE AND EQUIPMENT</a:t>
            </a:r>
          </a:p>
        </p:txBody>
      </p:sp>
      <p:sp>
        <p:nvSpPr>
          <p:cNvPr id="17" name="TextBox 17"/>
          <p:cNvSpPr txBox="1"/>
          <p:nvPr/>
        </p:nvSpPr>
        <p:spPr>
          <a:xfrm>
            <a:off x="1203424" y="2122106"/>
            <a:ext cx="6628443" cy="490855"/>
          </a:xfrm>
          <a:prstGeom prst="rect">
            <a:avLst/>
          </a:prstGeom>
        </p:spPr>
        <p:txBody>
          <a:bodyPr lIns="0" tIns="0" rIns="0" bIns="0" rtlCol="0" anchor="t">
            <a:spAutoFit/>
          </a:bodyPr>
          <a:lstStyle/>
          <a:p>
            <a:pPr marL="0" lvl="0" indent="0">
              <a:lnSpc>
                <a:spcPts val="3200"/>
              </a:lnSpc>
            </a:pPr>
            <a:r>
              <a:rPr lang="en-US" sz="3200" spc="-32">
                <a:solidFill>
                  <a:srgbClr val="222F64"/>
                </a:solidFill>
                <a:latin typeface="Alegreya Sans Bold Bold"/>
              </a:rPr>
              <a:t>TRAINING, CHECKING AND RECENCY</a:t>
            </a:r>
          </a:p>
        </p:txBody>
      </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3424" y="4366572"/>
            <a:ext cx="329192" cy="385020"/>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553" y="5709697"/>
            <a:ext cx="329192" cy="385020"/>
          </a:xfrm>
          <a:prstGeom prst="rect">
            <a:avLst/>
          </a:prstGeom>
        </p:spPr>
      </p:pic>
      <p:sp>
        <p:nvSpPr>
          <p:cNvPr id="20" name="TextBox 20"/>
          <p:cNvSpPr txBox="1"/>
          <p:nvPr/>
        </p:nvSpPr>
        <p:spPr>
          <a:xfrm>
            <a:off x="10240402" y="5652018"/>
            <a:ext cx="6628443" cy="490855"/>
          </a:xfrm>
          <a:prstGeom prst="rect">
            <a:avLst/>
          </a:prstGeom>
        </p:spPr>
        <p:txBody>
          <a:bodyPr lIns="0" tIns="0" rIns="0" bIns="0" rtlCol="0" anchor="t">
            <a:spAutoFit/>
          </a:bodyPr>
          <a:lstStyle/>
          <a:p>
            <a:pPr marL="0" lvl="0" indent="0">
              <a:lnSpc>
                <a:spcPts val="3200"/>
              </a:lnSpc>
            </a:pPr>
            <a:r>
              <a:rPr lang="en-US" sz="3200" spc="-32">
                <a:solidFill>
                  <a:srgbClr val="222F64"/>
                </a:solidFill>
                <a:latin typeface="Alegreya Sans Bold Bold"/>
              </a:rPr>
              <a:t>MANAGEMENT SYSTEMS</a:t>
            </a:r>
          </a:p>
        </p:txBody>
      </p:sp>
      <p:sp>
        <p:nvSpPr>
          <p:cNvPr id="21" name="TextBox 21"/>
          <p:cNvSpPr txBox="1"/>
          <p:nvPr/>
        </p:nvSpPr>
        <p:spPr>
          <a:xfrm>
            <a:off x="10240402" y="8738870"/>
            <a:ext cx="6628443" cy="490855"/>
          </a:xfrm>
          <a:prstGeom prst="rect">
            <a:avLst/>
          </a:prstGeom>
        </p:spPr>
        <p:txBody>
          <a:bodyPr lIns="0" tIns="0" rIns="0" bIns="0" rtlCol="0" anchor="t">
            <a:spAutoFit/>
          </a:bodyPr>
          <a:lstStyle/>
          <a:p>
            <a:pPr marL="0" lvl="0" indent="0">
              <a:lnSpc>
                <a:spcPts val="3200"/>
              </a:lnSpc>
            </a:pPr>
            <a:r>
              <a:rPr lang="en-US" sz="3200" spc="-32">
                <a:solidFill>
                  <a:srgbClr val="222F64"/>
                </a:solidFill>
                <a:latin typeface="Alegreya Sans Bold Bold"/>
              </a:rPr>
              <a:t>OUTDATED INFORMATION</a:t>
            </a:r>
          </a:p>
        </p:txBody>
      </p:sp>
      <p:sp>
        <p:nvSpPr>
          <p:cNvPr id="22" name="TextBox 22"/>
          <p:cNvSpPr txBox="1"/>
          <p:nvPr/>
        </p:nvSpPr>
        <p:spPr>
          <a:xfrm>
            <a:off x="10797281" y="4903888"/>
            <a:ext cx="6447968"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Increase of cyber security issues related to the pandemic situation</a:t>
            </a:r>
          </a:p>
        </p:txBody>
      </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28707" y="2823256"/>
            <a:ext cx="329192" cy="385020"/>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28707" y="3561039"/>
            <a:ext cx="329192" cy="385020"/>
          </a:xfrm>
          <a:prstGeom prst="rect">
            <a:avLst/>
          </a:prstGeom>
        </p:spPr>
      </p:pic>
      <p:sp>
        <p:nvSpPr>
          <p:cNvPr id="25" name="TextBox 25"/>
          <p:cNvSpPr txBox="1"/>
          <p:nvPr/>
        </p:nvSpPr>
        <p:spPr>
          <a:xfrm>
            <a:off x="10783231" y="4223803"/>
            <a:ext cx="6459662"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Management of air traffic evolution during the recovery phase </a:t>
            </a:r>
          </a:p>
        </p:txBody>
      </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28707" y="4366572"/>
            <a:ext cx="329192" cy="385020"/>
          </a:xfrm>
          <a:prstGeom prst="rect">
            <a:avLst/>
          </a:prstGeom>
        </p:spPr>
      </p:pic>
      <p:sp>
        <p:nvSpPr>
          <p:cNvPr id="27" name="TextBox 27"/>
          <p:cNvSpPr txBox="1"/>
          <p:nvPr/>
        </p:nvSpPr>
        <p:spPr>
          <a:xfrm>
            <a:off x="1814789" y="4223803"/>
            <a:ext cx="6464375"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Knowledge transfer missed for new generation aviation personnel</a:t>
            </a:r>
          </a:p>
        </p:txBody>
      </p:sp>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553" y="6373802"/>
            <a:ext cx="329192" cy="385020"/>
          </a:xfrm>
          <a:prstGeom prst="rect">
            <a:avLst/>
          </a:prstGeom>
        </p:spPr>
      </p:pic>
      <p:sp>
        <p:nvSpPr>
          <p:cNvPr id="29" name="TextBox 29"/>
          <p:cNvSpPr txBox="1"/>
          <p:nvPr/>
        </p:nvSpPr>
        <p:spPr>
          <a:xfrm>
            <a:off x="10811332" y="7777585"/>
            <a:ext cx="6497188"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Reduced focus on, or prioritisation of safety, human and organisational factors </a:t>
            </a:r>
          </a:p>
        </p:txBody>
      </p:sp>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28707" y="5046657"/>
            <a:ext cx="329192" cy="385020"/>
          </a:xfrm>
          <a:prstGeom prst="rect">
            <a:avLst/>
          </a:prstGeom>
        </p:spPr>
      </p:pic>
      <p:sp>
        <p:nvSpPr>
          <p:cNvPr id="31" name="TextBox 31"/>
          <p:cNvSpPr txBox="1"/>
          <p:nvPr/>
        </p:nvSpPr>
        <p:spPr>
          <a:xfrm>
            <a:off x="1814789" y="7004432"/>
            <a:ext cx="6470059"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Reduced adherence to procedures in the new working environment</a:t>
            </a:r>
          </a:p>
        </p:txBody>
      </p:sp>
      <p:pic>
        <p:nvPicPr>
          <p:cNvPr id="32" name="Picture 3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553" y="7147202"/>
            <a:ext cx="329192" cy="385020"/>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40402" y="6373802"/>
            <a:ext cx="329192" cy="385020"/>
          </a:xfrm>
          <a:prstGeom prst="rect">
            <a:avLst/>
          </a:prstGeom>
        </p:spPr>
      </p:pic>
      <p:pic>
        <p:nvPicPr>
          <p:cNvPr id="34" name="Picture 3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40402" y="7147202"/>
            <a:ext cx="329192" cy="385020"/>
          </a:xfrm>
          <a:prstGeom prst="rect">
            <a:avLst/>
          </a:prstGeom>
        </p:spPr>
      </p:pic>
      <p:pic>
        <p:nvPicPr>
          <p:cNvPr id="35"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40402" y="7920355"/>
            <a:ext cx="329192" cy="385020"/>
          </a:xfrm>
          <a:prstGeom prst="rect">
            <a:avLst/>
          </a:prstGeom>
        </p:spPr>
      </p:pic>
      <p:sp>
        <p:nvSpPr>
          <p:cNvPr id="36" name="TextBox 36"/>
          <p:cNvSpPr txBox="1"/>
          <p:nvPr/>
        </p:nvSpPr>
        <p:spPr>
          <a:xfrm>
            <a:off x="10848858" y="9305290"/>
            <a:ext cx="6459662" cy="670560"/>
          </a:xfrm>
          <a:prstGeom prst="rect">
            <a:avLst/>
          </a:prstGeom>
        </p:spPr>
        <p:txBody>
          <a:bodyPr lIns="0" tIns="0" rIns="0" bIns="0" rtlCol="0" anchor="t">
            <a:spAutoFit/>
          </a:bodyPr>
          <a:lstStyle/>
          <a:p>
            <a:pPr marL="0" lvl="0" indent="0">
              <a:lnSpc>
                <a:spcPts val="2399"/>
              </a:lnSpc>
            </a:pPr>
            <a:r>
              <a:rPr lang="en-US" sz="2399" spc="-23">
                <a:solidFill>
                  <a:srgbClr val="222F64"/>
                </a:solidFill>
                <a:latin typeface="Alegreya Sans Bold Bold"/>
              </a:rPr>
              <a:t>Incorrect aircraft navigation due to difficulties in getting up to date with changed/ new information </a:t>
            </a:r>
          </a:p>
        </p:txBody>
      </p:sp>
      <p:pic>
        <p:nvPicPr>
          <p:cNvPr id="37" name="Picture 3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3424" y="7920355"/>
            <a:ext cx="329192" cy="385020"/>
          </a:xfrm>
          <a:prstGeom prst="rect">
            <a:avLst/>
          </a:prstGeom>
        </p:spPr>
      </p:pic>
      <p:pic>
        <p:nvPicPr>
          <p:cNvPr id="38" name="Picture 3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28707" y="9448060"/>
            <a:ext cx="329192" cy="3850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424" y="314006"/>
            <a:ext cx="1429387" cy="1429387"/>
          </a:xfrm>
          <a:prstGeom prst="rect">
            <a:avLst/>
          </a:prstGeom>
        </p:spPr>
      </p:pic>
      <p:sp>
        <p:nvSpPr>
          <p:cNvPr id="3" name="TextBox 3"/>
          <p:cNvSpPr txBox="1"/>
          <p:nvPr/>
        </p:nvSpPr>
        <p:spPr>
          <a:xfrm>
            <a:off x="3421714" y="552450"/>
            <a:ext cx="9780526"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ANSP Ramp-Up Resources</a:t>
            </a:r>
          </a:p>
        </p:txBody>
      </p:sp>
      <p:sp>
        <p:nvSpPr>
          <p:cNvPr id="4" name="TextBox 4"/>
          <p:cNvSpPr txBox="1"/>
          <p:nvPr/>
        </p:nvSpPr>
        <p:spPr>
          <a:xfrm>
            <a:off x="2183278" y="2873443"/>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4"/>
              </a:rPr>
              <a:t>EASA - Review of Safety Issues Arising from the COVID-19 Pandemic</a:t>
            </a:r>
            <a:endParaRPr lang="en-US" sz="2999" u="sng" spc="-29" dirty="0">
              <a:solidFill>
                <a:srgbClr val="222F64"/>
              </a:solidFill>
              <a:latin typeface="Alegreya Sans Bold Bold"/>
            </a:endParaRPr>
          </a:p>
        </p:txBody>
      </p:sp>
      <p:sp>
        <p:nvSpPr>
          <p:cNvPr id="5" name="TextBox 5"/>
          <p:cNvSpPr txBox="1"/>
          <p:nvPr/>
        </p:nvSpPr>
        <p:spPr>
          <a:xfrm>
            <a:off x="2192803" y="5636801"/>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5"/>
              </a:rPr>
              <a:t>CANSO - Ensuring Continuity of ATS Services Globally</a:t>
            </a:r>
            <a:endParaRPr lang="en-US" sz="2999" u="sng" spc="-29" dirty="0">
              <a:solidFill>
                <a:srgbClr val="222F64"/>
              </a:solidFill>
              <a:latin typeface="Alegreya Sans Bold Bold"/>
            </a:endParaRPr>
          </a:p>
        </p:txBody>
      </p:sp>
      <p:sp>
        <p:nvSpPr>
          <p:cNvPr id="6" name="TextBox 6"/>
          <p:cNvSpPr txBox="1"/>
          <p:nvPr/>
        </p:nvSpPr>
        <p:spPr>
          <a:xfrm>
            <a:off x="2192803" y="3556737"/>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6"/>
              </a:rPr>
              <a:t>EASA - Maintaining the Focus on Safety During the COVID-19 Pandemic</a:t>
            </a:r>
            <a:endParaRPr lang="en-US" sz="2999" u="sng" spc="-29" dirty="0">
              <a:solidFill>
                <a:srgbClr val="222F64"/>
              </a:solidFill>
              <a:latin typeface="Alegreya Sans Bold Bold"/>
            </a:endParaRPr>
          </a:p>
        </p:txBody>
      </p:sp>
      <p:sp>
        <p:nvSpPr>
          <p:cNvPr id="7" name="TextBox 7"/>
          <p:cNvSpPr txBox="1"/>
          <p:nvPr/>
        </p:nvSpPr>
        <p:spPr>
          <a:xfrm>
            <a:off x="2183278" y="4251735"/>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7"/>
              </a:rPr>
              <a:t>EASA - SAFE360° Conference 8-10 June 2021</a:t>
            </a:r>
            <a:endParaRPr lang="en-US" sz="2999" u="sng" spc="-29" dirty="0">
              <a:solidFill>
                <a:srgbClr val="222F64"/>
              </a:solidFill>
              <a:latin typeface="Alegreya Sans Bold Bold"/>
            </a:endParaRPr>
          </a:p>
        </p:txBody>
      </p:sp>
      <p:sp>
        <p:nvSpPr>
          <p:cNvPr id="8" name="TextBox 8"/>
          <p:cNvSpPr txBox="1"/>
          <p:nvPr/>
        </p:nvSpPr>
        <p:spPr>
          <a:xfrm>
            <a:off x="2183278" y="6335914"/>
            <a:ext cx="16095197" cy="384721"/>
          </a:xfrm>
          <a:prstGeom prst="rect">
            <a:avLst/>
          </a:prstGeom>
        </p:spPr>
        <p:txBody>
          <a:bodyPr lIns="0" tIns="0" rIns="0" bIns="0" rtlCol="0" anchor="t">
            <a:spAutoFit/>
          </a:bodyPr>
          <a:lstStyle/>
          <a:p>
            <a:pPr marL="0" lvl="0" indent="0">
              <a:lnSpc>
                <a:spcPts val="2999"/>
              </a:lnSpc>
            </a:pPr>
            <a:r>
              <a:rPr lang="en-US" sz="2999" u="sng" spc="-29" dirty="0" err="1">
                <a:solidFill>
                  <a:srgbClr val="222F64"/>
                </a:solidFill>
                <a:latin typeface="Alegreya Sans Bold Bold"/>
                <a:hlinkClick r:id="rId8"/>
              </a:rPr>
              <a:t>Eurocontrol</a:t>
            </a:r>
            <a:r>
              <a:rPr lang="en-US" sz="2999" u="sng" spc="-29" dirty="0">
                <a:solidFill>
                  <a:srgbClr val="222F64"/>
                </a:solidFill>
                <a:latin typeface="Alegreya Sans Bold Bold"/>
                <a:hlinkClick r:id="rId8"/>
              </a:rPr>
              <a:t> - COVID-19 Impact on the European Air Traffic Network</a:t>
            </a:r>
            <a:endParaRPr lang="en-US" sz="2999" u="sng" spc="-29" dirty="0">
              <a:solidFill>
                <a:srgbClr val="222F64"/>
              </a:solidFill>
              <a:latin typeface="Alegreya Sans Bold Bold"/>
            </a:endParaRPr>
          </a:p>
        </p:txBody>
      </p:sp>
      <p:sp>
        <p:nvSpPr>
          <p:cNvPr id="9" name="TextBox 9"/>
          <p:cNvSpPr txBox="1"/>
          <p:nvPr/>
        </p:nvSpPr>
        <p:spPr>
          <a:xfrm>
            <a:off x="2192803" y="4947368"/>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9"/>
              </a:rPr>
              <a:t>EASA - W</a:t>
            </a:r>
            <a:r>
              <a:rPr lang="en-US" sz="2999" u="sng" spc="-29" dirty="0">
                <a:solidFill>
                  <a:srgbClr val="222F64"/>
                </a:solidFill>
                <a:latin typeface="Alegreya Sans Bold"/>
                <a:hlinkClick r:id="rId9"/>
              </a:rPr>
              <a:t>ellbeing Resource Hub</a:t>
            </a:r>
            <a:endParaRPr lang="en-US" sz="2999" u="sng" spc="-29" dirty="0">
              <a:solidFill>
                <a:srgbClr val="222F64"/>
              </a:solidFill>
              <a:latin typeface="Alegreya Sans Bold"/>
            </a:endParaRP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9804" y="2919058"/>
            <a:ext cx="329192" cy="38502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9804" y="3602352"/>
            <a:ext cx="329192" cy="38502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9804" y="4297349"/>
            <a:ext cx="329192" cy="38502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9804" y="4992983"/>
            <a:ext cx="329192" cy="385020"/>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9804" y="5682416"/>
            <a:ext cx="329192" cy="38502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9804" y="6381529"/>
            <a:ext cx="329192" cy="385020"/>
          </a:xfrm>
          <a:prstGeom prst="rect">
            <a:avLst/>
          </a:prstGeom>
        </p:spPr>
      </p:pic>
      <p:sp>
        <p:nvSpPr>
          <p:cNvPr id="16" name="TextBox 16"/>
          <p:cNvSpPr txBox="1"/>
          <p:nvPr/>
        </p:nvSpPr>
        <p:spPr>
          <a:xfrm>
            <a:off x="2192803" y="2244793"/>
            <a:ext cx="16095197" cy="384721"/>
          </a:xfrm>
          <a:prstGeom prst="rect">
            <a:avLst/>
          </a:prstGeom>
        </p:spPr>
        <p:txBody>
          <a:bodyPr lIns="0" tIns="0" rIns="0" bIns="0" rtlCol="0" anchor="t">
            <a:spAutoFit/>
          </a:bodyPr>
          <a:lstStyle/>
          <a:p>
            <a:pPr marL="0" lvl="0" indent="0">
              <a:lnSpc>
                <a:spcPts val="2999"/>
              </a:lnSpc>
            </a:pPr>
            <a:r>
              <a:rPr lang="en-US" sz="2999" u="sng" spc="-29" dirty="0">
                <a:solidFill>
                  <a:srgbClr val="222F64"/>
                </a:solidFill>
                <a:latin typeface="Alegreya Sans Bold Bold"/>
                <a:hlinkClick r:id="rId12"/>
              </a:rPr>
              <a:t>EASA and EUROCONTROL Guideline on Vaccinations of Air Traffic Controllers and Operational Staff</a:t>
            </a:r>
            <a:endParaRPr lang="en-US" sz="2999" u="sng" spc="-29" dirty="0">
              <a:solidFill>
                <a:srgbClr val="222F64"/>
              </a:solidFill>
              <a:latin typeface="Alegreya Sans Bold Bold"/>
            </a:endParaRPr>
          </a:p>
        </p:txBody>
      </p:sp>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9329" y="2290408"/>
            <a:ext cx="329192" cy="3850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9275" y="552450"/>
            <a:ext cx="10483153"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ATM/ ANS 1</a:t>
            </a:r>
          </a:p>
        </p:txBody>
      </p:sp>
      <p:grpSp>
        <p:nvGrpSpPr>
          <p:cNvPr id="3" name="Group 3"/>
          <p:cNvGrpSpPr/>
          <p:nvPr/>
        </p:nvGrpSpPr>
        <p:grpSpPr>
          <a:xfrm>
            <a:off x="488730" y="2252516"/>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08407"/>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1</a:t>
              </a:r>
            </a:p>
          </p:txBody>
        </p:sp>
      </p:grpSp>
      <p:grpSp>
        <p:nvGrpSpPr>
          <p:cNvPr id="7" name="Group 7"/>
          <p:cNvGrpSpPr/>
          <p:nvPr/>
        </p:nvGrpSpPr>
        <p:grpSpPr>
          <a:xfrm>
            <a:off x="6468966" y="2271566"/>
            <a:ext cx="650911" cy="650911"/>
            <a:chOff x="0" y="0"/>
            <a:chExt cx="867881" cy="867881"/>
          </a:xfrm>
        </p:grpSpPr>
        <p:grpSp>
          <p:nvGrpSpPr>
            <p:cNvPr id="8" name="Group 8"/>
            <p:cNvGrpSpPr/>
            <p:nvPr/>
          </p:nvGrpSpPr>
          <p:grpSpPr>
            <a:xfrm>
              <a:off x="0" y="0"/>
              <a:ext cx="867881" cy="867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0" name="TextBox 1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2</a:t>
              </a:r>
            </a:p>
          </p:txBody>
        </p:sp>
      </p:grpSp>
      <p:grpSp>
        <p:nvGrpSpPr>
          <p:cNvPr id="11" name="Group 11"/>
          <p:cNvGrpSpPr/>
          <p:nvPr/>
        </p:nvGrpSpPr>
        <p:grpSpPr>
          <a:xfrm>
            <a:off x="12366699" y="2271566"/>
            <a:ext cx="650911" cy="650911"/>
            <a:chOff x="0" y="0"/>
            <a:chExt cx="867881" cy="867881"/>
          </a:xfrm>
        </p:grpSpPr>
        <p:grpSp>
          <p:nvGrpSpPr>
            <p:cNvPr id="12" name="Group 12"/>
            <p:cNvGrpSpPr/>
            <p:nvPr/>
          </p:nvGrpSpPr>
          <p:grpSpPr>
            <a:xfrm>
              <a:off x="0" y="0"/>
              <a:ext cx="867881" cy="86788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4" name="TextBox 14"/>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3</a:t>
              </a:r>
            </a:p>
          </p:txBody>
        </p:sp>
      </p:grpSp>
      <p:sp>
        <p:nvSpPr>
          <p:cNvPr id="15" name="TextBox 15"/>
          <p:cNvSpPr txBox="1"/>
          <p:nvPr/>
        </p:nvSpPr>
        <p:spPr>
          <a:xfrm>
            <a:off x="344351" y="3388479"/>
            <a:ext cx="5290492" cy="5975985"/>
          </a:xfrm>
          <a:prstGeom prst="rect">
            <a:avLst/>
          </a:prstGeom>
        </p:spPr>
        <p:txBody>
          <a:bodyPr lIns="0" tIns="0" rIns="0" bIns="0" rtlCol="0" anchor="t">
            <a:spAutoFit/>
          </a:bodyPr>
          <a:lstStyle/>
          <a:p>
            <a:pPr marL="453390" lvl="1" indent="-226695">
              <a:lnSpc>
                <a:spcPts val="2939"/>
              </a:lnSpc>
              <a:buFont typeface="Arial"/>
              <a:buChar char="•"/>
            </a:pPr>
            <a:r>
              <a:rPr lang="en-US" sz="2100" dirty="0">
                <a:solidFill>
                  <a:srgbClr val="222F64"/>
                </a:solidFill>
                <a:latin typeface="Alegreya Sans Regular"/>
              </a:rPr>
              <a:t>Carry out pre-shift briefings to ensure all duty staff are aware o</a:t>
            </a:r>
            <a:r>
              <a:rPr lang="en-US" sz="2099" dirty="0">
                <a:solidFill>
                  <a:srgbClr val="222F64"/>
                </a:solidFill>
                <a:latin typeface="Alegreya Sans Regular"/>
              </a:rPr>
              <a:t>f the current situations/ plans.</a:t>
            </a:r>
          </a:p>
          <a:p>
            <a:pPr>
              <a:lnSpc>
                <a:spcPts val="2940"/>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Continually evaluate capacity and keep all parties informed on the latest situation</a:t>
            </a:r>
          </a:p>
          <a:p>
            <a:pPr>
              <a:lnSpc>
                <a:spcPts val="2939"/>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Assess what are the activities you have practiced less. Pay special attention to </a:t>
            </a:r>
            <a:r>
              <a:rPr lang="en-US" sz="2099" dirty="0" err="1">
                <a:solidFill>
                  <a:srgbClr val="222F64"/>
                </a:solidFill>
                <a:latin typeface="Alegreya Sans Regular"/>
              </a:rPr>
              <a:t>coordinations</a:t>
            </a:r>
            <a:r>
              <a:rPr lang="en-US" sz="2099" dirty="0">
                <a:solidFill>
                  <a:srgbClr val="222F64"/>
                </a:solidFill>
                <a:latin typeface="Alegreya Sans Regular"/>
              </a:rPr>
              <a:t> with sectors typically  collapsed during the pandemic period and to airport configurations less used during this period.</a:t>
            </a:r>
          </a:p>
          <a:p>
            <a:pPr>
              <a:lnSpc>
                <a:spcPts val="2939"/>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Keep support controllers available. </a:t>
            </a:r>
          </a:p>
          <a:p>
            <a:pPr>
              <a:lnSpc>
                <a:spcPts val="2939"/>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Consider keeping section occupation below capacity and consider splitting early.</a:t>
            </a:r>
          </a:p>
        </p:txBody>
      </p:sp>
      <p:grpSp>
        <p:nvGrpSpPr>
          <p:cNvPr id="16" name="Group 16"/>
          <p:cNvGrpSpPr>
            <a:grpSpLocks noChangeAspect="1"/>
          </p:cNvGrpSpPr>
          <p:nvPr/>
        </p:nvGrpSpPr>
        <p:grpSpPr>
          <a:xfrm>
            <a:off x="488730" y="220980"/>
            <a:ext cx="1615446" cy="1615440"/>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3467" t="-45287" r="-55484" b="-186301"/>
              </a:stretch>
            </a:blipFill>
          </p:spPr>
        </p:sp>
      </p:grpSp>
      <p:sp>
        <p:nvSpPr>
          <p:cNvPr id="18" name="TextBox 18"/>
          <p:cNvSpPr txBox="1"/>
          <p:nvPr/>
        </p:nvSpPr>
        <p:spPr>
          <a:xfrm>
            <a:off x="1455448" y="2294127"/>
            <a:ext cx="265517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General</a:t>
            </a:r>
          </a:p>
        </p:txBody>
      </p:sp>
      <p:sp>
        <p:nvSpPr>
          <p:cNvPr id="19" name="TextBox 19"/>
          <p:cNvSpPr txBox="1"/>
          <p:nvPr/>
        </p:nvSpPr>
        <p:spPr>
          <a:xfrm>
            <a:off x="7461324" y="2094102"/>
            <a:ext cx="2840014" cy="10153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Policy and Procedures</a:t>
            </a:r>
          </a:p>
        </p:txBody>
      </p:sp>
      <p:sp>
        <p:nvSpPr>
          <p:cNvPr id="20" name="TextBox 20"/>
          <p:cNvSpPr txBox="1"/>
          <p:nvPr/>
        </p:nvSpPr>
        <p:spPr>
          <a:xfrm>
            <a:off x="13359057" y="2084577"/>
            <a:ext cx="4017784" cy="10153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Rostering and Management of Staff </a:t>
            </a:r>
          </a:p>
        </p:txBody>
      </p:sp>
      <p:sp>
        <p:nvSpPr>
          <p:cNvPr id="21" name="TextBox 21"/>
          <p:cNvSpPr txBox="1"/>
          <p:nvPr/>
        </p:nvSpPr>
        <p:spPr>
          <a:xfrm>
            <a:off x="6306539" y="3388479"/>
            <a:ext cx="5195640" cy="4861560"/>
          </a:xfrm>
          <a:prstGeom prst="rect">
            <a:avLst/>
          </a:prstGeom>
        </p:spPr>
        <p:txBody>
          <a:bodyPr lIns="0" tIns="0" rIns="0" bIns="0" rtlCol="0" anchor="t">
            <a:spAutoFit/>
          </a:bodyPr>
          <a:lstStyle/>
          <a:p>
            <a:pPr marL="453390" lvl="1" indent="-226695">
              <a:lnSpc>
                <a:spcPts val="2939"/>
              </a:lnSpc>
              <a:buFont typeface="Arial"/>
              <a:buChar char="•"/>
            </a:pPr>
            <a:r>
              <a:rPr lang="en-US" sz="2100" dirty="0">
                <a:solidFill>
                  <a:srgbClr val="222F64"/>
                </a:solidFill>
                <a:latin typeface="Alegreya Sans Regular"/>
              </a:rPr>
              <a:t>Be carefu</a:t>
            </a:r>
            <a:r>
              <a:rPr lang="en-US" sz="2099" dirty="0">
                <a:solidFill>
                  <a:srgbClr val="222F64"/>
                </a:solidFill>
                <a:latin typeface="Alegreya Sans Regular"/>
              </a:rPr>
              <a:t>l of long, complex procedures, rely on cognitive cues to avoid errors.</a:t>
            </a:r>
          </a:p>
          <a:p>
            <a:pPr>
              <a:lnSpc>
                <a:spcPts val="2940"/>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Limit use of RNAV approach procedures during the initial phase of the transition period. (Contrary to using automation for pilots?)</a:t>
            </a:r>
          </a:p>
          <a:p>
            <a:pPr>
              <a:lnSpc>
                <a:spcPts val="2939"/>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Carefully consider short cuts before offering during all flight phases.</a:t>
            </a:r>
          </a:p>
          <a:p>
            <a:pPr>
              <a:lnSpc>
                <a:spcPts val="2939"/>
              </a:lnSpc>
            </a:pPr>
            <a:endParaRPr lang="en-US" sz="2099" dirty="0">
              <a:solidFill>
                <a:srgbClr val="222F64"/>
              </a:solidFill>
              <a:latin typeface="Alegreya Sans Regular"/>
            </a:endParaRPr>
          </a:p>
          <a:p>
            <a:pPr marL="453390" lvl="1" indent="-226695">
              <a:lnSpc>
                <a:spcPts val="2939"/>
              </a:lnSpc>
              <a:buFont typeface="Arial"/>
              <a:buChar char="•"/>
            </a:pPr>
            <a:r>
              <a:rPr lang="en-US" sz="2099" dirty="0">
                <a:solidFill>
                  <a:srgbClr val="222F64"/>
                </a:solidFill>
                <a:latin typeface="Alegreya Sans Regular"/>
              </a:rPr>
              <a:t>Carefully monitoring pilot compliance with instructions and clearances.</a:t>
            </a:r>
          </a:p>
        </p:txBody>
      </p:sp>
      <p:sp>
        <p:nvSpPr>
          <p:cNvPr id="22" name="TextBox 22"/>
          <p:cNvSpPr txBox="1"/>
          <p:nvPr/>
        </p:nvSpPr>
        <p:spPr>
          <a:xfrm>
            <a:off x="12366699" y="3388479"/>
            <a:ext cx="5427982" cy="4490085"/>
          </a:xfrm>
          <a:prstGeom prst="rect">
            <a:avLst/>
          </a:prstGeom>
        </p:spPr>
        <p:txBody>
          <a:bodyPr lIns="0" tIns="0" rIns="0" bIns="0" rtlCol="0" anchor="t">
            <a:spAutoFit/>
          </a:bodyPr>
          <a:lstStyle/>
          <a:p>
            <a:pPr marL="453390" lvl="1" indent="-226695">
              <a:lnSpc>
                <a:spcPts val="2940"/>
              </a:lnSpc>
              <a:buFont typeface="Arial"/>
              <a:buChar char="•"/>
            </a:pPr>
            <a:r>
              <a:rPr lang="en-US" sz="2100" dirty="0">
                <a:solidFill>
                  <a:srgbClr val="222F64"/>
                </a:solidFill>
                <a:latin typeface="Alegreya Sans Regular"/>
              </a:rPr>
              <a:t>Implement tactical rostering which takes into account ATCO experience and skills. Ensure newly recruited or less experienced staff are supported by experienced staff</a:t>
            </a:r>
          </a:p>
          <a:p>
            <a:pPr>
              <a:lnSpc>
                <a:spcPts val="2940"/>
              </a:lnSpc>
            </a:pPr>
            <a:endParaRPr lang="en-US" sz="2100" dirty="0">
              <a:solidFill>
                <a:srgbClr val="222F64"/>
              </a:solidFill>
              <a:latin typeface="Alegreya Sans Regular"/>
            </a:endParaRPr>
          </a:p>
          <a:p>
            <a:pPr marL="453390" lvl="1" indent="-226695">
              <a:lnSpc>
                <a:spcPts val="2940"/>
              </a:lnSpc>
              <a:buFont typeface="Arial"/>
              <a:buChar char="•"/>
            </a:pPr>
            <a:r>
              <a:rPr lang="en-US" sz="2100" dirty="0">
                <a:solidFill>
                  <a:srgbClr val="222F64"/>
                </a:solidFill>
                <a:latin typeface="Alegreya Sans Regular"/>
              </a:rPr>
              <a:t>Ensure Assessors and OJT Instructor (OJTIs) retain the competence through refresher training and </a:t>
            </a:r>
            <a:r>
              <a:rPr lang="en-US" sz="2100" dirty="0" err="1">
                <a:solidFill>
                  <a:srgbClr val="222F64"/>
                </a:solidFill>
                <a:latin typeface="Alegreya Sans Regular"/>
              </a:rPr>
              <a:t>prioritising</a:t>
            </a:r>
            <a:r>
              <a:rPr lang="en-US" sz="2100" dirty="0">
                <a:solidFill>
                  <a:srgbClr val="222F64"/>
                </a:solidFill>
                <a:latin typeface="Alegreya Sans Regular"/>
              </a:rPr>
              <a:t> them on shift.</a:t>
            </a:r>
          </a:p>
          <a:p>
            <a:pPr>
              <a:lnSpc>
                <a:spcPts val="2940"/>
              </a:lnSpc>
            </a:pPr>
            <a:endParaRPr lang="en-US" sz="2100" dirty="0">
              <a:solidFill>
                <a:srgbClr val="222F64"/>
              </a:solidFill>
              <a:latin typeface="Alegreya Sans Regular"/>
            </a:endParaRPr>
          </a:p>
          <a:p>
            <a:pPr marL="453390" lvl="1" indent="-226695">
              <a:lnSpc>
                <a:spcPts val="2940"/>
              </a:lnSpc>
              <a:buFont typeface="Arial"/>
              <a:buChar char="•"/>
            </a:pPr>
            <a:r>
              <a:rPr lang="en-US" sz="2100" dirty="0">
                <a:solidFill>
                  <a:srgbClr val="222F64"/>
                </a:solidFill>
                <a:latin typeface="Alegreya Sans Regular"/>
              </a:rPr>
              <a:t>Consideration should also be given to introduce shift patterns that allow more staff exposure to the available traffic in order to remain current.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9275" y="552450"/>
            <a:ext cx="10505815"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ATM/ ANS 2</a:t>
            </a:r>
          </a:p>
        </p:txBody>
      </p:sp>
      <p:grpSp>
        <p:nvGrpSpPr>
          <p:cNvPr id="3" name="Group 3"/>
          <p:cNvGrpSpPr/>
          <p:nvPr/>
        </p:nvGrpSpPr>
        <p:grpSpPr>
          <a:xfrm>
            <a:off x="6652879" y="2282928"/>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5</a:t>
              </a:r>
            </a:p>
          </p:txBody>
        </p:sp>
      </p:grpSp>
      <p:grpSp>
        <p:nvGrpSpPr>
          <p:cNvPr id="7" name="Group 7"/>
          <p:cNvGrpSpPr>
            <a:grpSpLocks noChangeAspect="1"/>
          </p:cNvGrpSpPr>
          <p:nvPr/>
        </p:nvGrpSpPr>
        <p:grpSpPr>
          <a:xfrm>
            <a:off x="488730" y="220980"/>
            <a:ext cx="1615446" cy="161544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3467" t="-45287" r="-55484" b="-186301"/>
              </a:stretch>
            </a:blipFill>
          </p:spPr>
        </p:sp>
      </p:grpSp>
      <p:sp>
        <p:nvSpPr>
          <p:cNvPr id="9" name="TextBox 9"/>
          <p:cNvSpPr txBox="1"/>
          <p:nvPr/>
        </p:nvSpPr>
        <p:spPr>
          <a:xfrm>
            <a:off x="7431863" y="2324539"/>
            <a:ext cx="305338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Task Specific</a:t>
            </a:r>
          </a:p>
        </p:txBody>
      </p:sp>
      <p:sp>
        <p:nvSpPr>
          <p:cNvPr id="10" name="TextBox 10"/>
          <p:cNvSpPr txBox="1"/>
          <p:nvPr/>
        </p:nvSpPr>
        <p:spPr>
          <a:xfrm>
            <a:off x="6652879" y="3357017"/>
            <a:ext cx="5180979" cy="5975985"/>
          </a:xfrm>
          <a:prstGeom prst="rect">
            <a:avLst/>
          </a:prstGeom>
        </p:spPr>
        <p:txBody>
          <a:bodyPr lIns="0" tIns="0" rIns="0" bIns="0" rtlCol="0" anchor="t">
            <a:spAutoFit/>
          </a:bodyPr>
          <a:lstStyle/>
          <a:p>
            <a:pPr marL="453390" lvl="1" indent="-226695">
              <a:lnSpc>
                <a:spcPts val="2939"/>
              </a:lnSpc>
              <a:buFont typeface="Arial"/>
              <a:buChar char="•"/>
            </a:pPr>
            <a:r>
              <a:rPr lang="en-US" sz="2100">
                <a:solidFill>
                  <a:srgbClr val="222F64"/>
                </a:solidFill>
                <a:latin typeface="Alegreya Sans Regular"/>
              </a:rPr>
              <a:t>Mind</a:t>
            </a:r>
            <a:r>
              <a:rPr lang="en-US" sz="2099">
                <a:solidFill>
                  <a:srgbClr val="222F64"/>
                </a:solidFill>
                <a:latin typeface="Alegreya Sans Regular"/>
              </a:rPr>
              <a:t> your strong intrusion habits: develop safe, robust ones, detect others</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Increase your planning horizon time span.</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Identify scenarios where it is more likely that cognitive biases may appear: too much information, information without enough meaning, not enough time to think and operational changes.</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Increase the availability of memories by silent and spoken reviews.</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Mind your taskwork structure and manage workload by delaying tasks or delegating.</a:t>
            </a:r>
          </a:p>
        </p:txBody>
      </p:sp>
      <p:grpSp>
        <p:nvGrpSpPr>
          <p:cNvPr id="11" name="Group 11"/>
          <p:cNvGrpSpPr/>
          <p:nvPr/>
        </p:nvGrpSpPr>
        <p:grpSpPr>
          <a:xfrm>
            <a:off x="12732248" y="2282928"/>
            <a:ext cx="650911" cy="650911"/>
            <a:chOff x="0" y="0"/>
            <a:chExt cx="867881" cy="867881"/>
          </a:xfrm>
        </p:grpSpPr>
        <p:grpSp>
          <p:nvGrpSpPr>
            <p:cNvPr id="12" name="Group 12"/>
            <p:cNvGrpSpPr/>
            <p:nvPr/>
          </p:nvGrpSpPr>
          <p:grpSpPr>
            <a:xfrm>
              <a:off x="0" y="0"/>
              <a:ext cx="867881" cy="86788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4" name="TextBox 14"/>
            <p:cNvSpPr txBox="1"/>
            <p:nvPr/>
          </p:nvSpPr>
          <p:spPr>
            <a:xfrm>
              <a:off x="230866" y="208407"/>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6</a:t>
              </a:r>
            </a:p>
          </p:txBody>
        </p:sp>
      </p:grpSp>
      <p:sp>
        <p:nvSpPr>
          <p:cNvPr id="15" name="TextBox 15"/>
          <p:cNvSpPr txBox="1"/>
          <p:nvPr/>
        </p:nvSpPr>
        <p:spPr>
          <a:xfrm>
            <a:off x="12529527" y="3357017"/>
            <a:ext cx="5140269" cy="6718935"/>
          </a:xfrm>
          <a:prstGeom prst="rect">
            <a:avLst/>
          </a:prstGeom>
        </p:spPr>
        <p:txBody>
          <a:bodyPr lIns="0" tIns="0" rIns="0" bIns="0" rtlCol="0" anchor="t">
            <a:spAutoFit/>
          </a:bodyPr>
          <a:lstStyle/>
          <a:p>
            <a:pPr marL="453390" lvl="1" indent="-226695">
              <a:lnSpc>
                <a:spcPts val="2939"/>
              </a:lnSpc>
              <a:buFont typeface="Arial"/>
              <a:buChar char="•"/>
            </a:pPr>
            <a:r>
              <a:rPr lang="en-US" sz="2100">
                <a:solidFill>
                  <a:srgbClr val="222F64"/>
                </a:solidFill>
                <a:latin typeface="Alegreya Sans Regular"/>
              </a:rPr>
              <a:t>DCL include a</a:t>
            </a:r>
            <a:r>
              <a:rPr lang="en-US" sz="2099">
                <a:solidFill>
                  <a:srgbClr val="222F64"/>
                </a:solidFill>
                <a:latin typeface="Alegreya Sans Regular"/>
              </a:rPr>
              <a:t>ny capability for intersection take-off (bearing in mind reduction in taxi times) in DCL notes section. </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100">
                <a:solidFill>
                  <a:srgbClr val="222F64"/>
                </a:solidFill>
                <a:latin typeface="Alegreya Sans Regular"/>
              </a:rPr>
              <a:t>There should be r</a:t>
            </a:r>
            <a:r>
              <a:rPr lang="en-US" sz="2099">
                <a:solidFill>
                  <a:srgbClr val="222F64"/>
                </a:solidFill>
                <a:latin typeface="Alegreya Sans Regular"/>
              </a:rPr>
              <a:t>igid adherence to ACDM by controllers.</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Include cardinal headings on pushback clearance ("Callsign" push and start approved to face west).</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Incorrect/ incomplete taxi readback are always to be challenged.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Be aware that any early handovers may compromise accelaration after take-off tasks.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No offer of free speed below FL100.</a:t>
            </a:r>
          </a:p>
        </p:txBody>
      </p:sp>
      <p:sp>
        <p:nvSpPr>
          <p:cNvPr id="16" name="TextBox 16"/>
          <p:cNvSpPr txBox="1"/>
          <p:nvPr/>
        </p:nvSpPr>
        <p:spPr>
          <a:xfrm>
            <a:off x="13676303" y="2205815"/>
            <a:ext cx="3516322" cy="10153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Pre-Departure and Take-Off</a:t>
            </a:r>
          </a:p>
        </p:txBody>
      </p:sp>
      <p:grpSp>
        <p:nvGrpSpPr>
          <p:cNvPr id="17" name="Group 17"/>
          <p:cNvGrpSpPr/>
          <p:nvPr/>
        </p:nvGrpSpPr>
        <p:grpSpPr>
          <a:xfrm>
            <a:off x="488730" y="2282928"/>
            <a:ext cx="650911" cy="650911"/>
            <a:chOff x="0" y="0"/>
            <a:chExt cx="867881" cy="867881"/>
          </a:xfrm>
        </p:grpSpPr>
        <p:grpSp>
          <p:nvGrpSpPr>
            <p:cNvPr id="18" name="Group 18"/>
            <p:cNvGrpSpPr/>
            <p:nvPr/>
          </p:nvGrpSpPr>
          <p:grpSpPr>
            <a:xfrm>
              <a:off x="0" y="0"/>
              <a:ext cx="867881" cy="86788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20" name="TextBox 2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4</a:t>
              </a:r>
            </a:p>
          </p:txBody>
        </p:sp>
      </p:grpSp>
      <p:sp>
        <p:nvSpPr>
          <p:cNvPr id="21" name="TextBox 21"/>
          <p:cNvSpPr txBox="1"/>
          <p:nvPr/>
        </p:nvSpPr>
        <p:spPr>
          <a:xfrm>
            <a:off x="1481089" y="2095939"/>
            <a:ext cx="4017784" cy="10153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Communication and Teamwork</a:t>
            </a:r>
          </a:p>
        </p:txBody>
      </p:sp>
      <p:sp>
        <p:nvSpPr>
          <p:cNvPr id="22" name="TextBox 22"/>
          <p:cNvSpPr txBox="1"/>
          <p:nvPr/>
        </p:nvSpPr>
        <p:spPr>
          <a:xfrm>
            <a:off x="308256" y="3357017"/>
            <a:ext cx="5843074" cy="67189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222F64"/>
                </a:solidFill>
                <a:latin typeface="Alegreya Sans Regular"/>
              </a:rPr>
              <a:t>Communications are harder due to masks/ COVID measures - try to support a positive working environment and to avoid unnecessary conversations.</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Reduce speed of RT and encourage clear delivery, hearback and readback.</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Reduce the quantity of information bites in each transmission - Max 3 elements in a clearance or instruction.</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Support each other. Ask for help when needed and offer help to your colleagues.</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Use of alpha-numeric call-signs in flight plans and use NM call-sign de-confliction tool (CSST) or of a local one by AOs.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190"/>
          <a:stretch>
            <a:fillRect/>
          </a:stretch>
        </p:blipFill>
        <p:spPr>
          <a:xfrm>
            <a:off x="-1676709" y="1259055"/>
            <a:ext cx="20863968" cy="9718165"/>
          </a:xfrm>
          <a:prstGeom prst="rect">
            <a:avLst/>
          </a:prstGeom>
        </p:spPr>
      </p:pic>
      <p:grpSp>
        <p:nvGrpSpPr>
          <p:cNvPr id="3" name="Group 3"/>
          <p:cNvGrpSpPr/>
          <p:nvPr/>
        </p:nvGrpSpPr>
        <p:grpSpPr>
          <a:xfrm>
            <a:off x="3150798" y="6118138"/>
            <a:ext cx="11208954" cy="2234444"/>
            <a:chOff x="0" y="0"/>
            <a:chExt cx="3950725" cy="787556"/>
          </a:xfrm>
        </p:grpSpPr>
        <p:sp>
          <p:nvSpPr>
            <p:cNvPr id="4" name="Freeform 4"/>
            <p:cNvSpPr/>
            <p:nvPr/>
          </p:nvSpPr>
          <p:spPr>
            <a:xfrm>
              <a:off x="0" y="0"/>
              <a:ext cx="3950725" cy="787556"/>
            </a:xfrm>
            <a:custGeom>
              <a:avLst/>
              <a:gdLst/>
              <a:ahLst/>
              <a:cxnLst/>
              <a:rect l="l" t="t" r="r" b="b"/>
              <a:pathLst>
                <a:path w="3950725" h="787556">
                  <a:moveTo>
                    <a:pt x="0" y="0"/>
                  </a:moveTo>
                  <a:lnTo>
                    <a:pt x="3950725" y="0"/>
                  </a:lnTo>
                  <a:lnTo>
                    <a:pt x="3950725" y="787556"/>
                  </a:lnTo>
                  <a:lnTo>
                    <a:pt x="0" y="787556"/>
                  </a:lnTo>
                  <a:close/>
                </a:path>
              </a:pathLst>
            </a:custGeom>
            <a:solidFill>
              <a:srgbClr val="FFFFFF"/>
            </a:solidFill>
          </p:spPr>
        </p:sp>
      </p:grpSp>
      <p:sp>
        <p:nvSpPr>
          <p:cNvPr id="5" name="TextBox 5"/>
          <p:cNvSpPr txBox="1"/>
          <p:nvPr/>
        </p:nvSpPr>
        <p:spPr>
          <a:xfrm>
            <a:off x="3150798" y="6459245"/>
            <a:ext cx="11208954" cy="1542705"/>
          </a:xfrm>
          <a:prstGeom prst="rect">
            <a:avLst/>
          </a:prstGeom>
        </p:spPr>
        <p:txBody>
          <a:bodyPr lIns="0" tIns="0" rIns="0" bIns="0" rtlCol="0" anchor="t">
            <a:spAutoFit/>
          </a:bodyPr>
          <a:lstStyle/>
          <a:p>
            <a:pPr marL="0" lvl="0" indent="0" algn="ctr">
              <a:lnSpc>
                <a:spcPts val="10100"/>
              </a:lnSpc>
            </a:pPr>
            <a:r>
              <a:rPr lang="en-US" sz="10100" spc="-101">
                <a:solidFill>
                  <a:srgbClr val="222F64"/>
                </a:solidFill>
                <a:latin typeface="Alegreya Sans Bold Bold"/>
              </a:rPr>
              <a:t>Be Ready - Stay Safe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9275" y="552450"/>
            <a:ext cx="10172471"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ATM/ ANS 3</a:t>
            </a:r>
          </a:p>
        </p:txBody>
      </p:sp>
      <p:grpSp>
        <p:nvGrpSpPr>
          <p:cNvPr id="3" name="Group 3"/>
          <p:cNvGrpSpPr/>
          <p:nvPr/>
        </p:nvGrpSpPr>
        <p:grpSpPr>
          <a:xfrm>
            <a:off x="6446338" y="2278561"/>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8</a:t>
              </a:r>
            </a:p>
          </p:txBody>
        </p:sp>
      </p:grpSp>
      <p:grpSp>
        <p:nvGrpSpPr>
          <p:cNvPr id="7" name="Group 7"/>
          <p:cNvGrpSpPr/>
          <p:nvPr/>
        </p:nvGrpSpPr>
        <p:grpSpPr>
          <a:xfrm>
            <a:off x="12551747" y="2278561"/>
            <a:ext cx="650911" cy="650911"/>
            <a:chOff x="0" y="0"/>
            <a:chExt cx="867881" cy="867881"/>
          </a:xfrm>
        </p:grpSpPr>
        <p:grpSp>
          <p:nvGrpSpPr>
            <p:cNvPr id="8" name="Group 8"/>
            <p:cNvGrpSpPr/>
            <p:nvPr/>
          </p:nvGrpSpPr>
          <p:grpSpPr>
            <a:xfrm>
              <a:off x="0" y="0"/>
              <a:ext cx="867881" cy="867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0" name="TextBox 1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9</a:t>
              </a:r>
            </a:p>
          </p:txBody>
        </p:sp>
      </p:grpSp>
      <p:grpSp>
        <p:nvGrpSpPr>
          <p:cNvPr id="11" name="Group 11"/>
          <p:cNvGrpSpPr>
            <a:grpSpLocks noChangeAspect="1"/>
          </p:cNvGrpSpPr>
          <p:nvPr/>
        </p:nvGrpSpPr>
        <p:grpSpPr>
          <a:xfrm>
            <a:off x="488730" y="220980"/>
            <a:ext cx="1615446" cy="1615440"/>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3467" t="-45287" r="-55484" b="-186301"/>
              </a:stretch>
            </a:blipFill>
          </p:spPr>
        </p:sp>
      </p:grpSp>
      <p:sp>
        <p:nvSpPr>
          <p:cNvPr id="13" name="TextBox 13"/>
          <p:cNvSpPr txBox="1"/>
          <p:nvPr/>
        </p:nvSpPr>
        <p:spPr>
          <a:xfrm>
            <a:off x="7438696" y="2302159"/>
            <a:ext cx="299800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Approach</a:t>
            </a:r>
          </a:p>
        </p:txBody>
      </p:sp>
      <p:sp>
        <p:nvSpPr>
          <p:cNvPr id="14" name="TextBox 14"/>
          <p:cNvSpPr txBox="1"/>
          <p:nvPr/>
        </p:nvSpPr>
        <p:spPr>
          <a:xfrm>
            <a:off x="13330731" y="2320171"/>
            <a:ext cx="305338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Ground/ Taxi</a:t>
            </a:r>
          </a:p>
        </p:txBody>
      </p:sp>
      <p:sp>
        <p:nvSpPr>
          <p:cNvPr id="15" name="TextBox 15"/>
          <p:cNvSpPr txBox="1"/>
          <p:nvPr/>
        </p:nvSpPr>
        <p:spPr>
          <a:xfrm>
            <a:off x="6265863" y="3481198"/>
            <a:ext cx="5662198" cy="5975985"/>
          </a:xfrm>
          <a:prstGeom prst="rect">
            <a:avLst/>
          </a:prstGeom>
        </p:spPr>
        <p:txBody>
          <a:bodyPr lIns="0" tIns="0" rIns="0" bIns="0" rtlCol="0" anchor="t">
            <a:spAutoFit/>
          </a:bodyPr>
          <a:lstStyle/>
          <a:p>
            <a:pPr marL="453390" lvl="1" indent="-226695">
              <a:lnSpc>
                <a:spcPts val="2939"/>
              </a:lnSpc>
              <a:buFont typeface="Arial"/>
              <a:buChar char="•"/>
            </a:pPr>
            <a:r>
              <a:rPr lang="en-US" sz="2099">
                <a:solidFill>
                  <a:srgbClr val="222F64"/>
                </a:solidFill>
                <a:latin typeface="Alegreya Sans Regular"/>
              </a:rPr>
              <a:t>Provide speed control if provided in 2019 (pre-COVID).</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Go arounds should be as published, if not they should be clearly communicated well before the instruction. More unstable approaches can be expected.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Expect longer runway occupancy times and slower turn off speeds.</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Wait for change over to ground instruction transmission until aircraft has vacated the runway.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Expect later check-in on ground frequency due to after landing scan.</a:t>
            </a:r>
          </a:p>
        </p:txBody>
      </p:sp>
      <p:sp>
        <p:nvSpPr>
          <p:cNvPr id="16" name="TextBox 16"/>
          <p:cNvSpPr txBox="1"/>
          <p:nvPr/>
        </p:nvSpPr>
        <p:spPr>
          <a:xfrm>
            <a:off x="12425414" y="3481198"/>
            <a:ext cx="5603884" cy="2261235"/>
          </a:xfrm>
          <a:prstGeom prst="rect">
            <a:avLst/>
          </a:prstGeom>
        </p:spPr>
        <p:txBody>
          <a:bodyPr lIns="0" tIns="0" rIns="0" bIns="0" rtlCol="0" anchor="t">
            <a:spAutoFit/>
          </a:bodyPr>
          <a:lstStyle/>
          <a:p>
            <a:pPr marL="453390" lvl="1" indent="-226695">
              <a:lnSpc>
                <a:spcPts val="2939"/>
              </a:lnSpc>
              <a:buFont typeface="Arial"/>
              <a:buChar char="•"/>
            </a:pPr>
            <a:r>
              <a:rPr lang="en-US" sz="2100">
                <a:solidFill>
                  <a:srgbClr val="222F64"/>
                </a:solidFill>
                <a:latin typeface="Alegreya Sans Regular"/>
              </a:rPr>
              <a:t>Ex</a:t>
            </a:r>
            <a:r>
              <a:rPr lang="en-US" sz="2099">
                <a:solidFill>
                  <a:srgbClr val="222F64"/>
                </a:solidFill>
                <a:latin typeface="Alegreya Sans Regular"/>
              </a:rPr>
              <a:t>pect lower taxi speeds.</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Monitor carefully for routing errors - be prepared for more guidance requests.</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Avoid non-standard taxi routings where possible. </a:t>
            </a:r>
          </a:p>
        </p:txBody>
      </p:sp>
      <p:grpSp>
        <p:nvGrpSpPr>
          <p:cNvPr id="17" name="Group 17"/>
          <p:cNvGrpSpPr/>
          <p:nvPr/>
        </p:nvGrpSpPr>
        <p:grpSpPr>
          <a:xfrm>
            <a:off x="640215" y="2311684"/>
            <a:ext cx="650911" cy="650911"/>
            <a:chOff x="0" y="0"/>
            <a:chExt cx="867881" cy="867881"/>
          </a:xfrm>
        </p:grpSpPr>
        <p:grpSp>
          <p:nvGrpSpPr>
            <p:cNvPr id="18" name="Group 18"/>
            <p:cNvGrpSpPr/>
            <p:nvPr/>
          </p:nvGrpSpPr>
          <p:grpSpPr>
            <a:xfrm>
              <a:off x="0" y="0"/>
              <a:ext cx="867881" cy="86788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20" name="TextBox 2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7</a:t>
              </a:r>
            </a:p>
          </p:txBody>
        </p:sp>
      </p:grpSp>
      <p:sp>
        <p:nvSpPr>
          <p:cNvPr id="21" name="TextBox 21"/>
          <p:cNvSpPr txBox="1"/>
          <p:nvPr/>
        </p:nvSpPr>
        <p:spPr>
          <a:xfrm>
            <a:off x="1632573" y="2353294"/>
            <a:ext cx="3484931"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Cruise and Descent</a:t>
            </a:r>
          </a:p>
        </p:txBody>
      </p:sp>
      <p:sp>
        <p:nvSpPr>
          <p:cNvPr id="22" name="TextBox 22"/>
          <p:cNvSpPr txBox="1"/>
          <p:nvPr/>
        </p:nvSpPr>
        <p:spPr>
          <a:xfrm>
            <a:off x="488730" y="3385772"/>
            <a:ext cx="5002995" cy="4490085"/>
          </a:xfrm>
          <a:prstGeom prst="rect">
            <a:avLst/>
          </a:prstGeom>
        </p:spPr>
        <p:txBody>
          <a:bodyPr lIns="0" tIns="0" rIns="0" bIns="0" rtlCol="0" anchor="t">
            <a:spAutoFit/>
          </a:bodyPr>
          <a:lstStyle/>
          <a:p>
            <a:pPr marL="453390" lvl="1" indent="-226695">
              <a:lnSpc>
                <a:spcPts val="2939"/>
              </a:lnSpc>
              <a:buFont typeface="Arial"/>
              <a:buChar char="•"/>
            </a:pPr>
            <a:r>
              <a:rPr lang="en-US" sz="2099">
                <a:solidFill>
                  <a:srgbClr val="222F64"/>
                </a:solidFill>
                <a:latin typeface="Alegreya Sans Regular"/>
              </a:rPr>
              <a:t>Request speed increase as a last resort.</a:t>
            </a:r>
          </a:p>
          <a:p>
            <a:pPr>
              <a:lnSpc>
                <a:spcPts val="2940"/>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Monitor 121.5.</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Refrain from high speed descent clearances.</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Ensure aircraft can achieve a sensible descent profile when offering shortcuts. </a:t>
            </a:r>
          </a:p>
          <a:p>
            <a:pPr>
              <a:lnSpc>
                <a:spcPts val="2939"/>
              </a:lnSpc>
            </a:pPr>
            <a:endParaRPr lang="en-US" sz="2099">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Any changes to runway/ approach type/ arrival should be communicated as early as possible.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190"/>
          <a:stretch>
            <a:fillRect/>
          </a:stretch>
        </p:blipFill>
        <p:spPr>
          <a:xfrm>
            <a:off x="-1572712" y="1346856"/>
            <a:ext cx="20863968" cy="9718165"/>
          </a:xfrm>
          <a:prstGeom prst="rect">
            <a:avLst/>
          </a:prstGeom>
        </p:spPr>
      </p:pic>
      <p:grpSp>
        <p:nvGrpSpPr>
          <p:cNvPr id="3" name="Group 3"/>
          <p:cNvGrpSpPr/>
          <p:nvPr/>
        </p:nvGrpSpPr>
        <p:grpSpPr>
          <a:xfrm>
            <a:off x="3150798" y="6118138"/>
            <a:ext cx="11208954" cy="2234444"/>
            <a:chOff x="0" y="0"/>
            <a:chExt cx="3950725" cy="787556"/>
          </a:xfrm>
        </p:grpSpPr>
        <p:sp>
          <p:nvSpPr>
            <p:cNvPr id="4" name="Freeform 4"/>
            <p:cNvSpPr/>
            <p:nvPr/>
          </p:nvSpPr>
          <p:spPr>
            <a:xfrm>
              <a:off x="0" y="0"/>
              <a:ext cx="3950725" cy="787556"/>
            </a:xfrm>
            <a:custGeom>
              <a:avLst/>
              <a:gdLst/>
              <a:ahLst/>
              <a:cxnLst/>
              <a:rect l="l" t="t" r="r" b="b"/>
              <a:pathLst>
                <a:path w="3950725" h="787556">
                  <a:moveTo>
                    <a:pt x="0" y="0"/>
                  </a:moveTo>
                  <a:lnTo>
                    <a:pt x="3950725" y="0"/>
                  </a:lnTo>
                  <a:lnTo>
                    <a:pt x="3950725" y="787556"/>
                  </a:lnTo>
                  <a:lnTo>
                    <a:pt x="0" y="787556"/>
                  </a:lnTo>
                  <a:close/>
                </a:path>
              </a:pathLst>
            </a:custGeom>
            <a:solidFill>
              <a:srgbClr val="FFFFFF"/>
            </a:solidFill>
          </p:spPr>
        </p:sp>
      </p:grpSp>
      <p:sp>
        <p:nvSpPr>
          <p:cNvPr id="5" name="TextBox 5"/>
          <p:cNvSpPr txBox="1"/>
          <p:nvPr/>
        </p:nvSpPr>
        <p:spPr>
          <a:xfrm>
            <a:off x="3150798" y="6459245"/>
            <a:ext cx="11208954" cy="1542705"/>
          </a:xfrm>
          <a:prstGeom prst="rect">
            <a:avLst/>
          </a:prstGeom>
        </p:spPr>
        <p:txBody>
          <a:bodyPr lIns="0" tIns="0" rIns="0" bIns="0" rtlCol="0" anchor="t">
            <a:spAutoFit/>
          </a:bodyPr>
          <a:lstStyle/>
          <a:p>
            <a:pPr marL="0" lvl="0" indent="0" algn="ctr">
              <a:lnSpc>
                <a:spcPts val="10100"/>
              </a:lnSpc>
            </a:pPr>
            <a:r>
              <a:rPr lang="en-US" sz="10100" spc="-101">
                <a:solidFill>
                  <a:srgbClr val="222F64"/>
                </a:solidFill>
                <a:latin typeface="Alegreya Sans Bold 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5407" y="291226"/>
            <a:ext cx="16697185" cy="3179445"/>
          </a:xfrm>
          <a:prstGeom prst="rect">
            <a:avLst/>
          </a:prstGeom>
        </p:spPr>
        <p:txBody>
          <a:bodyPr lIns="0" tIns="0" rIns="0" bIns="0" rtlCol="0" anchor="t">
            <a:spAutoFit/>
          </a:bodyPr>
          <a:lstStyle/>
          <a:p>
            <a:pPr marL="0" lvl="0" indent="0" algn="ctr">
              <a:lnSpc>
                <a:spcPts val="7800"/>
              </a:lnSpc>
            </a:pPr>
            <a:r>
              <a:rPr lang="en-US" sz="7800" spc="-78">
                <a:solidFill>
                  <a:srgbClr val="222F64"/>
                </a:solidFill>
                <a:latin typeface="Alegreya Sans Bold Bold"/>
              </a:rPr>
              <a:t>With Thanks to the Following Organisations Who Supported the Development of this Material</a:t>
            </a:r>
          </a:p>
        </p:txBody>
      </p:sp>
      <p:pic>
        <p:nvPicPr>
          <p:cNvPr id="3" name="Picture 3"/>
          <p:cNvPicPr>
            <a:picLocks noChangeAspect="1"/>
          </p:cNvPicPr>
          <p:nvPr/>
        </p:nvPicPr>
        <p:blipFill>
          <a:blip r:embed="rId2"/>
          <a:srcRect/>
          <a:stretch>
            <a:fillRect/>
          </a:stretch>
        </p:blipFill>
        <p:spPr>
          <a:xfrm>
            <a:off x="614406" y="7936963"/>
            <a:ext cx="1875563" cy="1875563"/>
          </a:xfrm>
          <a:prstGeom prst="rect">
            <a:avLst/>
          </a:prstGeom>
        </p:spPr>
      </p:pic>
      <p:pic>
        <p:nvPicPr>
          <p:cNvPr id="4" name="Picture 4"/>
          <p:cNvPicPr>
            <a:picLocks noChangeAspect="1"/>
          </p:cNvPicPr>
          <p:nvPr/>
        </p:nvPicPr>
        <p:blipFill>
          <a:blip r:embed="rId3"/>
          <a:srcRect/>
          <a:stretch>
            <a:fillRect/>
          </a:stretch>
        </p:blipFill>
        <p:spPr>
          <a:xfrm>
            <a:off x="15247258" y="3792181"/>
            <a:ext cx="3040742" cy="2025894"/>
          </a:xfrm>
          <a:prstGeom prst="rect">
            <a:avLst/>
          </a:prstGeom>
        </p:spPr>
      </p:pic>
      <p:pic>
        <p:nvPicPr>
          <p:cNvPr id="5" name="Picture 5"/>
          <p:cNvPicPr>
            <a:picLocks noChangeAspect="1"/>
          </p:cNvPicPr>
          <p:nvPr/>
        </p:nvPicPr>
        <p:blipFill>
          <a:blip r:embed="rId4"/>
          <a:srcRect/>
          <a:stretch>
            <a:fillRect/>
          </a:stretch>
        </p:blipFill>
        <p:spPr>
          <a:xfrm>
            <a:off x="10866195" y="8320697"/>
            <a:ext cx="3211868" cy="1108095"/>
          </a:xfrm>
          <a:prstGeom prst="rect">
            <a:avLst/>
          </a:prstGeom>
        </p:spPr>
      </p:pic>
      <p:pic>
        <p:nvPicPr>
          <p:cNvPr id="6" name="Picture 6"/>
          <p:cNvPicPr>
            <a:picLocks noChangeAspect="1"/>
          </p:cNvPicPr>
          <p:nvPr/>
        </p:nvPicPr>
        <p:blipFill>
          <a:blip r:embed="rId5"/>
          <a:srcRect/>
          <a:stretch>
            <a:fillRect/>
          </a:stretch>
        </p:blipFill>
        <p:spPr>
          <a:xfrm>
            <a:off x="1552188" y="2601871"/>
            <a:ext cx="4636074" cy="3280022"/>
          </a:xfrm>
          <a:prstGeom prst="rect">
            <a:avLst/>
          </a:prstGeom>
        </p:spPr>
      </p:pic>
      <p:pic>
        <p:nvPicPr>
          <p:cNvPr id="7" name="Picture 7"/>
          <p:cNvPicPr>
            <a:picLocks noChangeAspect="1"/>
          </p:cNvPicPr>
          <p:nvPr/>
        </p:nvPicPr>
        <p:blipFill>
          <a:blip r:embed="rId6"/>
          <a:srcRect/>
          <a:stretch>
            <a:fillRect/>
          </a:stretch>
        </p:blipFill>
        <p:spPr>
          <a:xfrm>
            <a:off x="3248781" y="8415465"/>
            <a:ext cx="2636604" cy="918559"/>
          </a:xfrm>
          <a:prstGeom prst="rect">
            <a:avLst/>
          </a:prstGeom>
        </p:spPr>
      </p:pic>
      <p:pic>
        <p:nvPicPr>
          <p:cNvPr id="8" name="Picture 8"/>
          <p:cNvPicPr>
            <a:picLocks noChangeAspect="1"/>
          </p:cNvPicPr>
          <p:nvPr/>
        </p:nvPicPr>
        <p:blipFill>
          <a:blip r:embed="rId7"/>
          <a:srcRect/>
          <a:stretch>
            <a:fillRect/>
          </a:stretch>
        </p:blipFill>
        <p:spPr>
          <a:xfrm>
            <a:off x="4567083" y="4559940"/>
            <a:ext cx="3473970" cy="1063903"/>
          </a:xfrm>
          <a:prstGeom prst="rect">
            <a:avLst/>
          </a:prstGeom>
        </p:spPr>
      </p:pic>
      <p:pic>
        <p:nvPicPr>
          <p:cNvPr id="9" name="Picture 9"/>
          <p:cNvPicPr>
            <a:picLocks noChangeAspect="1"/>
          </p:cNvPicPr>
          <p:nvPr/>
        </p:nvPicPr>
        <p:blipFill>
          <a:blip r:embed="rId8"/>
          <a:srcRect/>
          <a:stretch>
            <a:fillRect/>
          </a:stretch>
        </p:blipFill>
        <p:spPr>
          <a:xfrm>
            <a:off x="623931" y="3653393"/>
            <a:ext cx="1665904" cy="2164683"/>
          </a:xfrm>
          <a:prstGeom prst="rect">
            <a:avLst/>
          </a:prstGeom>
        </p:spPr>
      </p:pic>
      <p:pic>
        <p:nvPicPr>
          <p:cNvPr id="10" name="Picture 10"/>
          <p:cNvPicPr>
            <a:picLocks noChangeAspect="1"/>
          </p:cNvPicPr>
          <p:nvPr/>
        </p:nvPicPr>
        <p:blipFill>
          <a:blip r:embed="rId9"/>
          <a:srcRect/>
          <a:stretch>
            <a:fillRect/>
          </a:stretch>
        </p:blipFill>
        <p:spPr>
          <a:xfrm>
            <a:off x="11468716" y="4748662"/>
            <a:ext cx="4153666" cy="1225332"/>
          </a:xfrm>
          <a:prstGeom prst="rect">
            <a:avLst/>
          </a:prstGeom>
        </p:spPr>
      </p:pic>
      <p:pic>
        <p:nvPicPr>
          <p:cNvPr id="11" name="Picture 11"/>
          <p:cNvPicPr>
            <a:picLocks noChangeAspect="1"/>
          </p:cNvPicPr>
          <p:nvPr/>
        </p:nvPicPr>
        <p:blipFill>
          <a:blip r:embed="rId10"/>
          <a:srcRect l="10768" t="28033" b="28033"/>
          <a:stretch>
            <a:fillRect/>
          </a:stretch>
        </p:blipFill>
        <p:spPr>
          <a:xfrm>
            <a:off x="6188803" y="8280768"/>
            <a:ext cx="4223848" cy="1187953"/>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551450" y="6515696"/>
            <a:ext cx="3498554" cy="685991"/>
          </a:xfrm>
          <a:prstGeom prst="rect">
            <a:avLst/>
          </a:prstGeom>
        </p:spPr>
      </p:pic>
      <p:pic>
        <p:nvPicPr>
          <p:cNvPr id="13" name="Picture 13"/>
          <p:cNvPicPr>
            <a:picLocks noChangeAspect="1"/>
          </p:cNvPicPr>
          <p:nvPr/>
        </p:nvPicPr>
        <p:blipFill>
          <a:blip r:embed="rId13"/>
          <a:srcRect/>
          <a:stretch>
            <a:fillRect/>
          </a:stretch>
        </p:blipFill>
        <p:spPr>
          <a:xfrm>
            <a:off x="14659831" y="6190502"/>
            <a:ext cx="3364692" cy="1279228"/>
          </a:xfrm>
          <a:prstGeom prst="rect">
            <a:avLst/>
          </a:prstGeom>
        </p:spPr>
      </p:pic>
      <p:pic>
        <p:nvPicPr>
          <p:cNvPr id="14" name="Picture 14"/>
          <p:cNvPicPr>
            <a:picLocks noChangeAspect="1"/>
          </p:cNvPicPr>
          <p:nvPr/>
        </p:nvPicPr>
        <p:blipFill>
          <a:blip r:embed="rId14"/>
          <a:srcRect/>
          <a:stretch>
            <a:fillRect/>
          </a:stretch>
        </p:blipFill>
        <p:spPr>
          <a:xfrm>
            <a:off x="795407" y="6000165"/>
            <a:ext cx="1872949" cy="1659901"/>
          </a:xfrm>
          <a:prstGeom prst="rect">
            <a:avLst/>
          </a:prstGeom>
        </p:spPr>
      </p:pic>
      <p:pic>
        <p:nvPicPr>
          <p:cNvPr id="15" name="Picture 15"/>
          <p:cNvPicPr>
            <a:picLocks noChangeAspect="1"/>
          </p:cNvPicPr>
          <p:nvPr/>
        </p:nvPicPr>
        <p:blipFill>
          <a:blip r:embed="rId15"/>
          <a:srcRect/>
          <a:stretch>
            <a:fillRect/>
          </a:stretch>
        </p:blipFill>
        <p:spPr>
          <a:xfrm>
            <a:off x="10564870" y="6236482"/>
            <a:ext cx="3814518" cy="1187269"/>
          </a:xfrm>
          <a:prstGeom prst="rect">
            <a:avLst/>
          </a:prstGeom>
        </p:spPr>
      </p:pic>
      <p:pic>
        <p:nvPicPr>
          <p:cNvPr id="16" name="Picture 16"/>
          <p:cNvPicPr>
            <a:picLocks noChangeAspect="1"/>
          </p:cNvPicPr>
          <p:nvPr/>
        </p:nvPicPr>
        <p:blipFill>
          <a:blip r:embed="rId16"/>
          <a:srcRect/>
          <a:stretch>
            <a:fillRect/>
          </a:stretch>
        </p:blipFill>
        <p:spPr>
          <a:xfrm>
            <a:off x="14639992" y="8517253"/>
            <a:ext cx="3384532" cy="714982"/>
          </a:xfrm>
          <a:prstGeom prst="rect">
            <a:avLst/>
          </a:prstGeom>
        </p:spPr>
      </p:pic>
      <p:pic>
        <p:nvPicPr>
          <p:cNvPr id="17" name="Picture 17"/>
          <p:cNvPicPr>
            <a:picLocks noChangeAspect="1"/>
          </p:cNvPicPr>
          <p:nvPr/>
        </p:nvPicPr>
        <p:blipFill>
          <a:blip r:embed="rId17"/>
          <a:srcRect/>
          <a:stretch>
            <a:fillRect/>
          </a:stretch>
        </p:blipFill>
        <p:spPr>
          <a:xfrm>
            <a:off x="8243577" y="3816342"/>
            <a:ext cx="3782586" cy="851082"/>
          </a:xfrm>
          <a:prstGeom prst="rect">
            <a:avLst/>
          </a:prstGeom>
        </p:spPr>
      </p:pic>
      <p:pic>
        <p:nvPicPr>
          <p:cNvPr id="18" name="Picture 18"/>
          <p:cNvPicPr>
            <a:picLocks noChangeAspect="1"/>
          </p:cNvPicPr>
          <p:nvPr/>
        </p:nvPicPr>
        <p:blipFill>
          <a:blip r:embed="rId18"/>
          <a:srcRect/>
          <a:stretch>
            <a:fillRect/>
          </a:stretch>
        </p:blipFill>
        <p:spPr>
          <a:xfrm>
            <a:off x="3104436" y="6277053"/>
            <a:ext cx="2925295" cy="1106127"/>
          </a:xfrm>
          <a:prstGeom prst="rect">
            <a:avLst/>
          </a:prstGeom>
        </p:spPr>
      </p:pic>
      <p:sp>
        <p:nvSpPr>
          <p:cNvPr id="19" name="TextBox 19"/>
          <p:cNvSpPr txBox="1"/>
          <p:nvPr/>
        </p:nvSpPr>
        <p:spPr>
          <a:xfrm>
            <a:off x="14379388" y="7487210"/>
            <a:ext cx="3925580" cy="283845"/>
          </a:xfrm>
          <a:prstGeom prst="rect">
            <a:avLst/>
          </a:prstGeom>
        </p:spPr>
        <p:txBody>
          <a:bodyPr lIns="0" tIns="0" rIns="0" bIns="0" rtlCol="0" anchor="t">
            <a:spAutoFit/>
          </a:bodyPr>
          <a:lstStyle/>
          <a:p>
            <a:pPr marL="0" lvl="0" indent="0" algn="ctr">
              <a:lnSpc>
                <a:spcPts val="1800"/>
              </a:lnSpc>
            </a:pPr>
            <a:r>
              <a:rPr lang="en-US" sz="1800" spc="-18">
                <a:solidFill>
                  <a:srgbClr val="222F64"/>
                </a:solidFill>
                <a:latin typeface="Alegreya Sans Bold Bold"/>
              </a:rPr>
              <a:t>Human Factors Wellbeing Group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383" r="33208"/>
          <a:stretch>
            <a:fillRect/>
          </a:stretch>
        </p:blipFill>
        <p:spPr>
          <a:xfrm>
            <a:off x="9144000" y="0"/>
            <a:ext cx="9144000" cy="10287000"/>
          </a:xfrm>
          <a:prstGeom prst="rect">
            <a:avLst/>
          </a:prstGeom>
        </p:spPr>
      </p:pic>
      <p:sp>
        <p:nvSpPr>
          <p:cNvPr id="3" name="TextBox 3"/>
          <p:cNvSpPr txBox="1"/>
          <p:nvPr/>
        </p:nvSpPr>
        <p:spPr>
          <a:xfrm>
            <a:off x="640568" y="424815"/>
            <a:ext cx="7821078" cy="2188845"/>
          </a:xfrm>
          <a:prstGeom prst="rect">
            <a:avLst/>
          </a:prstGeom>
        </p:spPr>
        <p:txBody>
          <a:bodyPr lIns="0" tIns="0" rIns="0" bIns="0" rtlCol="0" anchor="t">
            <a:spAutoFit/>
          </a:bodyPr>
          <a:lstStyle/>
          <a:p>
            <a:pPr marL="0" lvl="0" indent="0">
              <a:lnSpc>
                <a:spcPts val="7800"/>
              </a:lnSpc>
            </a:pPr>
            <a:r>
              <a:rPr lang="en-US" sz="7800" spc="-78">
                <a:solidFill>
                  <a:srgbClr val="222F64"/>
                </a:solidFill>
                <a:latin typeface="Alegreya Sans Bold Bold"/>
              </a:rPr>
              <a:t>Who is this package of material for?</a:t>
            </a:r>
          </a:p>
        </p:txBody>
      </p:sp>
      <p:sp>
        <p:nvSpPr>
          <p:cNvPr id="4" name="TextBox 4"/>
          <p:cNvSpPr txBox="1"/>
          <p:nvPr/>
        </p:nvSpPr>
        <p:spPr>
          <a:xfrm>
            <a:off x="640568" y="3166745"/>
            <a:ext cx="8109838" cy="6491605"/>
          </a:xfrm>
          <a:prstGeom prst="rect">
            <a:avLst/>
          </a:prstGeom>
        </p:spPr>
        <p:txBody>
          <a:bodyPr lIns="0" tIns="0" rIns="0" bIns="0" rtlCol="0" anchor="t">
            <a:spAutoFit/>
          </a:bodyPr>
          <a:lstStyle/>
          <a:p>
            <a:pPr marL="690880" lvl="1" indent="-345440">
              <a:lnSpc>
                <a:spcPts val="3200"/>
              </a:lnSpc>
              <a:buFont typeface="Arial"/>
              <a:buChar char="•"/>
            </a:pPr>
            <a:r>
              <a:rPr lang="en-US" sz="3200" spc="-32">
                <a:solidFill>
                  <a:srgbClr val="222F64"/>
                </a:solidFill>
                <a:latin typeface="Alegreya Sans Regular Bold"/>
              </a:rPr>
              <a:t>This package is for organisations and particularly for leaders and managers who are developing their own Ramp-up preparations.</a:t>
            </a:r>
          </a:p>
          <a:p>
            <a:pPr>
              <a:lnSpc>
                <a:spcPts val="3200"/>
              </a:lnSpc>
            </a:pPr>
            <a:endParaRPr lang="en-US" sz="3200" spc="-32">
              <a:solidFill>
                <a:srgbClr val="222F64"/>
              </a:solidFill>
              <a:latin typeface="Alegreya Sans Regular Bold"/>
            </a:endParaRPr>
          </a:p>
          <a:p>
            <a:pPr marL="690880" lvl="1" indent="-345440">
              <a:lnSpc>
                <a:spcPts val="3200"/>
              </a:lnSpc>
              <a:buFont typeface="Arial"/>
              <a:buChar char="•"/>
            </a:pPr>
            <a:r>
              <a:rPr lang="en-US" sz="3200" spc="-32">
                <a:solidFill>
                  <a:srgbClr val="222F64"/>
                </a:solidFill>
                <a:latin typeface="Alegreya Sans Regular Bold"/>
              </a:rPr>
              <a:t>Organisations should use this material to support a people-centred Ramp-up as it relates to their own operation (add your logo to the top right of the main powerpoint slides and go!) </a:t>
            </a:r>
          </a:p>
          <a:p>
            <a:pPr>
              <a:lnSpc>
                <a:spcPts val="3200"/>
              </a:lnSpc>
            </a:pPr>
            <a:endParaRPr lang="en-US" sz="3200" spc="-32">
              <a:solidFill>
                <a:srgbClr val="222F64"/>
              </a:solidFill>
              <a:latin typeface="Alegreya Sans Regular Bold"/>
            </a:endParaRPr>
          </a:p>
          <a:p>
            <a:pPr marL="690880" lvl="1" indent="-345440">
              <a:lnSpc>
                <a:spcPts val="3200"/>
              </a:lnSpc>
              <a:buFont typeface="Arial"/>
              <a:buChar char="•"/>
            </a:pPr>
            <a:r>
              <a:rPr lang="en-US" sz="3200" spc="-32">
                <a:solidFill>
                  <a:srgbClr val="222F64"/>
                </a:solidFill>
                <a:latin typeface="Alegreya Sans Regular Bold"/>
              </a:rPr>
              <a:t>It is designed to help staff representatives in supporting their organisations and colleagues during the Ramp-up. </a:t>
            </a:r>
          </a:p>
          <a:p>
            <a:pPr>
              <a:lnSpc>
                <a:spcPts val="3200"/>
              </a:lnSpc>
            </a:pPr>
            <a:endParaRPr lang="en-US" sz="3200" spc="-32">
              <a:solidFill>
                <a:srgbClr val="222F64"/>
              </a:solidFill>
              <a:latin typeface="Alegreya Sans Regular Bold"/>
            </a:endParaRPr>
          </a:p>
          <a:p>
            <a:pPr marL="690880" lvl="1" indent="-345440">
              <a:lnSpc>
                <a:spcPts val="3200"/>
              </a:lnSpc>
              <a:buFont typeface="Arial"/>
              <a:buChar char="•"/>
            </a:pPr>
            <a:r>
              <a:rPr lang="en-US" sz="3200" spc="-32">
                <a:solidFill>
                  <a:srgbClr val="222F64"/>
                </a:solidFill>
                <a:latin typeface="Alegreya Sans Regular Bold"/>
              </a:rPr>
              <a:t>This material is designed to align our ramp up approaches across the industry and to save you time when developing your own messages.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076" r="21076"/>
          <a:stretch>
            <a:fillRect/>
          </a:stretch>
        </p:blipFill>
        <p:spPr>
          <a:xfrm>
            <a:off x="-28745" y="0"/>
            <a:ext cx="9172745" cy="10287000"/>
          </a:xfrm>
          <a:prstGeom prst="rect">
            <a:avLst/>
          </a:prstGeom>
        </p:spPr>
      </p:pic>
      <p:sp>
        <p:nvSpPr>
          <p:cNvPr id="3" name="TextBox 3"/>
          <p:cNvSpPr txBox="1"/>
          <p:nvPr/>
        </p:nvSpPr>
        <p:spPr>
          <a:xfrm>
            <a:off x="9772583" y="455295"/>
            <a:ext cx="7821078" cy="2188845"/>
          </a:xfrm>
          <a:prstGeom prst="rect">
            <a:avLst/>
          </a:prstGeom>
        </p:spPr>
        <p:txBody>
          <a:bodyPr lIns="0" tIns="0" rIns="0" bIns="0" rtlCol="0" anchor="t">
            <a:spAutoFit/>
          </a:bodyPr>
          <a:lstStyle/>
          <a:p>
            <a:pPr marL="0" lvl="0" indent="0">
              <a:lnSpc>
                <a:spcPts val="7800"/>
              </a:lnSpc>
            </a:pPr>
            <a:r>
              <a:rPr lang="en-US" sz="7800" spc="-78">
                <a:solidFill>
                  <a:srgbClr val="222F64"/>
                </a:solidFill>
                <a:latin typeface="Alegreya Sans Bold Bold"/>
              </a:rPr>
              <a:t>What is in the package?</a:t>
            </a:r>
          </a:p>
        </p:txBody>
      </p:sp>
      <p:sp>
        <p:nvSpPr>
          <p:cNvPr id="4" name="TextBox 4"/>
          <p:cNvSpPr txBox="1"/>
          <p:nvPr/>
        </p:nvSpPr>
        <p:spPr>
          <a:xfrm>
            <a:off x="9772583" y="2815810"/>
            <a:ext cx="7821078" cy="6517005"/>
          </a:xfrm>
          <a:prstGeom prst="rect">
            <a:avLst/>
          </a:prstGeom>
        </p:spPr>
        <p:txBody>
          <a:bodyPr lIns="0" tIns="0" rIns="0" bIns="0" rtlCol="0" anchor="t">
            <a:spAutoFit/>
          </a:bodyPr>
          <a:lstStyle/>
          <a:p>
            <a:pPr marL="906780" lvl="1" indent="-453390">
              <a:lnSpc>
                <a:spcPts val="4200"/>
              </a:lnSpc>
              <a:buFont typeface="Arial"/>
              <a:buChar char="•"/>
            </a:pPr>
            <a:r>
              <a:rPr lang="en-US" sz="4200" spc="-42">
                <a:solidFill>
                  <a:srgbClr val="222F64"/>
                </a:solidFill>
                <a:latin typeface="Alegreya Sans Regular Bold"/>
              </a:rPr>
              <a:t>Organisational definition of       "Be Ready" and "Stay Safe"</a:t>
            </a:r>
          </a:p>
          <a:p>
            <a:pPr>
              <a:lnSpc>
                <a:spcPts val="4200"/>
              </a:lnSpc>
            </a:pPr>
            <a:endParaRPr lang="en-US" sz="4200" spc="-42">
              <a:solidFill>
                <a:srgbClr val="222F64"/>
              </a:solidFill>
              <a:latin typeface="Alegreya Sans Regular Bold"/>
            </a:endParaRPr>
          </a:p>
          <a:p>
            <a:pPr marL="906780" lvl="1" indent="-453390">
              <a:lnSpc>
                <a:spcPts val="4200"/>
              </a:lnSpc>
              <a:buFont typeface="Arial"/>
              <a:buChar char="•"/>
            </a:pPr>
            <a:r>
              <a:rPr lang="en-US" sz="4200" spc="-42">
                <a:solidFill>
                  <a:srgbClr val="222F64"/>
                </a:solidFill>
                <a:latin typeface="Alegreya Sans Regular Bold"/>
              </a:rPr>
              <a:t>Key messages for aviation personnel during the Ramp-up</a:t>
            </a:r>
          </a:p>
          <a:p>
            <a:pPr>
              <a:lnSpc>
                <a:spcPts val="4200"/>
              </a:lnSpc>
            </a:pPr>
            <a:endParaRPr lang="en-US" sz="4200" spc="-42">
              <a:solidFill>
                <a:srgbClr val="222F64"/>
              </a:solidFill>
              <a:latin typeface="Alegreya Sans Regular Bold"/>
            </a:endParaRPr>
          </a:p>
          <a:p>
            <a:pPr marL="906780" lvl="1" indent="-453390">
              <a:lnSpc>
                <a:spcPts val="4200"/>
              </a:lnSpc>
              <a:buFont typeface="Arial"/>
              <a:buChar char="•"/>
            </a:pPr>
            <a:r>
              <a:rPr lang="en-US" sz="4200" spc="-42">
                <a:solidFill>
                  <a:srgbClr val="222F64"/>
                </a:solidFill>
                <a:latin typeface="Alegreya Sans Regular Bold"/>
              </a:rPr>
              <a:t>Examples of the key actions for each of the domain groups</a:t>
            </a:r>
          </a:p>
          <a:p>
            <a:pPr>
              <a:lnSpc>
                <a:spcPts val="4200"/>
              </a:lnSpc>
            </a:pPr>
            <a:endParaRPr lang="en-US" sz="4200" spc="-42">
              <a:solidFill>
                <a:srgbClr val="222F64"/>
              </a:solidFill>
              <a:latin typeface="Alegreya Sans Regular Bold"/>
            </a:endParaRPr>
          </a:p>
          <a:p>
            <a:pPr marL="906780" lvl="1" indent="-453390">
              <a:lnSpc>
                <a:spcPts val="4200"/>
              </a:lnSpc>
              <a:buFont typeface="Arial"/>
              <a:buChar char="•"/>
            </a:pPr>
            <a:r>
              <a:rPr lang="en-US" sz="4200" spc="-42">
                <a:solidFill>
                  <a:srgbClr val="222F64"/>
                </a:solidFill>
                <a:latin typeface="Alegreya Sans Regular Bold"/>
              </a:rPr>
              <a:t>Domain safety issues</a:t>
            </a:r>
          </a:p>
          <a:p>
            <a:pPr>
              <a:lnSpc>
                <a:spcPts val="4200"/>
              </a:lnSpc>
            </a:pPr>
            <a:endParaRPr lang="en-US" sz="4200" spc="-42">
              <a:solidFill>
                <a:srgbClr val="222F64"/>
              </a:solidFill>
              <a:latin typeface="Alegreya Sans Regular Bold"/>
            </a:endParaRPr>
          </a:p>
          <a:p>
            <a:pPr marL="906780" lvl="1" indent="-453390">
              <a:lnSpc>
                <a:spcPts val="4200"/>
              </a:lnSpc>
              <a:buFont typeface="Arial"/>
              <a:buChar char="•"/>
            </a:pPr>
            <a:r>
              <a:rPr lang="en-US" sz="4200" spc="-42">
                <a:solidFill>
                  <a:srgbClr val="222F64"/>
                </a:solidFill>
                <a:latin typeface="Alegreya Sans Regular Bold"/>
              </a:rPr>
              <a:t>Domain Ramp-up resources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0568" y="523558"/>
            <a:ext cx="15743683"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For Organisations</a:t>
            </a:r>
          </a:p>
        </p:txBody>
      </p:sp>
      <p:sp>
        <p:nvSpPr>
          <p:cNvPr id="3" name="TextBox 3"/>
          <p:cNvSpPr txBox="1"/>
          <p:nvPr/>
        </p:nvSpPr>
        <p:spPr>
          <a:xfrm>
            <a:off x="9798607" y="3033363"/>
            <a:ext cx="6585643" cy="2666365"/>
          </a:xfrm>
          <a:prstGeom prst="rect">
            <a:avLst/>
          </a:prstGeom>
        </p:spPr>
        <p:txBody>
          <a:bodyPr lIns="0" tIns="0" rIns="0" bIns="0" rtlCol="0" anchor="t">
            <a:spAutoFit/>
          </a:bodyPr>
          <a:lstStyle/>
          <a:p>
            <a:pPr>
              <a:lnSpc>
                <a:spcPts val="2600"/>
              </a:lnSpc>
            </a:pPr>
            <a:r>
              <a:rPr lang="en-US" sz="2599" spc="-25">
                <a:solidFill>
                  <a:srgbClr val="222F64"/>
                </a:solidFill>
                <a:latin typeface="Alegreya Sans Regular Bold"/>
              </a:rPr>
              <a:t>Ensuring that you have the right tools, equipment and infrastructure in place. </a:t>
            </a:r>
          </a:p>
          <a:p>
            <a:pPr>
              <a:lnSpc>
                <a:spcPts val="2600"/>
              </a:lnSpc>
            </a:pPr>
            <a:endParaRPr lang="en-US" sz="2599" spc="-25">
              <a:solidFill>
                <a:srgbClr val="222F64"/>
              </a:solidFill>
              <a:latin typeface="Alegreya Sans Regular Bold"/>
            </a:endParaRPr>
          </a:p>
          <a:p>
            <a:pPr>
              <a:lnSpc>
                <a:spcPts val="2600"/>
              </a:lnSpc>
            </a:pPr>
            <a:r>
              <a:rPr lang="en-US" sz="2599" spc="-25">
                <a:solidFill>
                  <a:srgbClr val="222F64"/>
                </a:solidFill>
                <a:latin typeface="Alegreya Sans Regular Bold"/>
              </a:rPr>
              <a:t>Having enough skilled, trained and qualified people who are operationally ready and fit for duty. </a:t>
            </a:r>
          </a:p>
          <a:p>
            <a:pPr>
              <a:lnSpc>
                <a:spcPts val="2600"/>
              </a:lnSpc>
            </a:pPr>
            <a:endParaRPr lang="en-US" sz="2599" spc="-25">
              <a:solidFill>
                <a:srgbClr val="222F64"/>
              </a:solidFill>
              <a:latin typeface="Alegreya Sans Regular Bold"/>
            </a:endParaRPr>
          </a:p>
          <a:p>
            <a:pPr marL="0" lvl="0" indent="0">
              <a:lnSpc>
                <a:spcPts val="2599"/>
              </a:lnSpc>
            </a:pPr>
            <a:r>
              <a:rPr lang="en-US" sz="2600" spc="-26">
                <a:solidFill>
                  <a:srgbClr val="222F64"/>
                </a:solidFill>
                <a:latin typeface="Alegreya Sans Regular Bold"/>
              </a:rPr>
              <a:t>Putting your staff and their wellbeing at the heart of a people centred ramp-up.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7373" y="4269999"/>
            <a:ext cx="1210444" cy="136144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373" y="6201376"/>
            <a:ext cx="1210444" cy="1210444"/>
          </a:xfrm>
          <a:prstGeom prst="rect">
            <a:avLst/>
          </a:prstGeom>
        </p:spPr>
      </p:pic>
      <p:sp>
        <p:nvSpPr>
          <p:cNvPr id="6" name="TextBox 6"/>
          <p:cNvSpPr txBox="1"/>
          <p:nvPr/>
        </p:nvSpPr>
        <p:spPr>
          <a:xfrm>
            <a:off x="9798607" y="7123920"/>
            <a:ext cx="7050589" cy="2704465"/>
          </a:xfrm>
          <a:prstGeom prst="rect">
            <a:avLst/>
          </a:prstGeom>
        </p:spPr>
        <p:txBody>
          <a:bodyPr lIns="0" tIns="0" rIns="0" bIns="0" rtlCol="0" anchor="t">
            <a:spAutoFit/>
          </a:bodyPr>
          <a:lstStyle/>
          <a:p>
            <a:pPr>
              <a:lnSpc>
                <a:spcPts val="2600"/>
              </a:lnSpc>
            </a:pPr>
            <a:r>
              <a:rPr lang="en-US" sz="2600" spc="-26">
                <a:solidFill>
                  <a:srgbClr val="222F64"/>
                </a:solidFill>
                <a:latin typeface="Alegreya Sans Regular Bold"/>
              </a:rPr>
              <a:t>Encouraging people to follow recognised processes, procedures and practices.</a:t>
            </a:r>
          </a:p>
          <a:p>
            <a:pPr>
              <a:lnSpc>
                <a:spcPts val="2600"/>
              </a:lnSpc>
            </a:pPr>
            <a:endParaRPr lang="en-US" sz="2600" spc="-26">
              <a:solidFill>
                <a:srgbClr val="222F64"/>
              </a:solidFill>
              <a:latin typeface="Alegreya Sans Regular Bold"/>
            </a:endParaRPr>
          </a:p>
          <a:p>
            <a:pPr>
              <a:lnSpc>
                <a:spcPts val="2600"/>
              </a:lnSpc>
            </a:pPr>
            <a:r>
              <a:rPr lang="en-US" sz="2599" spc="-25">
                <a:solidFill>
                  <a:srgbClr val="222F64"/>
                </a:solidFill>
                <a:latin typeface="Alegreya Sans Regular Bold"/>
              </a:rPr>
              <a:t>Knowing your risks and mitigating them effectively as part of a resilient management system. </a:t>
            </a:r>
          </a:p>
          <a:p>
            <a:pPr>
              <a:lnSpc>
                <a:spcPts val="2600"/>
              </a:lnSpc>
            </a:pPr>
            <a:endParaRPr lang="en-US" sz="2599" spc="-25">
              <a:solidFill>
                <a:srgbClr val="222F64"/>
              </a:solidFill>
              <a:latin typeface="Alegreya Sans Regular Bold"/>
            </a:endParaRPr>
          </a:p>
          <a:p>
            <a:pPr marL="0" lvl="0" indent="0">
              <a:lnSpc>
                <a:spcPts val="2599"/>
              </a:lnSpc>
            </a:pPr>
            <a:r>
              <a:rPr lang="en-US" sz="2600" spc="-26">
                <a:solidFill>
                  <a:srgbClr val="222F64"/>
                </a:solidFill>
                <a:latin typeface="Alegreya Sans Regular Bold"/>
              </a:rPr>
              <a:t>Setting a culture of trust that encourages reporting and for people to talk openly about safety and wellbeing. </a:t>
            </a:r>
          </a:p>
        </p:txBody>
      </p:sp>
      <p:sp>
        <p:nvSpPr>
          <p:cNvPr id="7" name="TextBox 7"/>
          <p:cNvSpPr txBox="1"/>
          <p:nvPr/>
        </p:nvSpPr>
        <p:spPr>
          <a:xfrm>
            <a:off x="1028700" y="2053348"/>
            <a:ext cx="7029299" cy="1561465"/>
          </a:xfrm>
          <a:prstGeom prst="rect">
            <a:avLst/>
          </a:prstGeom>
        </p:spPr>
        <p:txBody>
          <a:bodyPr lIns="0" tIns="0" rIns="0" bIns="0" rtlCol="0" anchor="t">
            <a:spAutoFit/>
          </a:bodyPr>
          <a:lstStyle/>
          <a:p>
            <a:pPr marL="0" lvl="0" indent="0">
              <a:lnSpc>
                <a:spcPts val="5600"/>
              </a:lnSpc>
            </a:pPr>
            <a:r>
              <a:rPr lang="en-US" sz="5600" spc="-56">
                <a:solidFill>
                  <a:srgbClr val="222F64"/>
                </a:solidFill>
                <a:latin typeface="Alegreya Sans Bold Bold"/>
              </a:rPr>
              <a:t>The importance of an industry-wide campaign</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463" y="8004140"/>
            <a:ext cx="704264" cy="1037590"/>
          </a:xfrm>
          <a:prstGeom prst="rect">
            <a:avLst/>
          </a:prstGeom>
        </p:spPr>
      </p:pic>
      <p:sp>
        <p:nvSpPr>
          <p:cNvPr id="9" name="TextBox 9"/>
          <p:cNvSpPr txBox="1"/>
          <p:nvPr/>
        </p:nvSpPr>
        <p:spPr>
          <a:xfrm>
            <a:off x="9798607" y="2053348"/>
            <a:ext cx="6094109" cy="856615"/>
          </a:xfrm>
          <a:prstGeom prst="rect">
            <a:avLst/>
          </a:prstGeom>
        </p:spPr>
        <p:txBody>
          <a:bodyPr lIns="0" tIns="0" rIns="0" bIns="0" rtlCol="0" anchor="t">
            <a:spAutoFit/>
          </a:bodyPr>
          <a:lstStyle/>
          <a:p>
            <a:pPr marL="0" lvl="0" indent="0">
              <a:lnSpc>
                <a:spcPts val="5600"/>
              </a:lnSpc>
            </a:pPr>
            <a:r>
              <a:rPr lang="en-US" sz="5600" spc="-56">
                <a:solidFill>
                  <a:srgbClr val="222F64"/>
                </a:solidFill>
                <a:latin typeface="Alegreya Sans Bold Bold"/>
              </a:rPr>
              <a:t>Be Ready means</a:t>
            </a:r>
          </a:p>
        </p:txBody>
      </p:sp>
      <p:sp>
        <p:nvSpPr>
          <p:cNvPr id="10" name="TextBox 10"/>
          <p:cNvSpPr txBox="1"/>
          <p:nvPr/>
        </p:nvSpPr>
        <p:spPr>
          <a:xfrm>
            <a:off x="9798607" y="6026005"/>
            <a:ext cx="7393165" cy="856615"/>
          </a:xfrm>
          <a:prstGeom prst="rect">
            <a:avLst/>
          </a:prstGeom>
        </p:spPr>
        <p:txBody>
          <a:bodyPr lIns="0" tIns="0" rIns="0" bIns="0" rtlCol="0" anchor="t">
            <a:spAutoFit/>
          </a:bodyPr>
          <a:lstStyle/>
          <a:p>
            <a:pPr marL="0" lvl="0" indent="0">
              <a:lnSpc>
                <a:spcPts val="5600"/>
              </a:lnSpc>
            </a:pPr>
            <a:r>
              <a:rPr lang="en-US" sz="5600" spc="-56">
                <a:solidFill>
                  <a:srgbClr val="222F64"/>
                </a:solidFill>
                <a:latin typeface="Alegreya Sans Bold Bold"/>
              </a:rPr>
              <a:t>Stay Safe means</a:t>
            </a:r>
          </a:p>
        </p:txBody>
      </p:sp>
      <p:sp>
        <p:nvSpPr>
          <p:cNvPr id="11" name="TextBox 11"/>
          <p:cNvSpPr txBox="1"/>
          <p:nvPr/>
        </p:nvSpPr>
        <p:spPr>
          <a:xfrm>
            <a:off x="2647527" y="4431924"/>
            <a:ext cx="4912145" cy="1037590"/>
          </a:xfrm>
          <a:prstGeom prst="rect">
            <a:avLst/>
          </a:prstGeom>
        </p:spPr>
        <p:txBody>
          <a:bodyPr lIns="0" tIns="0" rIns="0" bIns="0" rtlCol="0" anchor="t">
            <a:spAutoFit/>
          </a:bodyPr>
          <a:lstStyle/>
          <a:p>
            <a:pPr marL="0" lvl="0" indent="0">
              <a:lnSpc>
                <a:spcPts val="2599"/>
              </a:lnSpc>
            </a:pPr>
            <a:r>
              <a:rPr lang="en-US" sz="2599" spc="-25">
                <a:solidFill>
                  <a:srgbClr val="222F64"/>
                </a:solidFill>
                <a:latin typeface="Alegreya Sans Regular Bold"/>
              </a:rPr>
              <a:t>Aviation services are interconnected and rely upon organisations working together seamlessly. </a:t>
            </a:r>
          </a:p>
        </p:txBody>
      </p:sp>
      <p:sp>
        <p:nvSpPr>
          <p:cNvPr id="12" name="TextBox 12"/>
          <p:cNvSpPr txBox="1"/>
          <p:nvPr/>
        </p:nvSpPr>
        <p:spPr>
          <a:xfrm>
            <a:off x="2647527" y="6287803"/>
            <a:ext cx="4912145" cy="1037590"/>
          </a:xfrm>
          <a:prstGeom prst="rect">
            <a:avLst/>
          </a:prstGeom>
        </p:spPr>
        <p:txBody>
          <a:bodyPr lIns="0" tIns="0" rIns="0" bIns="0" rtlCol="0" anchor="t">
            <a:spAutoFit/>
          </a:bodyPr>
          <a:lstStyle/>
          <a:p>
            <a:pPr marL="0" lvl="0" indent="0">
              <a:lnSpc>
                <a:spcPts val="2599"/>
              </a:lnSpc>
            </a:pPr>
            <a:r>
              <a:rPr lang="en-US" sz="2599" spc="-25">
                <a:solidFill>
                  <a:srgbClr val="222F64"/>
                </a:solidFill>
                <a:latin typeface="Alegreya Sans Regular Bold"/>
              </a:rPr>
              <a:t>Start-up strategies need to be addressed by all organisations to ensure the safe delivery of services.</a:t>
            </a:r>
          </a:p>
        </p:txBody>
      </p:sp>
      <p:sp>
        <p:nvSpPr>
          <p:cNvPr id="13" name="TextBox 13"/>
          <p:cNvSpPr txBox="1"/>
          <p:nvPr/>
        </p:nvSpPr>
        <p:spPr>
          <a:xfrm>
            <a:off x="2647527" y="8004140"/>
            <a:ext cx="5519198" cy="1037590"/>
          </a:xfrm>
          <a:prstGeom prst="rect">
            <a:avLst/>
          </a:prstGeom>
        </p:spPr>
        <p:txBody>
          <a:bodyPr lIns="0" tIns="0" rIns="0" bIns="0" rtlCol="0" anchor="t">
            <a:spAutoFit/>
          </a:bodyPr>
          <a:lstStyle/>
          <a:p>
            <a:pPr marL="0" lvl="0" indent="0">
              <a:lnSpc>
                <a:spcPts val="2599"/>
              </a:lnSpc>
            </a:pPr>
            <a:r>
              <a:rPr lang="en-US" sz="2599" spc="-25">
                <a:solidFill>
                  <a:srgbClr val="222F64"/>
                </a:solidFill>
                <a:latin typeface="Alegreya Sans Regular Bold"/>
              </a:rPr>
              <a:t>We all need to focus on key behaviours during the ramp-up of operations over the coming months.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98138" y="552450"/>
            <a:ext cx="15152890"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a:t>
            </a:r>
            <a:r>
              <a:rPr lang="en-US" sz="6000" spc="-60">
                <a:solidFill>
                  <a:srgbClr val="222F64"/>
                </a:solidFill>
                <a:latin typeface="Alegreya Sans Bold"/>
              </a:rPr>
              <a:t> </a:t>
            </a:r>
            <a:r>
              <a:rPr lang="en-US" sz="6000" spc="-60">
                <a:solidFill>
                  <a:srgbClr val="222F64"/>
                </a:solidFill>
                <a:latin typeface="Alegreya Sans Bold Bold"/>
              </a:rPr>
              <a:t>For Individuals</a:t>
            </a:r>
          </a:p>
        </p:txBody>
      </p:sp>
      <p:sp>
        <p:nvSpPr>
          <p:cNvPr id="3" name="TextBox 3"/>
          <p:cNvSpPr txBox="1"/>
          <p:nvPr/>
        </p:nvSpPr>
        <p:spPr>
          <a:xfrm>
            <a:off x="1009650" y="2353956"/>
            <a:ext cx="1870667"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Right</a:t>
            </a:r>
          </a:p>
        </p:txBody>
      </p:sp>
      <p:sp>
        <p:nvSpPr>
          <p:cNvPr id="4" name="TextBox 4"/>
          <p:cNvSpPr txBox="1"/>
          <p:nvPr/>
        </p:nvSpPr>
        <p:spPr>
          <a:xfrm>
            <a:off x="3626832" y="2346565"/>
            <a:ext cx="4518531"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Do everything the right way - follow</a:t>
            </a:r>
            <a:r>
              <a:rPr lang="en-US" sz="2850" spc="-28">
                <a:solidFill>
                  <a:srgbClr val="E44035"/>
                </a:solidFill>
                <a:latin typeface="Alegreya Sans Regular Bold"/>
              </a:rPr>
              <a:t> </a:t>
            </a:r>
            <a:r>
              <a:rPr lang="en-US" sz="2850" spc="-28">
                <a:solidFill>
                  <a:srgbClr val="222F64"/>
                </a:solidFill>
                <a:latin typeface="Alegreya Sans Regular Bold"/>
              </a:rPr>
              <a:t>processes, procedures and practices.</a:t>
            </a:r>
          </a:p>
        </p:txBody>
      </p:sp>
      <p:sp>
        <p:nvSpPr>
          <p:cNvPr id="5" name="TextBox 5"/>
          <p:cNvSpPr txBox="1"/>
          <p:nvPr/>
        </p:nvSpPr>
        <p:spPr>
          <a:xfrm>
            <a:off x="1009650" y="3894449"/>
            <a:ext cx="2757154"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Engaged</a:t>
            </a:r>
          </a:p>
        </p:txBody>
      </p:sp>
      <p:sp>
        <p:nvSpPr>
          <p:cNvPr id="6" name="TextBox 6"/>
          <p:cNvSpPr txBox="1"/>
          <p:nvPr/>
        </p:nvSpPr>
        <p:spPr>
          <a:xfrm>
            <a:off x="3626832" y="3894449"/>
            <a:ext cx="5567605"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Talk about safety and use the reporting system of your organisation or  confidential reporting, if you need to.</a:t>
            </a:r>
          </a:p>
        </p:txBody>
      </p:sp>
      <p:sp>
        <p:nvSpPr>
          <p:cNvPr id="7" name="TextBox 7"/>
          <p:cNvSpPr txBox="1"/>
          <p:nvPr/>
        </p:nvSpPr>
        <p:spPr>
          <a:xfrm>
            <a:off x="1009650" y="5483306"/>
            <a:ext cx="2757154"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Aware</a:t>
            </a:r>
          </a:p>
        </p:txBody>
      </p:sp>
      <p:sp>
        <p:nvSpPr>
          <p:cNvPr id="8" name="TextBox 8"/>
          <p:cNvSpPr txBox="1"/>
          <p:nvPr/>
        </p:nvSpPr>
        <p:spPr>
          <a:xfrm>
            <a:off x="3596872" y="5512268"/>
            <a:ext cx="5125075"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Be aware that you and your colleagues may not be as recent or proficient as you might think. </a:t>
            </a:r>
          </a:p>
        </p:txBody>
      </p:sp>
      <p:sp>
        <p:nvSpPr>
          <p:cNvPr id="9" name="TextBox 9"/>
          <p:cNvSpPr txBox="1"/>
          <p:nvPr/>
        </p:nvSpPr>
        <p:spPr>
          <a:xfrm>
            <a:off x="1009650" y="7069350"/>
            <a:ext cx="2757154"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Decisions</a:t>
            </a:r>
          </a:p>
        </p:txBody>
      </p:sp>
      <p:sp>
        <p:nvSpPr>
          <p:cNvPr id="10" name="TextBox 10"/>
          <p:cNvSpPr txBox="1"/>
          <p:nvPr/>
        </p:nvSpPr>
        <p:spPr>
          <a:xfrm>
            <a:off x="3635181" y="7069350"/>
            <a:ext cx="5086766"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Be conscious about the decisions you make and review them regularly to see how you can improve. </a:t>
            </a:r>
          </a:p>
        </p:txBody>
      </p:sp>
      <p:sp>
        <p:nvSpPr>
          <p:cNvPr id="11" name="TextBox 11"/>
          <p:cNvSpPr txBox="1"/>
          <p:nvPr/>
        </p:nvSpPr>
        <p:spPr>
          <a:xfrm>
            <a:off x="1009650" y="8651680"/>
            <a:ext cx="2757154" cy="1124555"/>
          </a:xfrm>
          <a:prstGeom prst="rect">
            <a:avLst/>
          </a:prstGeom>
        </p:spPr>
        <p:txBody>
          <a:bodyPr lIns="0" tIns="0" rIns="0" bIns="0" rtlCol="0" anchor="t">
            <a:spAutoFit/>
          </a:bodyPr>
          <a:lstStyle/>
          <a:p>
            <a:pPr>
              <a:lnSpc>
                <a:spcPts val="3990"/>
              </a:lnSpc>
            </a:pPr>
            <a:r>
              <a:rPr lang="en-US" sz="3990" spc="-39">
                <a:solidFill>
                  <a:srgbClr val="222F64"/>
                </a:solidFill>
                <a:latin typeface="Alegreya Sans Bold Bold"/>
              </a:rPr>
              <a:t>Yourself </a:t>
            </a:r>
          </a:p>
          <a:p>
            <a:pPr marL="0" lvl="0" indent="0">
              <a:lnSpc>
                <a:spcPts val="3990"/>
              </a:lnSpc>
            </a:pPr>
            <a:r>
              <a:rPr lang="en-US" sz="3990" spc="-39">
                <a:solidFill>
                  <a:srgbClr val="222F64"/>
                </a:solidFill>
                <a:latin typeface="Alegreya Sans Bold Bold"/>
              </a:rPr>
              <a:t>and  others</a:t>
            </a:r>
          </a:p>
        </p:txBody>
      </p:sp>
      <p:sp>
        <p:nvSpPr>
          <p:cNvPr id="12" name="TextBox 12"/>
          <p:cNvSpPr txBox="1"/>
          <p:nvPr/>
        </p:nvSpPr>
        <p:spPr>
          <a:xfrm>
            <a:off x="3626832" y="8651680"/>
            <a:ext cx="5607129"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These are challenging times, so think about your wellbeing, that of your colleagues and others you interact with. </a:t>
            </a:r>
          </a:p>
        </p:txBody>
      </p:sp>
      <p:sp>
        <p:nvSpPr>
          <p:cNvPr id="13" name="TextBox 13"/>
          <p:cNvSpPr txBox="1"/>
          <p:nvPr/>
        </p:nvSpPr>
        <p:spPr>
          <a:xfrm>
            <a:off x="9481241" y="2353956"/>
            <a:ext cx="2015046"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Speak-up</a:t>
            </a:r>
          </a:p>
        </p:txBody>
      </p:sp>
      <p:sp>
        <p:nvSpPr>
          <p:cNvPr id="14" name="TextBox 14"/>
          <p:cNvSpPr txBox="1"/>
          <p:nvPr/>
        </p:nvSpPr>
        <p:spPr>
          <a:xfrm>
            <a:off x="12098424" y="2346565"/>
            <a:ext cx="5248207"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If you have any concerns about something you see or experience, speak up.</a:t>
            </a:r>
          </a:p>
        </p:txBody>
      </p:sp>
      <p:sp>
        <p:nvSpPr>
          <p:cNvPr id="15" name="TextBox 15"/>
          <p:cNvSpPr txBox="1"/>
          <p:nvPr/>
        </p:nvSpPr>
        <p:spPr>
          <a:xfrm>
            <a:off x="9481241" y="3894449"/>
            <a:ext cx="2757154"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Actions</a:t>
            </a:r>
          </a:p>
        </p:txBody>
      </p:sp>
      <p:sp>
        <p:nvSpPr>
          <p:cNvPr id="16" name="TextBox 16"/>
          <p:cNvSpPr txBox="1"/>
          <p:nvPr/>
        </p:nvSpPr>
        <p:spPr>
          <a:xfrm>
            <a:off x="12098424" y="3894449"/>
            <a:ext cx="5552604"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Be deliberate with your actions and maintain focus, try to minimise distractions. </a:t>
            </a:r>
          </a:p>
        </p:txBody>
      </p:sp>
      <p:sp>
        <p:nvSpPr>
          <p:cNvPr id="17" name="TextBox 17"/>
          <p:cNvSpPr txBox="1"/>
          <p:nvPr/>
        </p:nvSpPr>
        <p:spPr>
          <a:xfrm>
            <a:off x="9481241" y="5414944"/>
            <a:ext cx="2757154"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Familiar</a:t>
            </a:r>
          </a:p>
        </p:txBody>
      </p:sp>
      <p:sp>
        <p:nvSpPr>
          <p:cNvPr id="18" name="TextBox 18"/>
          <p:cNvSpPr txBox="1"/>
          <p:nvPr/>
        </p:nvSpPr>
        <p:spPr>
          <a:xfrm>
            <a:off x="12106772" y="5414944"/>
            <a:ext cx="5125075" cy="1167997"/>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Take your time, things might not be as familiar as they were - plan ahead and prioritise your key work tasks.</a:t>
            </a:r>
          </a:p>
        </p:txBody>
      </p:sp>
      <p:sp>
        <p:nvSpPr>
          <p:cNvPr id="19" name="TextBox 19"/>
          <p:cNvSpPr txBox="1"/>
          <p:nvPr/>
        </p:nvSpPr>
        <p:spPr>
          <a:xfrm>
            <a:off x="9481241" y="7000987"/>
            <a:ext cx="2757154" cy="617723"/>
          </a:xfrm>
          <a:prstGeom prst="rect">
            <a:avLst/>
          </a:prstGeom>
        </p:spPr>
        <p:txBody>
          <a:bodyPr lIns="0" tIns="0" rIns="0" bIns="0" rtlCol="0" anchor="t">
            <a:spAutoFit/>
          </a:bodyPr>
          <a:lstStyle/>
          <a:p>
            <a:pPr marL="0" lvl="0" indent="0">
              <a:lnSpc>
                <a:spcPts val="3990"/>
              </a:lnSpc>
            </a:pPr>
            <a:r>
              <a:rPr lang="en-US" sz="3990" spc="-39">
                <a:solidFill>
                  <a:srgbClr val="222F64"/>
                </a:solidFill>
                <a:latin typeface="Alegreya Sans Bold Bold"/>
              </a:rPr>
              <a:t>Every day</a:t>
            </a:r>
          </a:p>
        </p:txBody>
      </p:sp>
      <p:sp>
        <p:nvSpPr>
          <p:cNvPr id="20" name="TextBox 20"/>
          <p:cNvSpPr txBox="1"/>
          <p:nvPr/>
        </p:nvSpPr>
        <p:spPr>
          <a:xfrm>
            <a:off x="12106772" y="7000987"/>
            <a:ext cx="5125075" cy="1530020"/>
          </a:xfrm>
          <a:prstGeom prst="rect">
            <a:avLst/>
          </a:prstGeom>
        </p:spPr>
        <p:txBody>
          <a:bodyPr lIns="0" tIns="0" rIns="0" bIns="0" rtlCol="0" anchor="t">
            <a:spAutoFit/>
          </a:bodyPr>
          <a:lstStyle/>
          <a:p>
            <a:pPr marL="0" lvl="0" indent="0">
              <a:lnSpc>
                <a:spcPts val="2850"/>
              </a:lnSpc>
            </a:pPr>
            <a:r>
              <a:rPr lang="en-US" sz="2850" spc="-28">
                <a:solidFill>
                  <a:srgbClr val="222F64"/>
                </a:solidFill>
                <a:latin typeface="Alegreya Sans Regular Bold"/>
              </a:rPr>
              <a:t>Be prepared every day for new things – pay particular attention when doing something you haven't done for a while.</a:t>
            </a:r>
          </a:p>
        </p:txBody>
      </p:sp>
      <p:grpSp>
        <p:nvGrpSpPr>
          <p:cNvPr id="21" name="Group 21"/>
          <p:cNvGrpSpPr>
            <a:grpSpLocks noChangeAspect="1"/>
          </p:cNvGrpSpPr>
          <p:nvPr/>
        </p:nvGrpSpPr>
        <p:grpSpPr>
          <a:xfrm>
            <a:off x="488730" y="220980"/>
            <a:ext cx="1615446" cy="1615440"/>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93504" r="-58968" b="-121146"/>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3913" y="552450"/>
            <a:ext cx="12817309"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Personnel Readiness</a:t>
            </a:r>
          </a:p>
        </p:txBody>
      </p:sp>
      <p:sp>
        <p:nvSpPr>
          <p:cNvPr id="3" name="TextBox 3"/>
          <p:cNvSpPr txBox="1"/>
          <p:nvPr/>
        </p:nvSpPr>
        <p:spPr>
          <a:xfrm>
            <a:off x="1296454" y="2313273"/>
            <a:ext cx="15962846" cy="7442518"/>
          </a:xfrm>
          <a:prstGeom prst="rect">
            <a:avLst/>
          </a:prstGeom>
        </p:spPr>
        <p:txBody>
          <a:bodyPr lIns="0" tIns="0" rIns="0" bIns="0" rtlCol="0" anchor="t">
            <a:spAutoFit/>
          </a:bodyPr>
          <a:lstStyle/>
          <a:p>
            <a:pPr marL="820420" lvl="1" indent="-410210">
              <a:lnSpc>
                <a:spcPts val="5319"/>
              </a:lnSpc>
              <a:buFont typeface="Arial"/>
              <a:buChar char="•"/>
            </a:pPr>
            <a:r>
              <a:rPr lang="en-US" sz="3799">
                <a:solidFill>
                  <a:srgbClr val="222F64"/>
                </a:solidFill>
                <a:latin typeface="Alegreya Sans Bold"/>
              </a:rPr>
              <a:t>Check all licences, medicals and other administrative details are all in date and ready to go. </a:t>
            </a:r>
          </a:p>
          <a:p>
            <a:pPr>
              <a:lnSpc>
                <a:spcPts val="5319"/>
              </a:lnSpc>
            </a:pPr>
            <a:endParaRPr lang="en-US" sz="3799">
              <a:solidFill>
                <a:srgbClr val="222F64"/>
              </a:solidFill>
              <a:latin typeface="Alegreya Sans Bold"/>
            </a:endParaRPr>
          </a:p>
          <a:p>
            <a:pPr marL="820420" lvl="1" indent="-410210">
              <a:lnSpc>
                <a:spcPts val="5319"/>
              </a:lnSpc>
              <a:buFont typeface="Arial"/>
              <a:buChar char="•"/>
            </a:pPr>
            <a:r>
              <a:rPr lang="en-US" sz="3799">
                <a:solidFill>
                  <a:srgbClr val="222F64"/>
                </a:solidFill>
                <a:latin typeface="Alegreya Sans Bold"/>
              </a:rPr>
              <a:t>Review your Standard Operating Procedures (SOPs) and any emergency recall items prior to reporting for duty.</a:t>
            </a:r>
          </a:p>
          <a:p>
            <a:pPr>
              <a:lnSpc>
                <a:spcPts val="5319"/>
              </a:lnSpc>
            </a:pPr>
            <a:endParaRPr lang="en-US" sz="3799">
              <a:solidFill>
                <a:srgbClr val="222F64"/>
              </a:solidFill>
              <a:latin typeface="Alegreya Sans Bold"/>
            </a:endParaRPr>
          </a:p>
          <a:p>
            <a:pPr marL="820420" lvl="1" indent="-410210">
              <a:lnSpc>
                <a:spcPts val="5319"/>
              </a:lnSpc>
              <a:buFont typeface="Arial"/>
              <a:buChar char="•"/>
            </a:pPr>
            <a:r>
              <a:rPr lang="en-US" sz="3799">
                <a:solidFill>
                  <a:srgbClr val="222F64"/>
                </a:solidFill>
                <a:latin typeface="Alegreya Sans Bold"/>
              </a:rPr>
              <a:t>Take some time to familiarise yourself with changes in your working environment.</a:t>
            </a:r>
          </a:p>
          <a:p>
            <a:pPr>
              <a:lnSpc>
                <a:spcPts val="5319"/>
              </a:lnSpc>
            </a:pPr>
            <a:endParaRPr lang="en-US" sz="3799">
              <a:solidFill>
                <a:srgbClr val="222F64"/>
              </a:solidFill>
              <a:latin typeface="Alegreya Sans Bold"/>
            </a:endParaRPr>
          </a:p>
          <a:p>
            <a:pPr marL="820420" lvl="1" indent="-410210">
              <a:lnSpc>
                <a:spcPts val="5319"/>
              </a:lnSpc>
              <a:buFont typeface="Arial"/>
              <a:buChar char="•"/>
            </a:pPr>
            <a:r>
              <a:rPr lang="en-US" sz="3799">
                <a:solidFill>
                  <a:srgbClr val="222F64"/>
                </a:solidFill>
                <a:latin typeface="Alegreya Sans Bold"/>
              </a:rPr>
              <a:t>Prepare yourself mentally and physically by using the resources in the Wellbeing Hub.</a:t>
            </a:r>
          </a:p>
        </p:txBody>
      </p:sp>
      <p:grpSp>
        <p:nvGrpSpPr>
          <p:cNvPr id="4" name="Group 4"/>
          <p:cNvGrpSpPr>
            <a:grpSpLocks noChangeAspect="1"/>
          </p:cNvGrpSpPr>
          <p:nvPr/>
        </p:nvGrpSpPr>
        <p:grpSpPr>
          <a:xfrm>
            <a:off x="488730" y="220980"/>
            <a:ext cx="1615446" cy="161544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93504" r="-58968" b="-121146"/>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3913" y="552450"/>
            <a:ext cx="12318751" cy="933450"/>
          </a:xfrm>
          <a:prstGeom prst="rect">
            <a:avLst/>
          </a:prstGeom>
        </p:spPr>
        <p:txBody>
          <a:bodyPr lIns="0" tIns="0" rIns="0" bIns="0" rtlCol="0" anchor="t">
            <a:spAutoFit/>
          </a:bodyPr>
          <a:lstStyle/>
          <a:p>
            <a:pPr marL="0" lvl="0" indent="0">
              <a:lnSpc>
                <a:spcPts val="6000"/>
              </a:lnSpc>
            </a:pPr>
            <a:r>
              <a:rPr lang="en-US" sz="6000" spc="-60">
                <a:solidFill>
                  <a:srgbClr val="222F64"/>
                </a:solidFill>
                <a:latin typeface="Alegreya Sans Bold Bold"/>
              </a:rPr>
              <a:t>Be Ready - Stay Safe: Leadership Actions</a:t>
            </a:r>
          </a:p>
        </p:txBody>
      </p:sp>
      <p:grpSp>
        <p:nvGrpSpPr>
          <p:cNvPr id="3" name="Group 3"/>
          <p:cNvGrpSpPr/>
          <p:nvPr/>
        </p:nvGrpSpPr>
        <p:grpSpPr>
          <a:xfrm>
            <a:off x="488730" y="2242991"/>
            <a:ext cx="650911" cy="650911"/>
            <a:chOff x="0" y="0"/>
            <a:chExt cx="867881" cy="867881"/>
          </a:xfrm>
        </p:grpSpPr>
        <p:grpSp>
          <p:nvGrpSpPr>
            <p:cNvPr id="4" name="Group 4"/>
            <p:cNvGrpSpPr/>
            <p:nvPr/>
          </p:nvGrpSpPr>
          <p:grpSpPr>
            <a:xfrm>
              <a:off x="0" y="0"/>
              <a:ext cx="867881" cy="867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6" name="TextBox 6"/>
            <p:cNvSpPr txBox="1"/>
            <p:nvPr/>
          </p:nvSpPr>
          <p:spPr>
            <a:xfrm>
              <a:off x="230866" y="208407"/>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1</a:t>
              </a:r>
            </a:p>
          </p:txBody>
        </p:sp>
      </p:grpSp>
      <p:grpSp>
        <p:nvGrpSpPr>
          <p:cNvPr id="7" name="Group 7"/>
          <p:cNvGrpSpPr/>
          <p:nvPr/>
        </p:nvGrpSpPr>
        <p:grpSpPr>
          <a:xfrm>
            <a:off x="6536313" y="2276114"/>
            <a:ext cx="650911" cy="650911"/>
            <a:chOff x="0" y="0"/>
            <a:chExt cx="867881" cy="867881"/>
          </a:xfrm>
        </p:grpSpPr>
        <p:grpSp>
          <p:nvGrpSpPr>
            <p:cNvPr id="8" name="Group 8"/>
            <p:cNvGrpSpPr/>
            <p:nvPr/>
          </p:nvGrpSpPr>
          <p:grpSpPr>
            <a:xfrm>
              <a:off x="0" y="0"/>
              <a:ext cx="867881" cy="867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0" name="TextBox 10"/>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2</a:t>
              </a:r>
            </a:p>
          </p:txBody>
        </p:sp>
      </p:grpSp>
      <p:grpSp>
        <p:nvGrpSpPr>
          <p:cNvPr id="11" name="Group 11"/>
          <p:cNvGrpSpPr/>
          <p:nvPr/>
        </p:nvGrpSpPr>
        <p:grpSpPr>
          <a:xfrm>
            <a:off x="12570654" y="2276114"/>
            <a:ext cx="650911" cy="650911"/>
            <a:chOff x="0" y="0"/>
            <a:chExt cx="867881" cy="867881"/>
          </a:xfrm>
        </p:grpSpPr>
        <p:grpSp>
          <p:nvGrpSpPr>
            <p:cNvPr id="12" name="Group 12"/>
            <p:cNvGrpSpPr/>
            <p:nvPr/>
          </p:nvGrpSpPr>
          <p:grpSpPr>
            <a:xfrm>
              <a:off x="0" y="0"/>
              <a:ext cx="867881" cy="86788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2F64"/>
              </a:solidFill>
            </p:spPr>
          </p:sp>
        </p:grpSp>
        <p:sp>
          <p:nvSpPr>
            <p:cNvPr id="14" name="TextBox 14"/>
            <p:cNvSpPr txBox="1"/>
            <p:nvPr/>
          </p:nvSpPr>
          <p:spPr>
            <a:xfrm>
              <a:off x="230866" y="214188"/>
              <a:ext cx="424825" cy="498319"/>
            </a:xfrm>
            <a:prstGeom prst="rect">
              <a:avLst/>
            </a:prstGeom>
          </p:spPr>
          <p:txBody>
            <a:bodyPr lIns="0" tIns="0" rIns="0" bIns="0" rtlCol="0" anchor="t">
              <a:spAutoFit/>
            </a:bodyPr>
            <a:lstStyle/>
            <a:p>
              <a:pPr algn="ctr">
                <a:lnSpc>
                  <a:spcPts val="2911"/>
                </a:lnSpc>
              </a:pPr>
              <a:r>
                <a:rPr lang="en-US" sz="2647">
                  <a:solidFill>
                    <a:srgbClr val="FFFFFF"/>
                  </a:solidFill>
                  <a:latin typeface="DM Sans Bold"/>
                </a:rPr>
                <a:t>3</a:t>
              </a:r>
            </a:p>
          </p:txBody>
        </p:sp>
      </p:grpSp>
      <p:sp>
        <p:nvSpPr>
          <p:cNvPr id="15" name="TextBox 15"/>
          <p:cNvSpPr txBox="1"/>
          <p:nvPr/>
        </p:nvSpPr>
        <p:spPr>
          <a:xfrm>
            <a:off x="272161" y="3247485"/>
            <a:ext cx="5679946" cy="67189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222F64"/>
                </a:solidFill>
                <a:latin typeface="Alegreya Sans Regular"/>
              </a:rPr>
              <a:t>Set a positive example for others to follow. Ensure that your actions are in line with organisational processes and policies.  </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Establish a culture of trust that encourages engagement with staff at all levels so that its normal to report, provide feedback and discuss the challenges people face during the Ramp up to facilitate safety learning. </a:t>
            </a:r>
          </a:p>
          <a:p>
            <a:pPr>
              <a:lnSpc>
                <a:spcPts val="2940"/>
              </a:lnSpc>
            </a:pPr>
            <a:endParaRPr lang="en-US" sz="2100">
              <a:solidFill>
                <a:srgbClr val="222F64"/>
              </a:solidFill>
              <a:latin typeface="Alegreya Sans Regular"/>
            </a:endParaRPr>
          </a:p>
          <a:p>
            <a:pPr marL="453390" lvl="1" indent="-226695">
              <a:lnSpc>
                <a:spcPts val="2939"/>
              </a:lnSpc>
              <a:buFont typeface="Arial"/>
              <a:buChar char="•"/>
            </a:pPr>
            <a:r>
              <a:rPr lang="en-US" sz="2100">
                <a:solidFill>
                  <a:srgbClr val="222F64"/>
                </a:solidFill>
                <a:latin typeface="Alegreya Sans Regular"/>
              </a:rPr>
              <a:t>Show management commitment to the wellbeing of staff and the values needed to be part of a safe and effective organisation. </a:t>
            </a:r>
          </a:p>
          <a:p>
            <a:pPr>
              <a:lnSpc>
                <a:spcPts val="2939"/>
              </a:lnSpc>
            </a:pPr>
            <a:endParaRPr lang="en-US" sz="2100">
              <a:solidFill>
                <a:srgbClr val="222F64"/>
              </a:solidFill>
              <a:latin typeface="Alegreya Sans Regular"/>
            </a:endParaRPr>
          </a:p>
          <a:p>
            <a:pPr marL="453390" lvl="1" indent="-226695">
              <a:lnSpc>
                <a:spcPts val="2939"/>
              </a:lnSpc>
              <a:buFont typeface="Arial"/>
              <a:buChar char="•"/>
            </a:pPr>
            <a:r>
              <a:rPr lang="en-US" sz="2099">
                <a:solidFill>
                  <a:srgbClr val="222F64"/>
                </a:solidFill>
                <a:latin typeface="Alegreya Sans Regular"/>
              </a:rPr>
              <a:t>Identify where safety and business priorities might conflict and m</a:t>
            </a:r>
            <a:r>
              <a:rPr lang="en-US" sz="2100">
                <a:solidFill>
                  <a:srgbClr val="222F64"/>
                </a:solidFill>
                <a:latin typeface="Alegreya Sans Regular"/>
              </a:rPr>
              <a:t>ake deliberate decisions to prioritise safety first - include contingency for OTP erosion, disruptions, errors, planning failures.</a:t>
            </a:r>
          </a:p>
        </p:txBody>
      </p:sp>
      <p:grpSp>
        <p:nvGrpSpPr>
          <p:cNvPr id="16" name="Group 16"/>
          <p:cNvGrpSpPr>
            <a:grpSpLocks noChangeAspect="1"/>
          </p:cNvGrpSpPr>
          <p:nvPr/>
        </p:nvGrpSpPr>
        <p:grpSpPr>
          <a:xfrm>
            <a:off x="488730" y="220980"/>
            <a:ext cx="1615446" cy="1615440"/>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21824" r="-105598" b="-108903"/>
              </a:stretch>
            </a:blipFill>
          </p:spPr>
        </p:sp>
      </p:grpSp>
      <p:sp>
        <p:nvSpPr>
          <p:cNvPr id="18" name="TextBox 18"/>
          <p:cNvSpPr txBox="1"/>
          <p:nvPr/>
        </p:nvSpPr>
        <p:spPr>
          <a:xfrm>
            <a:off x="1382860" y="2284602"/>
            <a:ext cx="4473997"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Leadership and culture</a:t>
            </a:r>
          </a:p>
        </p:txBody>
      </p:sp>
      <p:sp>
        <p:nvSpPr>
          <p:cNvPr id="19" name="TextBox 19"/>
          <p:cNvSpPr txBox="1"/>
          <p:nvPr/>
        </p:nvSpPr>
        <p:spPr>
          <a:xfrm>
            <a:off x="7446249" y="2284602"/>
            <a:ext cx="4109069"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Communications</a:t>
            </a:r>
          </a:p>
        </p:txBody>
      </p:sp>
      <p:sp>
        <p:nvSpPr>
          <p:cNvPr id="20" name="TextBox 20"/>
          <p:cNvSpPr txBox="1"/>
          <p:nvPr/>
        </p:nvSpPr>
        <p:spPr>
          <a:xfrm>
            <a:off x="13473676" y="2284602"/>
            <a:ext cx="4295120" cy="558165"/>
          </a:xfrm>
          <a:prstGeom prst="rect">
            <a:avLst/>
          </a:prstGeom>
        </p:spPr>
        <p:txBody>
          <a:bodyPr lIns="0" tIns="0" rIns="0" bIns="0" rtlCol="0" anchor="t">
            <a:spAutoFit/>
          </a:bodyPr>
          <a:lstStyle/>
          <a:p>
            <a:pPr marL="0" lvl="0" indent="0">
              <a:lnSpc>
                <a:spcPts val="3600"/>
              </a:lnSpc>
            </a:pPr>
            <a:r>
              <a:rPr lang="en-US" sz="3600" spc="-36">
                <a:solidFill>
                  <a:srgbClr val="222F64"/>
                </a:solidFill>
                <a:latin typeface="Alegreya Sans Bold Bold"/>
              </a:rPr>
              <a:t>Policy and procedures</a:t>
            </a:r>
          </a:p>
        </p:txBody>
      </p:sp>
      <p:sp>
        <p:nvSpPr>
          <p:cNvPr id="21" name="TextBox 21"/>
          <p:cNvSpPr txBox="1"/>
          <p:nvPr/>
        </p:nvSpPr>
        <p:spPr>
          <a:xfrm>
            <a:off x="6376626" y="3247485"/>
            <a:ext cx="5606937" cy="67189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222F64"/>
                </a:solidFill>
                <a:latin typeface="Alegreya Sans Regular"/>
              </a:rPr>
              <a:t>Plan a </a:t>
            </a:r>
            <a:r>
              <a:rPr lang="en-US" sz="2099">
                <a:solidFill>
                  <a:srgbClr val="222F64"/>
                </a:solidFill>
                <a:latin typeface="Alegreya Sans Regular"/>
              </a:rPr>
              <a:t>back to work communications strategy.</a:t>
            </a:r>
          </a:p>
          <a:p>
            <a:pPr>
              <a:lnSpc>
                <a:spcPts val="2940"/>
              </a:lnSpc>
            </a:pPr>
            <a:endParaRPr lang="en-US" sz="2099">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Identify key messages and prioritise how, when, who and what you would like people to do?</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Show visible leadership when you communicate.</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Create scripts for each layer of management, all aligned on same theme - elevator pitch for each and every staff engagement.</a:t>
            </a:r>
          </a:p>
          <a:p>
            <a:pPr>
              <a:lnSpc>
                <a:spcPts val="2940"/>
              </a:lnSpc>
            </a:pPr>
            <a:endParaRPr lang="en-US" sz="2100">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Emphasise systemic nature of challenge - need to embrace partners and airport community in communications.</a:t>
            </a:r>
          </a:p>
          <a:p>
            <a:pPr>
              <a:lnSpc>
                <a:spcPts val="2940"/>
              </a:lnSpc>
            </a:pPr>
            <a:endParaRPr lang="en-US" sz="2100">
              <a:solidFill>
                <a:srgbClr val="222F64"/>
              </a:solidFill>
              <a:latin typeface="Alegreya Sans Regular"/>
            </a:endParaRPr>
          </a:p>
          <a:p>
            <a:pPr marL="453390" lvl="1" indent="-226695">
              <a:lnSpc>
                <a:spcPts val="2939"/>
              </a:lnSpc>
              <a:buFont typeface="Arial"/>
              <a:buChar char="•"/>
            </a:pPr>
            <a:r>
              <a:rPr lang="en-US" sz="2100">
                <a:solidFill>
                  <a:srgbClr val="222F64"/>
                </a:solidFill>
                <a:latin typeface="Alegreya Sans Regular"/>
              </a:rPr>
              <a:t>Communicate about your reporting system and confidential reporting processes under Reg 376/2014</a:t>
            </a:r>
          </a:p>
        </p:txBody>
      </p:sp>
      <p:sp>
        <p:nvSpPr>
          <p:cNvPr id="22" name="TextBox 22"/>
          <p:cNvSpPr txBox="1"/>
          <p:nvPr/>
        </p:nvSpPr>
        <p:spPr>
          <a:xfrm>
            <a:off x="12444322" y="3247485"/>
            <a:ext cx="5177565" cy="5604510"/>
          </a:xfrm>
          <a:prstGeom prst="rect">
            <a:avLst/>
          </a:prstGeom>
        </p:spPr>
        <p:txBody>
          <a:bodyPr lIns="0" tIns="0" rIns="0" bIns="0" rtlCol="0" anchor="t">
            <a:spAutoFit/>
          </a:bodyPr>
          <a:lstStyle/>
          <a:p>
            <a:pPr marL="453390" lvl="1" indent="-226695">
              <a:lnSpc>
                <a:spcPts val="2940"/>
              </a:lnSpc>
              <a:buFont typeface="Arial"/>
              <a:buChar char="•"/>
            </a:pPr>
            <a:r>
              <a:rPr lang="en-US" sz="2099">
                <a:solidFill>
                  <a:srgbClr val="222F64"/>
                </a:solidFill>
                <a:latin typeface="Alegreya Sans Regular"/>
              </a:rPr>
              <a:t>Ensure that all procedures/ manuals are up to date and that they are applicable to current COVID recovery situation. </a:t>
            </a:r>
          </a:p>
          <a:p>
            <a:pPr>
              <a:lnSpc>
                <a:spcPts val="2940"/>
              </a:lnSpc>
            </a:pPr>
            <a:endParaRPr lang="en-US" sz="2099">
              <a:solidFill>
                <a:srgbClr val="222F64"/>
              </a:solidFill>
              <a:latin typeface="Alegreya Sans Regular"/>
            </a:endParaRPr>
          </a:p>
          <a:p>
            <a:pPr marL="453390" lvl="1" indent="-226695">
              <a:lnSpc>
                <a:spcPts val="2940"/>
              </a:lnSpc>
              <a:buFont typeface="Arial"/>
              <a:buChar char="•"/>
            </a:pPr>
            <a:r>
              <a:rPr lang="en-US" sz="2099">
                <a:solidFill>
                  <a:srgbClr val="222F64"/>
                </a:solidFill>
                <a:latin typeface="Alegreya Sans Regular"/>
              </a:rPr>
              <a:t>Encourage staff to follow rules, procedures and normal practices at all times. </a:t>
            </a:r>
          </a:p>
          <a:p>
            <a:pPr>
              <a:lnSpc>
                <a:spcPts val="2940"/>
              </a:lnSpc>
            </a:pPr>
            <a:endParaRPr lang="en-US" sz="2099">
              <a:solidFill>
                <a:srgbClr val="222F64"/>
              </a:solidFill>
              <a:latin typeface="Alegreya Sans Regular"/>
            </a:endParaRPr>
          </a:p>
          <a:p>
            <a:pPr marL="453390" lvl="1" indent="-226695">
              <a:lnSpc>
                <a:spcPts val="2940"/>
              </a:lnSpc>
              <a:buFont typeface="Arial"/>
              <a:buChar char="•"/>
            </a:pPr>
            <a:r>
              <a:rPr lang="en-US" sz="2100">
                <a:solidFill>
                  <a:srgbClr val="222F64"/>
                </a:solidFill>
                <a:latin typeface="Alegreya Sans Regular"/>
              </a:rPr>
              <a:t>Consider the specific health safety measures needed to keep people safe from COVID in all roles (operational and non-operational).</a:t>
            </a:r>
          </a:p>
          <a:p>
            <a:pPr>
              <a:lnSpc>
                <a:spcPts val="2940"/>
              </a:lnSpc>
            </a:pPr>
            <a:endParaRPr lang="en-US" sz="2100">
              <a:solidFill>
                <a:srgbClr val="222F64"/>
              </a:solidFill>
              <a:latin typeface="Alegreya Sans Regular"/>
            </a:endParaRPr>
          </a:p>
          <a:p>
            <a:pPr marL="453390" lvl="1" indent="-226695">
              <a:lnSpc>
                <a:spcPts val="2939"/>
              </a:lnSpc>
              <a:buFont typeface="Arial"/>
              <a:buChar char="•"/>
            </a:pPr>
            <a:r>
              <a:rPr lang="en-US" sz="2100">
                <a:solidFill>
                  <a:srgbClr val="222F64"/>
                </a:solidFill>
                <a:latin typeface="Alegreya Sans Regular"/>
              </a:rPr>
              <a:t>Review, update and improve the Wellbeing policy within your organisation to help support the mental and physical health of staff.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2834</Words>
  <Application>Microsoft Office PowerPoint</Application>
  <PresentationFormat>Custom</PresentationFormat>
  <Paragraphs>369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Alegreya Sans Bold Bold</vt:lpstr>
      <vt:lpstr>Alegreya Sans Bold</vt:lpstr>
      <vt:lpstr>Arimo</vt:lpstr>
      <vt:lpstr>Alegreya Sans Regular Bold</vt:lpstr>
      <vt:lpstr>DM Sans Bold</vt:lpstr>
      <vt:lpstr>Alegreya Sans 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 Up Campaign Master</dc:title>
  <dc:creator>FRANKLIN John</dc:creator>
  <cp:lastModifiedBy>FRANKLIN John</cp:lastModifiedBy>
  <cp:revision>5</cp:revision>
  <dcterms:created xsi:type="dcterms:W3CDTF">2006-08-16T00:00:00Z</dcterms:created>
  <dcterms:modified xsi:type="dcterms:W3CDTF">2021-05-27T13:54:01Z</dcterms:modified>
  <dc:identifier>DAEcxNc0k4A</dc:identifier>
</cp:coreProperties>
</file>