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98" r:id="rId16"/>
    <p:sldId id="299" r:id="rId17"/>
    <p:sldId id="300" r:id="rId18"/>
    <p:sldId id="301" r:id="rId19"/>
    <p:sldId id="302" r:id="rId20"/>
    <p:sldId id="303" r:id="rId21"/>
  </p:sldIdLst>
  <p:sldSz cx="18288000" cy="10287000"/>
  <p:notesSz cx="6858000" cy="9144000"/>
  <p:embeddedFontLst>
    <p:embeddedFont>
      <p:font typeface="Alegreya Sans Bold" panose="020B0604020202020204" charset="0"/>
      <p:regular r:id="rId22"/>
    </p:embeddedFont>
    <p:embeddedFont>
      <p:font typeface="Alegreya Sans Bold Bold" panose="020B0604020202020204" charset="0"/>
      <p:regular r:id="rId23"/>
    </p:embeddedFont>
    <p:embeddedFont>
      <p:font typeface="Alegreya Sans Regular" panose="020B0604020202020204" charset="0"/>
      <p:regular r:id="rId24"/>
    </p:embeddedFont>
    <p:embeddedFont>
      <p:font typeface="Alegreya Sans Regular Bold" panose="020B0604020202020204" charset="0"/>
      <p:regular r:id="rId25"/>
    </p:embeddedFont>
    <p:embeddedFont>
      <p:font typeface="Arimo" panose="020B0604020202020204" charset="0"/>
      <p:regular r:id="rId26"/>
    </p:embeddedFont>
    <p:embeddedFont>
      <p:font typeface="Calibri" panose="020F0502020204030204" pitchFamily="34" charset="0"/>
      <p:regular r:id="rId27"/>
      <p:bold r:id="rId28"/>
      <p:italic r:id="rId29"/>
      <p:boldItalic r:id="rId30"/>
    </p:embeddedFont>
    <p:embeddedFont>
      <p:font typeface="DM Sans Bold"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2" d="100"/>
          <a:sy n="72" d="100"/>
        </p:scale>
        <p:origin x="654"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5/27/2021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hyperlink" Target="https://canso.org/publication/covid-19-restart-and-recovery-guide/" TargetMode="External"/><Relationship Id="rId13" Type="http://schemas.openxmlformats.org/officeDocument/2006/relationships/hyperlink" Target="https://aci.aero/about-aci/priorities/health/covid-19/covid-19-resources/" TargetMode="External"/><Relationship Id="rId3" Type="http://schemas.openxmlformats.org/officeDocument/2006/relationships/image" Target="../media/image32.svg"/><Relationship Id="rId7" Type="http://schemas.openxmlformats.org/officeDocument/2006/relationships/hyperlink" Target="https://www.easa.europa.eu/newsroom-and-events/news/easa-updates-review-aviation-safety-issues-arising-covid-19-pandemic" TargetMode="External"/><Relationship Id="rId12" Type="http://schemas.openxmlformats.org/officeDocument/2006/relationships/hyperlink" Target="https://www.iata.org/en/programs/covid-19-resources-guidelines/" TargetMode="External"/><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hyperlink" Target="https://www.easa.europa.eu/the-agency/coronavirus-covid-19" TargetMode="External"/><Relationship Id="rId11" Type="http://schemas.openxmlformats.org/officeDocument/2006/relationships/hyperlink" Target="https://www.easa.europa.eu/community/content/information-looking-after-yourself" TargetMode="External"/><Relationship Id="rId5" Type="http://schemas.openxmlformats.org/officeDocument/2006/relationships/image" Target="../media/image34.svg"/><Relationship Id="rId15" Type="http://schemas.openxmlformats.org/officeDocument/2006/relationships/hyperlink" Target="https://www.easa.europa.eu/newsroom-and-events/events/post-covid-19-ramp-be-ready-stay-safe-easa-safety-week" TargetMode="External"/><Relationship Id="rId10" Type="http://schemas.openxmlformats.org/officeDocument/2006/relationships/hyperlink" Target="https://canso.fra1.digitaloceanspaces.com/uploads/2020/03/Just-Culture-Toolbox-2018.pdf" TargetMode="External"/><Relationship Id="rId4" Type="http://schemas.openxmlformats.org/officeDocument/2006/relationships/image" Target="../media/image33.png"/><Relationship Id="rId9" Type="http://schemas.openxmlformats.org/officeDocument/2006/relationships/hyperlink" Target="https://www.easa.europa.eu/newsroom-and-events/events/safe-360deg-safety-aviation-forum-europe-2021" TargetMode="External"/><Relationship Id="rId14" Type="http://schemas.openxmlformats.org/officeDocument/2006/relationships/hyperlink" Target="https://www.easa.europa.eu/document-library/regulations/regulation-eu-no-376201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hyperlink" Target="https://www.easa.europa.eu/newsroom-and-events/news/easa-updates-review-aviation-safety-issues-arising-covid-19-pandemic" TargetMode="External"/><Relationship Id="rId7" Type="http://schemas.openxmlformats.org/officeDocument/2006/relationships/image" Target="../media/image31.png"/><Relationship Id="rId2" Type="http://schemas.openxmlformats.org/officeDocument/2006/relationships/hyperlink" Target="https://www.easa.europa.eu/newsroom-and-events/news/easa-publishes-updated-guidelines-de-storage-aircraft" TargetMode="External"/><Relationship Id="rId1" Type="http://schemas.openxmlformats.org/officeDocument/2006/relationships/slideLayout" Target="../slideLayouts/slideLayout7.xml"/><Relationship Id="rId6" Type="http://schemas.openxmlformats.org/officeDocument/2006/relationships/hyperlink" Target="https://www.easa.europa.eu/community/content/information-looking-after-yourself" TargetMode="External"/><Relationship Id="rId5" Type="http://schemas.openxmlformats.org/officeDocument/2006/relationships/hyperlink" Target="https://www.easa.europa.eu/newsroom-and-events/events/safe-360deg-safety-aviation-forum-europe-2021" TargetMode="External"/><Relationship Id="rId10" Type="http://schemas.openxmlformats.org/officeDocument/2006/relationships/hyperlink" Target="https://www.easa.europa.eu/sites/default/files/dfu/sib-2020-14.pdf" TargetMode="External"/><Relationship Id="rId4" Type="http://schemas.openxmlformats.org/officeDocument/2006/relationships/hyperlink" Target="https://www.easa.europa.eu/community/topics/maintaining-safety-focus-during-covid-19-pandemic" TargetMode="External"/><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jpe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190"/>
          <a:stretch>
            <a:fillRect/>
          </a:stretch>
        </p:blipFill>
        <p:spPr>
          <a:xfrm>
            <a:off x="-1572712" y="1346856"/>
            <a:ext cx="20863968" cy="9718165"/>
          </a:xfrm>
          <a:prstGeom prst="rect">
            <a:avLst/>
          </a:prstGeom>
        </p:spPr>
      </p:pic>
      <p:grpSp>
        <p:nvGrpSpPr>
          <p:cNvPr id="3" name="Group 3"/>
          <p:cNvGrpSpPr/>
          <p:nvPr/>
        </p:nvGrpSpPr>
        <p:grpSpPr>
          <a:xfrm>
            <a:off x="3150798" y="6118138"/>
            <a:ext cx="11208954" cy="2234444"/>
            <a:chOff x="0" y="0"/>
            <a:chExt cx="3950725" cy="787556"/>
          </a:xfrm>
        </p:grpSpPr>
        <p:sp>
          <p:nvSpPr>
            <p:cNvPr id="4" name="Freeform 4"/>
            <p:cNvSpPr/>
            <p:nvPr/>
          </p:nvSpPr>
          <p:spPr>
            <a:xfrm>
              <a:off x="0" y="0"/>
              <a:ext cx="3950725" cy="787556"/>
            </a:xfrm>
            <a:custGeom>
              <a:avLst/>
              <a:gdLst/>
              <a:ahLst/>
              <a:cxnLst/>
              <a:rect l="l" t="t" r="r" b="b"/>
              <a:pathLst>
                <a:path w="3950725" h="787556">
                  <a:moveTo>
                    <a:pt x="0" y="0"/>
                  </a:moveTo>
                  <a:lnTo>
                    <a:pt x="3950725" y="0"/>
                  </a:lnTo>
                  <a:lnTo>
                    <a:pt x="3950725" y="787556"/>
                  </a:lnTo>
                  <a:lnTo>
                    <a:pt x="0" y="787556"/>
                  </a:lnTo>
                  <a:close/>
                </a:path>
              </a:pathLst>
            </a:custGeom>
            <a:solidFill>
              <a:srgbClr val="FFFFFF"/>
            </a:solidFill>
          </p:spPr>
        </p:sp>
      </p:grpSp>
      <p:sp>
        <p:nvSpPr>
          <p:cNvPr id="5" name="TextBox 5"/>
          <p:cNvSpPr txBox="1"/>
          <p:nvPr/>
        </p:nvSpPr>
        <p:spPr>
          <a:xfrm>
            <a:off x="3150798" y="6459245"/>
            <a:ext cx="11208954" cy="1542705"/>
          </a:xfrm>
          <a:prstGeom prst="rect">
            <a:avLst/>
          </a:prstGeom>
        </p:spPr>
        <p:txBody>
          <a:bodyPr lIns="0" tIns="0" rIns="0" bIns="0" rtlCol="0" anchor="t">
            <a:spAutoFit/>
          </a:bodyPr>
          <a:lstStyle/>
          <a:p>
            <a:pPr marL="0" lvl="0" indent="0" algn="ctr">
              <a:lnSpc>
                <a:spcPts val="10100"/>
              </a:lnSpc>
            </a:pPr>
            <a:r>
              <a:rPr lang="en-US" sz="10100" spc="-101">
                <a:solidFill>
                  <a:srgbClr val="222F64"/>
                </a:solidFill>
                <a:latin typeface="Alegreya Sans Bold Bold"/>
              </a:rPr>
              <a:t>Be Ready - Stay Safe</a:t>
            </a:r>
          </a:p>
        </p:txBody>
      </p:sp>
      <p:pic>
        <p:nvPicPr>
          <p:cNvPr id="6" name="Picture 6"/>
          <p:cNvPicPr>
            <a:picLocks noChangeAspect="1"/>
          </p:cNvPicPr>
          <p:nvPr/>
        </p:nvPicPr>
        <p:blipFill>
          <a:blip r:embed="rId3"/>
          <a:srcRect/>
          <a:stretch>
            <a:fillRect/>
          </a:stretch>
        </p:blipFill>
        <p:spPr>
          <a:xfrm>
            <a:off x="15441455" y="-776041"/>
            <a:ext cx="2846545" cy="2846545"/>
          </a:xfrm>
          <a:prstGeom prst="rect">
            <a:avLst/>
          </a:prstGeom>
        </p:spPr>
      </p:pic>
      <p:pic>
        <p:nvPicPr>
          <p:cNvPr id="7" name="Picture 7"/>
          <p:cNvPicPr>
            <a:picLocks noChangeAspect="1"/>
          </p:cNvPicPr>
          <p:nvPr/>
        </p:nvPicPr>
        <p:blipFill>
          <a:blip r:embed="rId4"/>
          <a:srcRect/>
          <a:stretch>
            <a:fillRect/>
          </a:stretch>
        </p:blipFill>
        <p:spPr>
          <a:xfrm>
            <a:off x="199712" y="182769"/>
            <a:ext cx="2951086" cy="101968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83913" y="552450"/>
            <a:ext cx="12392933"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Be Ready - Stay Safe: Leadership Actions</a:t>
            </a:r>
          </a:p>
        </p:txBody>
      </p:sp>
      <p:grpSp>
        <p:nvGrpSpPr>
          <p:cNvPr id="3" name="Group 3"/>
          <p:cNvGrpSpPr/>
          <p:nvPr/>
        </p:nvGrpSpPr>
        <p:grpSpPr>
          <a:xfrm>
            <a:off x="6331267" y="2301419"/>
            <a:ext cx="650911" cy="650911"/>
            <a:chOff x="0" y="0"/>
            <a:chExt cx="867881" cy="867881"/>
          </a:xfrm>
        </p:grpSpPr>
        <p:grpSp>
          <p:nvGrpSpPr>
            <p:cNvPr id="4" name="Group 4"/>
            <p:cNvGrpSpPr/>
            <p:nvPr/>
          </p:nvGrpSpPr>
          <p:grpSpPr>
            <a:xfrm>
              <a:off x="0" y="0"/>
              <a:ext cx="867881" cy="867881"/>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6" name="TextBox 6"/>
            <p:cNvSpPr txBox="1"/>
            <p:nvPr/>
          </p:nvSpPr>
          <p:spPr>
            <a:xfrm>
              <a:off x="230866" y="214188"/>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5</a:t>
              </a:r>
            </a:p>
          </p:txBody>
        </p:sp>
      </p:grpSp>
      <p:grpSp>
        <p:nvGrpSpPr>
          <p:cNvPr id="7" name="Group 7"/>
          <p:cNvGrpSpPr>
            <a:grpSpLocks noChangeAspect="1"/>
          </p:cNvGrpSpPr>
          <p:nvPr/>
        </p:nvGrpSpPr>
        <p:grpSpPr>
          <a:xfrm>
            <a:off x="488730" y="220980"/>
            <a:ext cx="1615446" cy="1615440"/>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21824" r="-105598" b="-108903"/>
              </a:stretch>
            </a:blipFill>
          </p:spPr>
        </p:sp>
      </p:grpSp>
      <p:sp>
        <p:nvSpPr>
          <p:cNvPr id="9" name="TextBox 9"/>
          <p:cNvSpPr txBox="1"/>
          <p:nvPr/>
        </p:nvSpPr>
        <p:spPr>
          <a:xfrm>
            <a:off x="7090409" y="2291894"/>
            <a:ext cx="4866324"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Skills and Training</a:t>
            </a:r>
          </a:p>
        </p:txBody>
      </p:sp>
      <p:sp>
        <p:nvSpPr>
          <p:cNvPr id="10" name="TextBox 10"/>
          <p:cNvSpPr txBox="1"/>
          <p:nvPr/>
        </p:nvSpPr>
        <p:spPr>
          <a:xfrm>
            <a:off x="6186887" y="3272790"/>
            <a:ext cx="5444391" cy="6718935"/>
          </a:xfrm>
          <a:prstGeom prst="rect">
            <a:avLst/>
          </a:prstGeom>
        </p:spPr>
        <p:txBody>
          <a:bodyPr lIns="0" tIns="0" rIns="0" bIns="0" rtlCol="0" anchor="t">
            <a:spAutoFit/>
          </a:bodyPr>
          <a:lstStyle/>
          <a:p>
            <a:pPr marL="453390" lvl="1" indent="-226695">
              <a:lnSpc>
                <a:spcPts val="2940"/>
              </a:lnSpc>
              <a:buFont typeface="Arial"/>
              <a:buChar char="•"/>
            </a:pPr>
            <a:r>
              <a:rPr lang="en-US" sz="2100">
                <a:solidFill>
                  <a:srgbClr val="222F64"/>
                </a:solidFill>
                <a:latin typeface="Alegreya Sans Regular"/>
              </a:rPr>
              <a:t>Think about how your staff's skills and knowledge may have been degraded during the pandemic and what this means when activities increase.</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Identify situations where you might be using staff in new ways, locations or situations and what this means for your operation. </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Identify additional training you might wish to provide that you might have considered before COVID such as "Return to Work" training or Wellbeing. </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Consider leadership training for executive team, to highlight need for visible, supportive leadership. "All in this together" needs to be lived.</a:t>
            </a:r>
          </a:p>
        </p:txBody>
      </p:sp>
      <p:grpSp>
        <p:nvGrpSpPr>
          <p:cNvPr id="11" name="Group 11"/>
          <p:cNvGrpSpPr/>
          <p:nvPr/>
        </p:nvGrpSpPr>
        <p:grpSpPr>
          <a:xfrm>
            <a:off x="12244648" y="2250283"/>
            <a:ext cx="650911" cy="650911"/>
            <a:chOff x="0" y="0"/>
            <a:chExt cx="867881" cy="867881"/>
          </a:xfrm>
        </p:grpSpPr>
        <p:grpSp>
          <p:nvGrpSpPr>
            <p:cNvPr id="12" name="Group 12"/>
            <p:cNvGrpSpPr/>
            <p:nvPr/>
          </p:nvGrpSpPr>
          <p:grpSpPr>
            <a:xfrm>
              <a:off x="0" y="0"/>
              <a:ext cx="867881" cy="86788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14" name="TextBox 14"/>
            <p:cNvSpPr txBox="1"/>
            <p:nvPr/>
          </p:nvSpPr>
          <p:spPr>
            <a:xfrm>
              <a:off x="230866" y="208407"/>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6</a:t>
              </a:r>
            </a:p>
          </p:txBody>
        </p:sp>
      </p:grpSp>
      <p:sp>
        <p:nvSpPr>
          <p:cNvPr id="15" name="TextBox 15"/>
          <p:cNvSpPr txBox="1"/>
          <p:nvPr/>
        </p:nvSpPr>
        <p:spPr>
          <a:xfrm>
            <a:off x="12136363" y="3254777"/>
            <a:ext cx="5480966" cy="5975985"/>
          </a:xfrm>
          <a:prstGeom prst="rect">
            <a:avLst/>
          </a:prstGeom>
        </p:spPr>
        <p:txBody>
          <a:bodyPr lIns="0" tIns="0" rIns="0" bIns="0" rtlCol="0" anchor="t">
            <a:spAutoFit/>
          </a:bodyPr>
          <a:lstStyle/>
          <a:p>
            <a:pPr marL="453390" lvl="1" indent="-226695">
              <a:lnSpc>
                <a:spcPts val="2939"/>
              </a:lnSpc>
              <a:buFont typeface="Arial"/>
              <a:buChar char="•"/>
            </a:pPr>
            <a:r>
              <a:rPr lang="en-US" sz="2100">
                <a:solidFill>
                  <a:srgbClr val="222F64"/>
                </a:solidFill>
                <a:latin typeface="Alegreya Sans Regular"/>
              </a:rPr>
              <a:t>Verify that enough competent and suitably trained staff are available to perform all key activiti</a:t>
            </a:r>
            <a:r>
              <a:rPr lang="en-US" sz="2099">
                <a:solidFill>
                  <a:srgbClr val="222F64"/>
                </a:solidFill>
                <a:latin typeface="Alegreya Sans Regular"/>
              </a:rPr>
              <a:t>es and think about how teams are composed. </a:t>
            </a:r>
          </a:p>
          <a:p>
            <a:pPr>
              <a:lnSpc>
                <a:spcPts val="2940"/>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Verify that vehicles and ground servicing equipment are available to perform all key activities.</a:t>
            </a:r>
          </a:p>
          <a:p>
            <a:pPr>
              <a:lnSpc>
                <a:spcPts val="2939"/>
              </a:lnSpc>
            </a:pPr>
            <a:endParaRPr lang="en-US" sz="2099">
              <a:solidFill>
                <a:srgbClr val="222F64"/>
              </a:solidFill>
              <a:latin typeface="Alegreya Sans Regular"/>
            </a:endParaRPr>
          </a:p>
          <a:p>
            <a:pPr marL="453390" lvl="1" indent="-226695">
              <a:lnSpc>
                <a:spcPts val="2940"/>
              </a:lnSpc>
              <a:buFont typeface="Arial"/>
              <a:buChar char="•"/>
            </a:pPr>
            <a:r>
              <a:rPr lang="en-US" sz="2099">
                <a:solidFill>
                  <a:srgbClr val="222F64"/>
                </a:solidFill>
                <a:latin typeface="Alegreya Sans Regular"/>
              </a:rPr>
              <a:t>Verify that appropriate facilities, buildings and services are available to perform all key activities.</a:t>
            </a:r>
          </a:p>
          <a:p>
            <a:pPr>
              <a:lnSpc>
                <a:spcPts val="2940"/>
              </a:lnSpc>
            </a:pPr>
            <a:endParaRPr lang="en-US" sz="2099">
              <a:solidFill>
                <a:srgbClr val="222F64"/>
              </a:solidFill>
              <a:latin typeface="Alegreya Sans Regular"/>
            </a:endParaRPr>
          </a:p>
          <a:p>
            <a:pPr marL="453390" lvl="1" indent="-226695">
              <a:lnSpc>
                <a:spcPts val="2939"/>
              </a:lnSpc>
              <a:buFont typeface="Arial"/>
              <a:buChar char="•"/>
            </a:pPr>
            <a:r>
              <a:rPr lang="en-US" sz="2100">
                <a:solidFill>
                  <a:srgbClr val="222F64"/>
                </a:solidFill>
                <a:latin typeface="Alegreya Sans Regular"/>
              </a:rPr>
              <a:t>Consider over-provision of Covid-19 PPE and other supplies, to minimise any related stressors during Ramp up.</a:t>
            </a:r>
          </a:p>
        </p:txBody>
      </p:sp>
      <p:sp>
        <p:nvSpPr>
          <p:cNvPr id="16" name="TextBox 16"/>
          <p:cNvSpPr txBox="1"/>
          <p:nvPr/>
        </p:nvSpPr>
        <p:spPr>
          <a:xfrm>
            <a:off x="13067419" y="2291894"/>
            <a:ext cx="6099757"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Resources and Equipment</a:t>
            </a:r>
          </a:p>
        </p:txBody>
      </p:sp>
      <p:grpSp>
        <p:nvGrpSpPr>
          <p:cNvPr id="17" name="Group 17"/>
          <p:cNvGrpSpPr/>
          <p:nvPr/>
        </p:nvGrpSpPr>
        <p:grpSpPr>
          <a:xfrm>
            <a:off x="488730" y="2283406"/>
            <a:ext cx="650911" cy="650911"/>
            <a:chOff x="0" y="0"/>
            <a:chExt cx="867881" cy="867881"/>
          </a:xfrm>
        </p:grpSpPr>
        <p:grpSp>
          <p:nvGrpSpPr>
            <p:cNvPr id="18" name="Group 18"/>
            <p:cNvGrpSpPr/>
            <p:nvPr/>
          </p:nvGrpSpPr>
          <p:grpSpPr>
            <a:xfrm>
              <a:off x="0" y="0"/>
              <a:ext cx="867881" cy="867881"/>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20" name="TextBox 20"/>
            <p:cNvSpPr txBox="1"/>
            <p:nvPr/>
          </p:nvSpPr>
          <p:spPr>
            <a:xfrm>
              <a:off x="230866" y="214188"/>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4</a:t>
              </a:r>
            </a:p>
          </p:txBody>
        </p:sp>
      </p:grpSp>
      <p:sp>
        <p:nvSpPr>
          <p:cNvPr id="21" name="TextBox 21"/>
          <p:cNvSpPr txBox="1"/>
          <p:nvPr/>
        </p:nvSpPr>
        <p:spPr>
          <a:xfrm>
            <a:off x="1391752" y="2291894"/>
            <a:ext cx="4295120"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People and Wellbeing</a:t>
            </a:r>
          </a:p>
        </p:txBody>
      </p:sp>
      <p:sp>
        <p:nvSpPr>
          <p:cNvPr id="22" name="TextBox 22"/>
          <p:cNvSpPr txBox="1"/>
          <p:nvPr/>
        </p:nvSpPr>
        <p:spPr>
          <a:xfrm>
            <a:off x="290208" y="3254777"/>
            <a:ext cx="5249755" cy="6718935"/>
          </a:xfrm>
          <a:prstGeom prst="rect">
            <a:avLst/>
          </a:prstGeom>
        </p:spPr>
        <p:txBody>
          <a:bodyPr lIns="0" tIns="0" rIns="0" bIns="0" rtlCol="0" anchor="t">
            <a:spAutoFit/>
          </a:bodyPr>
          <a:lstStyle/>
          <a:p>
            <a:pPr marL="453390" lvl="1" indent="-226695">
              <a:lnSpc>
                <a:spcPts val="2939"/>
              </a:lnSpc>
              <a:buFont typeface="Arial"/>
              <a:buChar char="•"/>
            </a:pPr>
            <a:r>
              <a:rPr lang="en-US" sz="2099">
                <a:solidFill>
                  <a:srgbClr val="222F64"/>
                </a:solidFill>
                <a:latin typeface="Alegreya Sans Regular"/>
              </a:rPr>
              <a:t>Support your staff to be fit for duty - especially in the context of skill fade, fatigue, wellbeing.</a:t>
            </a:r>
          </a:p>
          <a:p>
            <a:pPr>
              <a:lnSpc>
                <a:spcPts val="2940"/>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Encourage staff to look after themselves by asking "How am I feeling", "How am I coping", "What can I do for myself and others" and by looking after yourself (Wellbeing Resource Hub)</a:t>
            </a:r>
          </a:p>
          <a:p>
            <a:pPr>
              <a:lnSpc>
                <a:spcPts val="2939"/>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Encourage staff to support each other by continually reaching out to each other to offer support - especially important when down route.</a:t>
            </a:r>
          </a:p>
          <a:p>
            <a:pPr>
              <a:lnSpc>
                <a:spcPts val="2939"/>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Encourage staff to seek help through medical professionals or peer support networks and ensure this is part of your organisational culture.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83913" y="552450"/>
            <a:ext cx="12273428"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Be Ready - Stay Safe: Leadership Actions</a:t>
            </a:r>
          </a:p>
        </p:txBody>
      </p:sp>
      <p:grpSp>
        <p:nvGrpSpPr>
          <p:cNvPr id="3" name="Group 3"/>
          <p:cNvGrpSpPr/>
          <p:nvPr/>
        </p:nvGrpSpPr>
        <p:grpSpPr>
          <a:xfrm>
            <a:off x="649703" y="2283878"/>
            <a:ext cx="650911" cy="650911"/>
            <a:chOff x="0" y="0"/>
            <a:chExt cx="867881" cy="867881"/>
          </a:xfrm>
        </p:grpSpPr>
        <p:grpSp>
          <p:nvGrpSpPr>
            <p:cNvPr id="4" name="Group 4"/>
            <p:cNvGrpSpPr/>
            <p:nvPr/>
          </p:nvGrpSpPr>
          <p:grpSpPr>
            <a:xfrm>
              <a:off x="0" y="0"/>
              <a:ext cx="867881" cy="867881"/>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6" name="TextBox 6"/>
            <p:cNvSpPr txBox="1"/>
            <p:nvPr/>
          </p:nvSpPr>
          <p:spPr>
            <a:xfrm>
              <a:off x="230866" y="214188"/>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7</a:t>
              </a:r>
            </a:p>
          </p:txBody>
        </p:sp>
      </p:grpSp>
      <p:grpSp>
        <p:nvGrpSpPr>
          <p:cNvPr id="7" name="Group 7"/>
          <p:cNvGrpSpPr/>
          <p:nvPr/>
        </p:nvGrpSpPr>
        <p:grpSpPr>
          <a:xfrm>
            <a:off x="10872407" y="2335013"/>
            <a:ext cx="650911" cy="650911"/>
            <a:chOff x="0" y="0"/>
            <a:chExt cx="867881" cy="867881"/>
          </a:xfrm>
        </p:grpSpPr>
        <p:grpSp>
          <p:nvGrpSpPr>
            <p:cNvPr id="8" name="Group 8"/>
            <p:cNvGrpSpPr/>
            <p:nvPr/>
          </p:nvGrpSpPr>
          <p:grpSpPr>
            <a:xfrm>
              <a:off x="0" y="0"/>
              <a:ext cx="867881" cy="86788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10" name="TextBox 10"/>
            <p:cNvSpPr txBox="1"/>
            <p:nvPr/>
          </p:nvSpPr>
          <p:spPr>
            <a:xfrm>
              <a:off x="230866" y="214188"/>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8</a:t>
              </a:r>
            </a:p>
          </p:txBody>
        </p:sp>
      </p:grpSp>
      <p:grpSp>
        <p:nvGrpSpPr>
          <p:cNvPr id="11" name="Group 11"/>
          <p:cNvGrpSpPr>
            <a:grpSpLocks noChangeAspect="1"/>
          </p:cNvGrpSpPr>
          <p:nvPr/>
        </p:nvGrpSpPr>
        <p:grpSpPr>
          <a:xfrm>
            <a:off x="488730" y="220980"/>
            <a:ext cx="1615446" cy="1615440"/>
            <a:chOff x="0" y="0"/>
            <a:chExt cx="6350000" cy="6349975"/>
          </a:xfrm>
        </p:grpSpPr>
        <p:sp>
          <p:nvSpPr>
            <p:cNvPr id="12" name="Freeform 1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21824" r="-105598" b="-108903"/>
              </a:stretch>
            </a:blipFill>
          </p:spPr>
        </p:sp>
      </p:grpSp>
      <p:sp>
        <p:nvSpPr>
          <p:cNvPr id="13" name="TextBox 13"/>
          <p:cNvSpPr txBox="1"/>
          <p:nvPr/>
        </p:nvSpPr>
        <p:spPr>
          <a:xfrm>
            <a:off x="1642062" y="2325488"/>
            <a:ext cx="5559419"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Management Systems</a:t>
            </a:r>
          </a:p>
        </p:txBody>
      </p:sp>
      <p:sp>
        <p:nvSpPr>
          <p:cNvPr id="14" name="TextBox 14"/>
          <p:cNvSpPr txBox="1"/>
          <p:nvPr/>
        </p:nvSpPr>
        <p:spPr>
          <a:xfrm>
            <a:off x="11651392" y="2376624"/>
            <a:ext cx="5228912"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Third Party Providers</a:t>
            </a:r>
          </a:p>
        </p:txBody>
      </p:sp>
      <p:sp>
        <p:nvSpPr>
          <p:cNvPr id="15" name="TextBox 15"/>
          <p:cNvSpPr txBox="1"/>
          <p:nvPr/>
        </p:nvSpPr>
        <p:spPr>
          <a:xfrm>
            <a:off x="488730" y="3164584"/>
            <a:ext cx="9070361" cy="6718935"/>
          </a:xfrm>
          <a:prstGeom prst="rect">
            <a:avLst/>
          </a:prstGeom>
        </p:spPr>
        <p:txBody>
          <a:bodyPr lIns="0" tIns="0" rIns="0" bIns="0" rtlCol="0" anchor="t">
            <a:spAutoFit/>
          </a:bodyPr>
          <a:lstStyle/>
          <a:p>
            <a:pPr marL="453390" lvl="1" indent="-226695">
              <a:lnSpc>
                <a:spcPts val="2939"/>
              </a:lnSpc>
              <a:buFont typeface="Arial"/>
              <a:buChar char="•"/>
            </a:pPr>
            <a:r>
              <a:rPr lang="en-US" sz="2100">
                <a:solidFill>
                  <a:srgbClr val="222F64"/>
                </a:solidFill>
                <a:latin typeface="Alegreya Sans Regular"/>
              </a:rPr>
              <a:t>Utilise your management syst</a:t>
            </a:r>
            <a:r>
              <a:rPr lang="en-US" sz="2099">
                <a:solidFill>
                  <a:srgbClr val="222F64"/>
                </a:solidFill>
                <a:latin typeface="Alegreya Sans Regular"/>
              </a:rPr>
              <a:t>em to effectively manage safety in your actual day-to-day operation - the situation is dynamic so be aware of changes.  </a:t>
            </a:r>
          </a:p>
          <a:p>
            <a:pPr>
              <a:lnSpc>
                <a:spcPts val="2940"/>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Know your risks, mitigate them continously and properly - use the EASA COVID-19 Risk Portfolio to help you. </a:t>
            </a:r>
          </a:p>
          <a:p>
            <a:pPr>
              <a:lnSpc>
                <a:spcPts val="2939"/>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Encourage people to report occurrences and hazards and be prepared to investigate them - with appropraite feedback throughout the organisation. </a:t>
            </a:r>
          </a:p>
          <a:p>
            <a:pPr>
              <a:lnSpc>
                <a:spcPts val="2939"/>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Ensure you are able to turn your data into intelligence that you can then talk about and use to manage the risks in your organisation. </a:t>
            </a:r>
          </a:p>
          <a:p>
            <a:pPr>
              <a:lnSpc>
                <a:spcPts val="2939"/>
              </a:lnSpc>
            </a:pPr>
            <a:endParaRPr lang="en-US" sz="2099">
              <a:solidFill>
                <a:srgbClr val="222F64"/>
              </a:solidFill>
              <a:latin typeface="Alegreya Sans Regular"/>
            </a:endParaRPr>
          </a:p>
          <a:p>
            <a:pPr marL="453390" lvl="1" indent="-226695">
              <a:lnSpc>
                <a:spcPts val="2940"/>
              </a:lnSpc>
              <a:buFont typeface="Arial"/>
              <a:buChar char="•"/>
            </a:pPr>
            <a:r>
              <a:rPr lang="en-US" sz="2099">
                <a:solidFill>
                  <a:srgbClr val="222F64"/>
                </a:solidFill>
                <a:latin typeface="Alegreya Sans Regular"/>
              </a:rPr>
              <a:t>Ensure that Cyber, Security and Wellbeing are included in your management system.</a:t>
            </a:r>
          </a:p>
          <a:p>
            <a:pPr>
              <a:lnSpc>
                <a:spcPts val="2940"/>
              </a:lnSpc>
            </a:pPr>
            <a:endParaRPr lang="en-US" sz="2099">
              <a:solidFill>
                <a:srgbClr val="222F64"/>
              </a:solidFill>
              <a:latin typeface="Alegreya Sans Regular"/>
            </a:endParaRPr>
          </a:p>
          <a:p>
            <a:pPr marL="453390" lvl="1" indent="-226695">
              <a:lnSpc>
                <a:spcPts val="2939"/>
              </a:lnSpc>
              <a:buFont typeface="Arial"/>
              <a:buChar char="•"/>
            </a:pPr>
            <a:r>
              <a:rPr lang="en-US" sz="2100">
                <a:solidFill>
                  <a:srgbClr val="222F64"/>
                </a:solidFill>
                <a:latin typeface="Alegreya Sans Regular"/>
              </a:rPr>
              <a:t>Consider pro-active seeking of operational feedback - use a "pull" campaign rather than relying on voluntary submission of reports. No reports doesn't necessarily mean no issues.</a:t>
            </a:r>
          </a:p>
        </p:txBody>
      </p:sp>
      <p:sp>
        <p:nvSpPr>
          <p:cNvPr id="16" name="TextBox 16"/>
          <p:cNvSpPr txBox="1"/>
          <p:nvPr/>
        </p:nvSpPr>
        <p:spPr>
          <a:xfrm>
            <a:off x="10728028" y="3227070"/>
            <a:ext cx="6557576" cy="3747135"/>
          </a:xfrm>
          <a:prstGeom prst="rect">
            <a:avLst/>
          </a:prstGeom>
        </p:spPr>
        <p:txBody>
          <a:bodyPr lIns="0" tIns="0" rIns="0" bIns="0" rtlCol="0" anchor="t">
            <a:spAutoFit/>
          </a:bodyPr>
          <a:lstStyle/>
          <a:p>
            <a:pPr marL="453390" lvl="1" indent="-226695">
              <a:lnSpc>
                <a:spcPts val="2940"/>
              </a:lnSpc>
              <a:buFont typeface="Arial"/>
              <a:buChar char="•"/>
            </a:pPr>
            <a:r>
              <a:rPr lang="en-US" sz="2100">
                <a:solidFill>
                  <a:srgbClr val="222F64"/>
                </a:solidFill>
                <a:latin typeface="Alegreya Sans Regular"/>
              </a:rPr>
              <a:t>Don’t assume that all third party providers are in the same situation as you are or where they were before the pandemic - reach out and engage with them. </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Verify the status of any new service providers or companies that you plan to contract.  </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Check that suppliers/ providers are not taking short cuts to keep afloat, your success depends on them - reach out and offer support.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9275" y="552450"/>
            <a:ext cx="11389621"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Be Ready - Stay Safe: Support Teams</a:t>
            </a:r>
          </a:p>
        </p:txBody>
      </p:sp>
      <p:grpSp>
        <p:nvGrpSpPr>
          <p:cNvPr id="3" name="Group 3"/>
          <p:cNvGrpSpPr/>
          <p:nvPr/>
        </p:nvGrpSpPr>
        <p:grpSpPr>
          <a:xfrm>
            <a:off x="488730" y="2771479"/>
            <a:ext cx="650911" cy="650911"/>
            <a:chOff x="0" y="0"/>
            <a:chExt cx="867881" cy="867881"/>
          </a:xfrm>
        </p:grpSpPr>
        <p:grpSp>
          <p:nvGrpSpPr>
            <p:cNvPr id="4" name="Group 4"/>
            <p:cNvGrpSpPr/>
            <p:nvPr/>
          </p:nvGrpSpPr>
          <p:grpSpPr>
            <a:xfrm>
              <a:off x="0" y="0"/>
              <a:ext cx="867881" cy="867881"/>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6" name="TextBox 6"/>
            <p:cNvSpPr txBox="1"/>
            <p:nvPr/>
          </p:nvSpPr>
          <p:spPr>
            <a:xfrm>
              <a:off x="230866" y="208407"/>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1</a:t>
              </a:r>
            </a:p>
          </p:txBody>
        </p:sp>
      </p:grpSp>
      <p:grpSp>
        <p:nvGrpSpPr>
          <p:cNvPr id="7" name="Group 7"/>
          <p:cNvGrpSpPr/>
          <p:nvPr/>
        </p:nvGrpSpPr>
        <p:grpSpPr>
          <a:xfrm>
            <a:off x="5140093" y="2771479"/>
            <a:ext cx="650911" cy="650911"/>
            <a:chOff x="0" y="0"/>
            <a:chExt cx="867881" cy="867881"/>
          </a:xfrm>
        </p:grpSpPr>
        <p:grpSp>
          <p:nvGrpSpPr>
            <p:cNvPr id="8" name="Group 8"/>
            <p:cNvGrpSpPr/>
            <p:nvPr/>
          </p:nvGrpSpPr>
          <p:grpSpPr>
            <a:xfrm>
              <a:off x="0" y="0"/>
              <a:ext cx="867881" cy="86788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10" name="TextBox 10"/>
            <p:cNvSpPr txBox="1"/>
            <p:nvPr/>
          </p:nvSpPr>
          <p:spPr>
            <a:xfrm>
              <a:off x="230866" y="214188"/>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2</a:t>
              </a:r>
            </a:p>
          </p:txBody>
        </p:sp>
      </p:grpSp>
      <p:grpSp>
        <p:nvGrpSpPr>
          <p:cNvPr id="11" name="Group 11"/>
          <p:cNvGrpSpPr/>
          <p:nvPr/>
        </p:nvGrpSpPr>
        <p:grpSpPr>
          <a:xfrm>
            <a:off x="9466000" y="2789492"/>
            <a:ext cx="650911" cy="650911"/>
            <a:chOff x="0" y="0"/>
            <a:chExt cx="867881" cy="867881"/>
          </a:xfrm>
        </p:grpSpPr>
        <p:grpSp>
          <p:nvGrpSpPr>
            <p:cNvPr id="12" name="Group 12"/>
            <p:cNvGrpSpPr/>
            <p:nvPr/>
          </p:nvGrpSpPr>
          <p:grpSpPr>
            <a:xfrm>
              <a:off x="0" y="0"/>
              <a:ext cx="867881" cy="86788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14" name="TextBox 14"/>
            <p:cNvSpPr txBox="1"/>
            <p:nvPr/>
          </p:nvSpPr>
          <p:spPr>
            <a:xfrm>
              <a:off x="230866" y="214188"/>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3</a:t>
              </a:r>
            </a:p>
          </p:txBody>
        </p:sp>
      </p:grpSp>
      <p:grpSp>
        <p:nvGrpSpPr>
          <p:cNvPr id="15" name="Group 15"/>
          <p:cNvGrpSpPr/>
          <p:nvPr/>
        </p:nvGrpSpPr>
        <p:grpSpPr>
          <a:xfrm>
            <a:off x="13992539" y="2789492"/>
            <a:ext cx="650911" cy="650911"/>
            <a:chOff x="0" y="0"/>
            <a:chExt cx="867881" cy="867881"/>
          </a:xfrm>
        </p:grpSpPr>
        <p:grpSp>
          <p:nvGrpSpPr>
            <p:cNvPr id="16" name="Group 16"/>
            <p:cNvGrpSpPr/>
            <p:nvPr/>
          </p:nvGrpSpPr>
          <p:grpSpPr>
            <a:xfrm>
              <a:off x="0" y="0"/>
              <a:ext cx="867881" cy="867881"/>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18" name="TextBox 18"/>
            <p:cNvSpPr txBox="1"/>
            <p:nvPr/>
          </p:nvSpPr>
          <p:spPr>
            <a:xfrm>
              <a:off x="230866" y="214188"/>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4</a:t>
              </a:r>
            </a:p>
          </p:txBody>
        </p:sp>
      </p:grpSp>
      <p:sp>
        <p:nvSpPr>
          <p:cNvPr id="19" name="TextBox 19"/>
          <p:cNvSpPr txBox="1"/>
          <p:nvPr/>
        </p:nvSpPr>
        <p:spPr>
          <a:xfrm>
            <a:off x="488730" y="4085685"/>
            <a:ext cx="3814817" cy="3747135"/>
          </a:xfrm>
          <a:prstGeom prst="rect">
            <a:avLst/>
          </a:prstGeom>
        </p:spPr>
        <p:txBody>
          <a:bodyPr lIns="0" tIns="0" rIns="0" bIns="0" rtlCol="0" anchor="t">
            <a:spAutoFit/>
          </a:bodyPr>
          <a:lstStyle/>
          <a:p>
            <a:pPr>
              <a:lnSpc>
                <a:spcPts val="2940"/>
              </a:lnSpc>
            </a:pPr>
            <a:r>
              <a:rPr lang="en-US" sz="2100" dirty="0">
                <a:solidFill>
                  <a:srgbClr val="222F64"/>
                </a:solidFill>
                <a:latin typeface="Alegreya Sans Regular"/>
              </a:rPr>
              <a:t>Create some headspace by putting key priorities in your diary up to 4 weeks ahead and create distraction-free moments.</a:t>
            </a:r>
          </a:p>
          <a:p>
            <a:pPr>
              <a:lnSpc>
                <a:spcPts val="2940"/>
              </a:lnSpc>
            </a:pPr>
            <a:endParaRPr lang="en-US" sz="2100" dirty="0">
              <a:solidFill>
                <a:srgbClr val="222F64"/>
              </a:solidFill>
              <a:latin typeface="Alegreya Sans Regular"/>
            </a:endParaRPr>
          </a:p>
          <a:p>
            <a:pPr>
              <a:lnSpc>
                <a:spcPts val="2940"/>
              </a:lnSpc>
            </a:pPr>
            <a:r>
              <a:rPr lang="en-US" sz="2100" dirty="0">
                <a:solidFill>
                  <a:srgbClr val="222F64"/>
                </a:solidFill>
                <a:latin typeface="Alegreya Sans Regular"/>
              </a:rPr>
              <a:t>Create times when you are able to disconnect from work.</a:t>
            </a:r>
          </a:p>
          <a:p>
            <a:pPr>
              <a:lnSpc>
                <a:spcPts val="2940"/>
              </a:lnSpc>
            </a:pPr>
            <a:endParaRPr lang="en-US" sz="2100" dirty="0">
              <a:solidFill>
                <a:srgbClr val="222F64"/>
              </a:solidFill>
              <a:latin typeface="Alegreya Sans Regular"/>
            </a:endParaRPr>
          </a:p>
          <a:p>
            <a:pPr marL="0" lvl="0" indent="0">
              <a:lnSpc>
                <a:spcPts val="2940"/>
              </a:lnSpc>
              <a:spcBef>
                <a:spcPct val="0"/>
              </a:spcBef>
            </a:pPr>
            <a:r>
              <a:rPr lang="en-US" sz="2100" dirty="0">
                <a:solidFill>
                  <a:srgbClr val="222F64"/>
                </a:solidFill>
                <a:latin typeface="Alegreya Sans Regular"/>
              </a:rPr>
              <a:t>Think about your own wellbeing and take care of those around you. </a:t>
            </a:r>
          </a:p>
        </p:txBody>
      </p:sp>
      <p:sp>
        <p:nvSpPr>
          <p:cNvPr id="20" name="TextBox 20"/>
          <p:cNvSpPr txBox="1"/>
          <p:nvPr/>
        </p:nvSpPr>
        <p:spPr>
          <a:xfrm>
            <a:off x="5140093" y="4085685"/>
            <a:ext cx="3832372" cy="5604510"/>
          </a:xfrm>
          <a:prstGeom prst="rect">
            <a:avLst/>
          </a:prstGeom>
        </p:spPr>
        <p:txBody>
          <a:bodyPr lIns="0" tIns="0" rIns="0" bIns="0" rtlCol="0" anchor="t">
            <a:spAutoFit/>
          </a:bodyPr>
          <a:lstStyle/>
          <a:p>
            <a:pPr>
              <a:lnSpc>
                <a:spcPts val="2940"/>
              </a:lnSpc>
            </a:pPr>
            <a:r>
              <a:rPr lang="en-US" sz="2100" dirty="0">
                <a:solidFill>
                  <a:srgbClr val="222F64"/>
                </a:solidFill>
                <a:latin typeface="Alegreya Sans Regular"/>
              </a:rPr>
              <a:t>Schedule time in your diary to do email so that it doesn't take over your day. </a:t>
            </a:r>
          </a:p>
          <a:p>
            <a:pPr>
              <a:lnSpc>
                <a:spcPts val="2940"/>
              </a:lnSpc>
            </a:pPr>
            <a:endParaRPr lang="en-US" sz="2100" dirty="0">
              <a:solidFill>
                <a:srgbClr val="222F64"/>
              </a:solidFill>
              <a:latin typeface="Alegreya Sans Regular"/>
            </a:endParaRPr>
          </a:p>
          <a:p>
            <a:pPr>
              <a:lnSpc>
                <a:spcPts val="2940"/>
              </a:lnSpc>
            </a:pPr>
            <a:r>
              <a:rPr lang="en-US" sz="2100" dirty="0">
                <a:solidFill>
                  <a:srgbClr val="222F64"/>
                </a:solidFill>
                <a:latin typeface="Alegreya Sans Regular"/>
              </a:rPr>
              <a:t>If you send an email be clear about the purpose and what you would actually like people to do.	</a:t>
            </a:r>
          </a:p>
          <a:p>
            <a:pPr>
              <a:lnSpc>
                <a:spcPts val="2940"/>
              </a:lnSpc>
            </a:pPr>
            <a:endParaRPr lang="en-US" sz="2100" dirty="0">
              <a:solidFill>
                <a:srgbClr val="222F64"/>
              </a:solidFill>
              <a:latin typeface="Alegreya Sans Regular"/>
            </a:endParaRPr>
          </a:p>
          <a:p>
            <a:pPr marL="0" lvl="0" indent="0">
              <a:lnSpc>
                <a:spcPts val="2940"/>
              </a:lnSpc>
              <a:spcBef>
                <a:spcPct val="0"/>
              </a:spcBef>
            </a:pPr>
            <a:r>
              <a:rPr lang="en-US" sz="2100" dirty="0">
                <a:solidFill>
                  <a:srgbClr val="222F64"/>
                </a:solidFill>
                <a:latin typeface="Alegreya Sans Regular"/>
              </a:rPr>
              <a:t>Don't leave colleagues waiting for a long time for a reply, send at least a holding reply. </a:t>
            </a:r>
          </a:p>
          <a:p>
            <a:pPr marL="0" lvl="0" indent="0">
              <a:lnSpc>
                <a:spcPts val="2940"/>
              </a:lnSpc>
              <a:spcBef>
                <a:spcPct val="0"/>
              </a:spcBef>
            </a:pPr>
            <a:endParaRPr lang="en-US" sz="2100" dirty="0">
              <a:solidFill>
                <a:srgbClr val="222F64"/>
              </a:solidFill>
              <a:latin typeface="Alegreya Sans Regular"/>
            </a:endParaRPr>
          </a:p>
          <a:p>
            <a:pPr marL="0" lvl="0" indent="0">
              <a:lnSpc>
                <a:spcPts val="2940"/>
              </a:lnSpc>
              <a:spcBef>
                <a:spcPct val="0"/>
              </a:spcBef>
            </a:pPr>
            <a:r>
              <a:rPr lang="en-US" sz="2100" u="none" dirty="0" err="1">
                <a:solidFill>
                  <a:srgbClr val="222F64"/>
                </a:solidFill>
                <a:latin typeface="Alegreya Sans Regular"/>
              </a:rPr>
              <a:t>Minimise</a:t>
            </a:r>
            <a:r>
              <a:rPr lang="en-US" sz="2100" u="none" dirty="0">
                <a:solidFill>
                  <a:srgbClr val="222F64"/>
                </a:solidFill>
                <a:latin typeface="Alegreya Sans Regular"/>
              </a:rPr>
              <a:t> use of CC. Does that person really need to be made aware? Why not include them in direct email?</a:t>
            </a:r>
          </a:p>
        </p:txBody>
      </p:sp>
      <p:sp>
        <p:nvSpPr>
          <p:cNvPr id="21" name="TextBox 21"/>
          <p:cNvSpPr txBox="1"/>
          <p:nvPr/>
        </p:nvSpPr>
        <p:spPr>
          <a:xfrm>
            <a:off x="9466000" y="4085685"/>
            <a:ext cx="3832372" cy="5604510"/>
          </a:xfrm>
          <a:prstGeom prst="rect">
            <a:avLst/>
          </a:prstGeom>
        </p:spPr>
        <p:txBody>
          <a:bodyPr lIns="0" tIns="0" rIns="0" bIns="0" rtlCol="0" anchor="t">
            <a:spAutoFit/>
          </a:bodyPr>
          <a:lstStyle/>
          <a:p>
            <a:pPr>
              <a:lnSpc>
                <a:spcPts val="2940"/>
              </a:lnSpc>
            </a:pPr>
            <a:r>
              <a:rPr lang="en-US" sz="2100" dirty="0">
                <a:solidFill>
                  <a:srgbClr val="222F64"/>
                </a:solidFill>
                <a:latin typeface="Alegreya Sans Regular"/>
              </a:rPr>
              <a:t>Think about who you invite to a </a:t>
            </a:r>
            <a:r>
              <a:rPr lang="en-US" sz="2100" dirty="0">
                <a:solidFill>
                  <a:srgbClr val="222F64"/>
                </a:solidFill>
                <a:latin typeface="Alegreya Sans Regular" panose="020B0604020202020204" charset="0"/>
              </a:rPr>
              <a:t>meeting so that everyone is clear on the need for their time. </a:t>
            </a:r>
          </a:p>
          <a:p>
            <a:pPr>
              <a:lnSpc>
                <a:spcPts val="2940"/>
              </a:lnSpc>
            </a:pPr>
            <a:endParaRPr lang="en-US" sz="2100" dirty="0">
              <a:solidFill>
                <a:srgbClr val="222F64"/>
              </a:solidFill>
              <a:latin typeface="Alegreya Sans Regular" panose="020B0604020202020204" charset="0"/>
            </a:endParaRPr>
          </a:p>
          <a:p>
            <a:pPr>
              <a:lnSpc>
                <a:spcPts val="2940"/>
              </a:lnSpc>
            </a:pPr>
            <a:r>
              <a:rPr lang="en-US" sz="2100" dirty="0">
                <a:solidFill>
                  <a:srgbClr val="222F64"/>
                </a:solidFill>
                <a:latin typeface="Alegreya Sans Regular" panose="020B0604020202020204" charset="0"/>
              </a:rPr>
              <a:t>Use the scheduling assistant to check that people are free. </a:t>
            </a:r>
          </a:p>
          <a:p>
            <a:pPr>
              <a:lnSpc>
                <a:spcPts val="2940"/>
              </a:lnSpc>
            </a:pPr>
            <a:endParaRPr lang="en-US" sz="2100" dirty="0">
              <a:solidFill>
                <a:srgbClr val="222F64"/>
              </a:solidFill>
              <a:latin typeface="Alegreya Sans Regular" panose="020B0604020202020204" charset="0"/>
            </a:endParaRPr>
          </a:p>
          <a:p>
            <a:pPr>
              <a:lnSpc>
                <a:spcPts val="2940"/>
              </a:lnSpc>
            </a:pPr>
            <a:r>
              <a:rPr lang="en-US" sz="2100" dirty="0">
                <a:solidFill>
                  <a:srgbClr val="222F64"/>
                </a:solidFill>
                <a:latin typeface="Alegreya Sans Regular" panose="020B0604020202020204" charset="0"/>
              </a:rPr>
              <a:t>Avoid back to back online meetings by planning 45 minute meetings instead of an hour.</a:t>
            </a:r>
          </a:p>
          <a:p>
            <a:pPr>
              <a:lnSpc>
                <a:spcPts val="2940"/>
              </a:lnSpc>
            </a:pPr>
            <a:endParaRPr lang="en-US" sz="2100" dirty="0">
              <a:solidFill>
                <a:srgbClr val="222F64"/>
              </a:solidFill>
              <a:latin typeface="Alegreya Sans Regular" panose="020B0604020202020204" charset="0"/>
            </a:endParaRPr>
          </a:p>
          <a:p>
            <a:pPr marL="0" lvl="0" indent="0">
              <a:lnSpc>
                <a:spcPts val="2940"/>
              </a:lnSpc>
              <a:spcBef>
                <a:spcPct val="0"/>
              </a:spcBef>
            </a:pPr>
            <a:r>
              <a:rPr lang="en-US" sz="2100" dirty="0">
                <a:solidFill>
                  <a:srgbClr val="222F64"/>
                </a:solidFill>
                <a:latin typeface="Alegreya Sans Regular" panose="020B0604020202020204" charset="0"/>
              </a:rPr>
              <a:t>Avoid scheduling meetings outside normal office hours, keeping time zones in mind - consider local time lunch breaks as well. </a:t>
            </a:r>
          </a:p>
        </p:txBody>
      </p:sp>
      <p:sp>
        <p:nvSpPr>
          <p:cNvPr id="22" name="TextBox 22"/>
          <p:cNvSpPr txBox="1"/>
          <p:nvPr/>
        </p:nvSpPr>
        <p:spPr>
          <a:xfrm>
            <a:off x="14045243" y="4095479"/>
            <a:ext cx="3832372" cy="5604510"/>
          </a:xfrm>
          <a:prstGeom prst="rect">
            <a:avLst/>
          </a:prstGeom>
        </p:spPr>
        <p:txBody>
          <a:bodyPr lIns="0" tIns="0" rIns="0" bIns="0" rtlCol="0" anchor="t">
            <a:spAutoFit/>
          </a:bodyPr>
          <a:lstStyle/>
          <a:p>
            <a:pPr>
              <a:lnSpc>
                <a:spcPts val="2940"/>
              </a:lnSpc>
            </a:pPr>
            <a:r>
              <a:rPr lang="en-US" sz="2100" dirty="0">
                <a:solidFill>
                  <a:srgbClr val="222F64"/>
                </a:solidFill>
                <a:latin typeface="Alegreya Sans Regular"/>
              </a:rPr>
              <a:t>Don't just communicate via email, pick up the phone, video call or even in person if possible.</a:t>
            </a:r>
          </a:p>
          <a:p>
            <a:pPr>
              <a:lnSpc>
                <a:spcPts val="2940"/>
              </a:lnSpc>
            </a:pPr>
            <a:endParaRPr lang="en-US" sz="2100" dirty="0">
              <a:solidFill>
                <a:srgbClr val="222F64"/>
              </a:solidFill>
              <a:latin typeface="Alegreya Sans Regular"/>
            </a:endParaRPr>
          </a:p>
          <a:p>
            <a:pPr>
              <a:lnSpc>
                <a:spcPts val="2940"/>
              </a:lnSpc>
            </a:pPr>
            <a:r>
              <a:rPr lang="en-US" sz="2100" dirty="0">
                <a:solidFill>
                  <a:srgbClr val="222F64"/>
                </a:solidFill>
                <a:latin typeface="Alegreya Sans Regular" panose="020B0604020202020204" charset="0"/>
              </a:rPr>
              <a:t>Reach out to colleagues across Teams </a:t>
            </a:r>
            <a:r>
              <a:rPr lang="en-US" sz="2100" dirty="0" err="1">
                <a:solidFill>
                  <a:srgbClr val="222F64"/>
                </a:solidFill>
                <a:latin typeface="Alegreya Sans Regular" panose="020B0604020202020204" charset="0"/>
              </a:rPr>
              <a:t>etc</a:t>
            </a:r>
            <a:r>
              <a:rPr lang="en-US" sz="2100" dirty="0">
                <a:solidFill>
                  <a:srgbClr val="222F64"/>
                </a:solidFill>
                <a:latin typeface="Alegreya Sans Regular" panose="020B0604020202020204" charset="0"/>
              </a:rPr>
              <a:t> whenever possible. </a:t>
            </a:r>
          </a:p>
          <a:p>
            <a:pPr>
              <a:lnSpc>
                <a:spcPts val="2940"/>
              </a:lnSpc>
            </a:pPr>
            <a:endParaRPr lang="en-US" sz="2100" dirty="0">
              <a:solidFill>
                <a:srgbClr val="222F64"/>
              </a:solidFill>
              <a:latin typeface="Alegreya Sans Regular" panose="020B0604020202020204" charset="0"/>
            </a:endParaRPr>
          </a:p>
          <a:p>
            <a:pPr>
              <a:lnSpc>
                <a:spcPts val="2940"/>
              </a:lnSpc>
            </a:pPr>
            <a:r>
              <a:rPr lang="en-US" sz="2100" dirty="0">
                <a:solidFill>
                  <a:srgbClr val="222F64"/>
                </a:solidFill>
                <a:latin typeface="Alegreya Sans Regular" panose="020B0604020202020204" charset="0"/>
              </a:rPr>
              <a:t>Don't just do the work, communicate that it is done to people who need to know. </a:t>
            </a:r>
          </a:p>
          <a:p>
            <a:pPr>
              <a:lnSpc>
                <a:spcPts val="2940"/>
              </a:lnSpc>
            </a:pPr>
            <a:endParaRPr lang="en-US" sz="2100" dirty="0">
              <a:solidFill>
                <a:srgbClr val="222F64"/>
              </a:solidFill>
              <a:latin typeface="Arimo"/>
            </a:endParaRPr>
          </a:p>
          <a:p>
            <a:pPr marL="0" lvl="0" indent="0">
              <a:lnSpc>
                <a:spcPts val="2940"/>
              </a:lnSpc>
              <a:spcBef>
                <a:spcPct val="0"/>
              </a:spcBef>
            </a:pPr>
            <a:r>
              <a:rPr lang="en-US" sz="2100" dirty="0">
                <a:solidFill>
                  <a:srgbClr val="222F64"/>
                </a:solidFill>
                <a:latin typeface="Alegreya Sans Regular"/>
              </a:rPr>
              <a:t>Consider outdoor walking meetings if feasible. Try to schedule walking or stand-up meetings to break up the day</a:t>
            </a:r>
          </a:p>
        </p:txBody>
      </p:sp>
      <p:grpSp>
        <p:nvGrpSpPr>
          <p:cNvPr id="23" name="Group 23"/>
          <p:cNvGrpSpPr>
            <a:grpSpLocks noChangeAspect="1"/>
          </p:cNvGrpSpPr>
          <p:nvPr/>
        </p:nvGrpSpPr>
        <p:grpSpPr>
          <a:xfrm>
            <a:off x="488730" y="220980"/>
            <a:ext cx="1615446" cy="1615440"/>
            <a:chOff x="0" y="0"/>
            <a:chExt cx="6350000" cy="6349975"/>
          </a:xfrm>
        </p:grpSpPr>
        <p:sp>
          <p:nvSpPr>
            <p:cNvPr id="24" name="Freeform 2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52160" t="-28986" r="-43243" b="-196688"/>
              </a:stretch>
            </a:blipFill>
          </p:spPr>
        </p:sp>
      </p:grpSp>
      <p:sp>
        <p:nvSpPr>
          <p:cNvPr id="25" name="TextBox 25"/>
          <p:cNvSpPr txBox="1"/>
          <p:nvPr/>
        </p:nvSpPr>
        <p:spPr>
          <a:xfrm>
            <a:off x="1455448" y="2813089"/>
            <a:ext cx="1847655"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General</a:t>
            </a:r>
          </a:p>
        </p:txBody>
      </p:sp>
      <p:sp>
        <p:nvSpPr>
          <p:cNvPr id="26" name="TextBox 26"/>
          <p:cNvSpPr txBox="1"/>
          <p:nvPr/>
        </p:nvSpPr>
        <p:spPr>
          <a:xfrm>
            <a:off x="6132451" y="2813089"/>
            <a:ext cx="1847655"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Email</a:t>
            </a:r>
          </a:p>
        </p:txBody>
      </p:sp>
      <p:sp>
        <p:nvSpPr>
          <p:cNvPr id="27" name="TextBox 27"/>
          <p:cNvSpPr txBox="1"/>
          <p:nvPr/>
        </p:nvSpPr>
        <p:spPr>
          <a:xfrm>
            <a:off x="10458358" y="2813089"/>
            <a:ext cx="2618153"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Meetings</a:t>
            </a:r>
          </a:p>
        </p:txBody>
      </p:sp>
      <p:sp>
        <p:nvSpPr>
          <p:cNvPr id="28" name="TextBox 28"/>
          <p:cNvSpPr txBox="1"/>
          <p:nvPr/>
        </p:nvSpPr>
        <p:spPr>
          <a:xfrm>
            <a:off x="14771523" y="2831102"/>
            <a:ext cx="3053387"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Communication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9329" y="2290523"/>
            <a:ext cx="329192" cy="385020"/>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9329" y="4149572"/>
            <a:ext cx="329192" cy="385020"/>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9329" y="4832865"/>
            <a:ext cx="329192" cy="385020"/>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9329" y="5527863"/>
            <a:ext cx="329192" cy="385020"/>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8854" y="6764923"/>
            <a:ext cx="329192" cy="385020"/>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8854" y="7454356"/>
            <a:ext cx="329192" cy="385020"/>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8854" y="8153469"/>
            <a:ext cx="329192" cy="385020"/>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9329" y="2891194"/>
            <a:ext cx="329192" cy="385020"/>
          </a:xfrm>
          <a:prstGeom prst="rect">
            <a:avLst/>
          </a:prstGeom>
        </p:spPr>
      </p:pic>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8854" y="3520922"/>
            <a:ext cx="329192" cy="385020"/>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7803" y="419792"/>
            <a:ext cx="1095000" cy="1095000"/>
          </a:xfrm>
          <a:prstGeom prst="rect">
            <a:avLst/>
          </a:prstGeom>
        </p:spPr>
      </p:pic>
      <p:sp>
        <p:nvSpPr>
          <p:cNvPr id="12" name="TextBox 12"/>
          <p:cNvSpPr txBox="1"/>
          <p:nvPr/>
        </p:nvSpPr>
        <p:spPr>
          <a:xfrm>
            <a:off x="3231214" y="552450"/>
            <a:ext cx="9078013"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General Ramp-Up Resources</a:t>
            </a:r>
          </a:p>
        </p:txBody>
      </p:sp>
      <p:sp>
        <p:nvSpPr>
          <p:cNvPr id="13" name="TextBox 13"/>
          <p:cNvSpPr txBox="1"/>
          <p:nvPr/>
        </p:nvSpPr>
        <p:spPr>
          <a:xfrm>
            <a:off x="2192803" y="2244908"/>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6"/>
              </a:rPr>
              <a:t>EASA - COVID-19 Resource Hub</a:t>
            </a:r>
            <a:endParaRPr lang="en-US" sz="2999" u="sng" spc="-29" dirty="0">
              <a:solidFill>
                <a:srgbClr val="222F64"/>
              </a:solidFill>
              <a:latin typeface="Alegreya Sans Bold Bold"/>
            </a:endParaRPr>
          </a:p>
        </p:txBody>
      </p:sp>
      <p:sp>
        <p:nvSpPr>
          <p:cNvPr id="14" name="TextBox 14"/>
          <p:cNvSpPr txBox="1"/>
          <p:nvPr/>
        </p:nvSpPr>
        <p:spPr>
          <a:xfrm>
            <a:off x="2192803" y="4787251"/>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7"/>
              </a:rPr>
              <a:t>EASA - Review of Safety Issues Arising from the COVID-19 Pandemic</a:t>
            </a:r>
            <a:endParaRPr lang="en-US" sz="2999" u="sng" spc="-29" dirty="0">
              <a:solidFill>
                <a:srgbClr val="222F64"/>
              </a:solidFill>
              <a:latin typeface="Alegreya Sans Bold Bold"/>
            </a:endParaRPr>
          </a:p>
        </p:txBody>
      </p:sp>
      <p:sp>
        <p:nvSpPr>
          <p:cNvPr id="15" name="TextBox 15"/>
          <p:cNvSpPr txBox="1"/>
          <p:nvPr/>
        </p:nvSpPr>
        <p:spPr>
          <a:xfrm>
            <a:off x="2192803" y="4103957"/>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8"/>
              </a:rPr>
              <a:t>CANSO - COVID-19 Restart and Recovery Guide</a:t>
            </a:r>
            <a:endParaRPr lang="en-US" sz="2999" u="sng" spc="-29" dirty="0">
              <a:solidFill>
                <a:srgbClr val="222F64"/>
              </a:solidFill>
              <a:latin typeface="Alegreya Sans Bold Bold"/>
            </a:endParaRPr>
          </a:p>
        </p:txBody>
      </p:sp>
      <p:sp>
        <p:nvSpPr>
          <p:cNvPr id="16" name="TextBox 16"/>
          <p:cNvSpPr txBox="1"/>
          <p:nvPr/>
        </p:nvSpPr>
        <p:spPr>
          <a:xfrm>
            <a:off x="2192803" y="5482249"/>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9"/>
              </a:rPr>
              <a:t>EASA - SAFE360° Conference 8-10 June 2021</a:t>
            </a:r>
            <a:endParaRPr lang="en-US" sz="2999" u="sng" spc="-29" dirty="0">
              <a:solidFill>
                <a:srgbClr val="222F64"/>
              </a:solidFill>
              <a:latin typeface="Alegreya Sans Bold Bold"/>
            </a:endParaRPr>
          </a:p>
        </p:txBody>
      </p:sp>
      <p:sp>
        <p:nvSpPr>
          <p:cNvPr id="17" name="TextBox 17"/>
          <p:cNvSpPr txBox="1"/>
          <p:nvPr/>
        </p:nvSpPr>
        <p:spPr>
          <a:xfrm>
            <a:off x="2202328" y="8107854"/>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10"/>
              </a:rPr>
              <a:t>Just culture toolbox from ATCEUC, CANSO, ETF, IFAIMA, IFATCA &amp; IFATSEA </a:t>
            </a:r>
            <a:endParaRPr lang="en-US" sz="2999" u="sng" spc="-29" dirty="0">
              <a:solidFill>
                <a:srgbClr val="222F64"/>
              </a:solidFill>
              <a:latin typeface="Alegreya Sans Bold Bold"/>
            </a:endParaRPr>
          </a:p>
        </p:txBody>
      </p:sp>
      <p:sp>
        <p:nvSpPr>
          <p:cNvPr id="18" name="TextBox 18"/>
          <p:cNvSpPr txBox="1"/>
          <p:nvPr/>
        </p:nvSpPr>
        <p:spPr>
          <a:xfrm>
            <a:off x="2211853" y="6719308"/>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11"/>
              </a:rPr>
              <a:t>EASA - Wellbeing Resource Hub</a:t>
            </a:r>
            <a:endParaRPr lang="en-US" sz="2999" u="sng" spc="-29" dirty="0">
              <a:solidFill>
                <a:srgbClr val="222F64"/>
              </a:solidFill>
              <a:latin typeface="Alegreya Sans Bold Bold"/>
            </a:endParaRPr>
          </a:p>
        </p:txBody>
      </p:sp>
      <p:sp>
        <p:nvSpPr>
          <p:cNvPr id="19" name="TextBox 19"/>
          <p:cNvSpPr txBox="1"/>
          <p:nvPr/>
        </p:nvSpPr>
        <p:spPr>
          <a:xfrm>
            <a:off x="2192803" y="2845579"/>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12"/>
              </a:rPr>
              <a:t>IATA - COVID Resources</a:t>
            </a:r>
            <a:endParaRPr lang="en-US" sz="2999" u="sng" spc="-29" dirty="0">
              <a:solidFill>
                <a:srgbClr val="222F64"/>
              </a:solidFill>
              <a:latin typeface="Alegreya Sans Bold Bold"/>
            </a:endParaRPr>
          </a:p>
        </p:txBody>
      </p:sp>
      <p:sp>
        <p:nvSpPr>
          <p:cNvPr id="20" name="TextBox 20"/>
          <p:cNvSpPr txBox="1"/>
          <p:nvPr/>
        </p:nvSpPr>
        <p:spPr>
          <a:xfrm>
            <a:off x="2202328" y="3475307"/>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13"/>
              </a:rPr>
              <a:t>ACI - COVID Resources</a:t>
            </a:r>
            <a:endParaRPr lang="en-US" sz="2999" u="sng" spc="-29" dirty="0">
              <a:solidFill>
                <a:srgbClr val="222F64"/>
              </a:solidFill>
              <a:latin typeface="Alegreya Sans Bold Bold"/>
            </a:endParaRPr>
          </a:p>
        </p:txBody>
      </p:sp>
      <p:sp>
        <p:nvSpPr>
          <p:cNvPr id="21" name="TextBox 21"/>
          <p:cNvSpPr txBox="1"/>
          <p:nvPr/>
        </p:nvSpPr>
        <p:spPr>
          <a:xfrm>
            <a:off x="2211853" y="7408741"/>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14"/>
              </a:rPr>
              <a:t>Regulation (EU 376/2014 on the Reporting, Analysis and Follow-Up of Occurrences</a:t>
            </a:r>
            <a:endParaRPr lang="en-US" sz="2999" u="sng" spc="-29" dirty="0">
              <a:solidFill>
                <a:srgbClr val="222F64"/>
              </a:solidFill>
              <a:latin typeface="Alegreya Sans Bold Bold"/>
            </a:endParaRPr>
          </a:p>
        </p:txBody>
      </p:sp>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8854" y="6161348"/>
            <a:ext cx="329192" cy="385020"/>
          </a:xfrm>
          <a:prstGeom prst="rect">
            <a:avLst/>
          </a:prstGeom>
        </p:spPr>
      </p:pic>
      <p:sp>
        <p:nvSpPr>
          <p:cNvPr id="23" name="TextBox 23"/>
          <p:cNvSpPr txBox="1"/>
          <p:nvPr/>
        </p:nvSpPr>
        <p:spPr>
          <a:xfrm>
            <a:off x="2202328" y="6115734"/>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15"/>
              </a:rPr>
              <a:t>EASA - Ramp-Up Safety Week 21-24 June 2021</a:t>
            </a:r>
            <a:endParaRPr lang="en-US" sz="2999" u="sng" spc="-29" dirty="0">
              <a:solidFill>
                <a:srgbClr val="222F64"/>
              </a:solidFill>
              <a:latin typeface="Alegreya Sans Bold 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709"/>
          <a:stretch>
            <a:fillRect/>
          </a:stretch>
        </p:blipFill>
        <p:spPr>
          <a:xfrm>
            <a:off x="112597" y="105995"/>
            <a:ext cx="1596481" cy="572878"/>
          </a:xfrm>
          <a:prstGeom prst="rect">
            <a:avLst/>
          </a:prstGeom>
        </p:spPr>
      </p:pic>
      <p:grpSp>
        <p:nvGrpSpPr>
          <p:cNvPr id="3" name="Group 3"/>
          <p:cNvGrpSpPr/>
          <p:nvPr/>
        </p:nvGrpSpPr>
        <p:grpSpPr>
          <a:xfrm>
            <a:off x="172132" y="2914097"/>
            <a:ext cx="2516046" cy="1269803"/>
            <a:chOff x="0" y="0"/>
            <a:chExt cx="2986618" cy="1507292"/>
          </a:xfrm>
        </p:grpSpPr>
        <p:sp>
          <p:nvSpPr>
            <p:cNvPr id="4" name="Freeform 4"/>
            <p:cNvSpPr/>
            <p:nvPr/>
          </p:nvSpPr>
          <p:spPr>
            <a:xfrm>
              <a:off x="0" y="0"/>
              <a:ext cx="2987888" cy="1508562"/>
            </a:xfrm>
            <a:custGeom>
              <a:avLst/>
              <a:gdLst/>
              <a:ahLst/>
              <a:cxnLst/>
              <a:rect l="l" t="t" r="r" b="b"/>
              <a:pathLst>
                <a:path w="2987888" h="150856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13038"/>
                  </a:lnTo>
                  <a:lnTo>
                    <a:pt x="60960" y="513038"/>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12950"/>
                  </a:lnTo>
                  <a:lnTo>
                    <a:pt x="157480" y="512950"/>
                  </a:lnTo>
                  <a:lnTo>
                    <a:pt x="157480" y="387350"/>
                  </a:lnTo>
                  <a:close/>
                  <a:moveTo>
                    <a:pt x="0" y="512950"/>
                  </a:moveTo>
                  <a:lnTo>
                    <a:pt x="60960" y="512950"/>
                  </a:lnTo>
                  <a:lnTo>
                    <a:pt x="60960" y="900232"/>
                  </a:lnTo>
                  <a:lnTo>
                    <a:pt x="0" y="900232"/>
                  </a:lnTo>
                  <a:lnTo>
                    <a:pt x="0" y="512950"/>
                  </a:lnTo>
                  <a:close/>
                  <a:moveTo>
                    <a:pt x="142240" y="512950"/>
                  </a:moveTo>
                  <a:lnTo>
                    <a:pt x="158750" y="512950"/>
                  </a:lnTo>
                  <a:lnTo>
                    <a:pt x="158750" y="900232"/>
                  </a:lnTo>
                  <a:lnTo>
                    <a:pt x="142240" y="900232"/>
                  </a:lnTo>
                  <a:lnTo>
                    <a:pt x="142240" y="512950"/>
                  </a:lnTo>
                  <a:close/>
                  <a:moveTo>
                    <a:pt x="269240" y="1446332"/>
                  </a:moveTo>
                  <a:cubicBezTo>
                    <a:pt x="154940" y="1446332"/>
                    <a:pt x="62230" y="1353622"/>
                    <a:pt x="62230" y="1239322"/>
                  </a:cubicBezTo>
                  <a:lnTo>
                    <a:pt x="62230" y="900232"/>
                  </a:lnTo>
                  <a:lnTo>
                    <a:pt x="0" y="900232"/>
                  </a:lnTo>
                  <a:lnTo>
                    <a:pt x="0" y="1239322"/>
                  </a:lnTo>
                  <a:cubicBezTo>
                    <a:pt x="0" y="1387912"/>
                    <a:pt x="120650" y="1508562"/>
                    <a:pt x="269240" y="1508562"/>
                  </a:cubicBezTo>
                  <a:lnTo>
                    <a:pt x="566476" y="1508562"/>
                  </a:lnTo>
                  <a:lnTo>
                    <a:pt x="566476" y="1446332"/>
                  </a:lnTo>
                  <a:lnTo>
                    <a:pt x="269240" y="1446332"/>
                  </a:lnTo>
                  <a:close/>
                  <a:moveTo>
                    <a:pt x="387350" y="1349812"/>
                  </a:moveTo>
                  <a:cubicBezTo>
                    <a:pt x="260350" y="1349812"/>
                    <a:pt x="157480" y="1246942"/>
                    <a:pt x="157480" y="1119942"/>
                  </a:cubicBezTo>
                  <a:lnTo>
                    <a:pt x="157480" y="900232"/>
                  </a:lnTo>
                  <a:lnTo>
                    <a:pt x="140970" y="900232"/>
                  </a:lnTo>
                  <a:lnTo>
                    <a:pt x="140970" y="1119942"/>
                  </a:lnTo>
                  <a:cubicBezTo>
                    <a:pt x="140970" y="1255832"/>
                    <a:pt x="251460" y="1366322"/>
                    <a:pt x="387350" y="1366322"/>
                  </a:cubicBezTo>
                  <a:lnTo>
                    <a:pt x="565641" y="1366322"/>
                  </a:lnTo>
                  <a:lnTo>
                    <a:pt x="565641" y="1349812"/>
                  </a:lnTo>
                  <a:lnTo>
                    <a:pt x="387350" y="1349812"/>
                  </a:lnTo>
                  <a:close/>
                  <a:moveTo>
                    <a:pt x="565641" y="1446332"/>
                  </a:moveTo>
                  <a:lnTo>
                    <a:pt x="2357527" y="1446332"/>
                  </a:lnTo>
                  <a:lnTo>
                    <a:pt x="2357527" y="1507292"/>
                  </a:lnTo>
                  <a:lnTo>
                    <a:pt x="565641" y="1507292"/>
                  </a:lnTo>
                  <a:lnTo>
                    <a:pt x="565641" y="1446332"/>
                  </a:lnTo>
                  <a:close/>
                  <a:moveTo>
                    <a:pt x="565641" y="1349812"/>
                  </a:moveTo>
                  <a:lnTo>
                    <a:pt x="2357527" y="1349812"/>
                  </a:lnTo>
                  <a:lnTo>
                    <a:pt x="2357527" y="1366322"/>
                  </a:lnTo>
                  <a:lnTo>
                    <a:pt x="565641" y="1366322"/>
                  </a:lnTo>
                  <a:lnTo>
                    <a:pt x="565641" y="1349812"/>
                  </a:lnTo>
                  <a:close/>
                  <a:moveTo>
                    <a:pt x="2925658" y="900232"/>
                  </a:moveTo>
                  <a:lnTo>
                    <a:pt x="2925658" y="1239322"/>
                  </a:lnTo>
                  <a:cubicBezTo>
                    <a:pt x="2925658" y="1353622"/>
                    <a:pt x="2832948" y="1446332"/>
                    <a:pt x="2718648" y="1446332"/>
                  </a:cubicBezTo>
                  <a:lnTo>
                    <a:pt x="2357527" y="1446332"/>
                  </a:lnTo>
                  <a:lnTo>
                    <a:pt x="2357527" y="1507292"/>
                  </a:lnTo>
                  <a:lnTo>
                    <a:pt x="2718648" y="1507292"/>
                  </a:lnTo>
                  <a:cubicBezTo>
                    <a:pt x="2867238" y="1507292"/>
                    <a:pt x="2987888" y="1386642"/>
                    <a:pt x="2987888" y="1238052"/>
                  </a:cubicBezTo>
                  <a:lnTo>
                    <a:pt x="2987888" y="900232"/>
                  </a:lnTo>
                  <a:lnTo>
                    <a:pt x="2925658" y="900232"/>
                  </a:lnTo>
                  <a:close/>
                  <a:moveTo>
                    <a:pt x="2829138" y="1119942"/>
                  </a:moveTo>
                  <a:cubicBezTo>
                    <a:pt x="2829138" y="1246942"/>
                    <a:pt x="2726268" y="1349812"/>
                    <a:pt x="2599268" y="1349812"/>
                  </a:cubicBezTo>
                  <a:lnTo>
                    <a:pt x="2357527" y="1349812"/>
                  </a:lnTo>
                  <a:lnTo>
                    <a:pt x="2357527" y="1366322"/>
                  </a:lnTo>
                  <a:lnTo>
                    <a:pt x="2599268" y="1366322"/>
                  </a:lnTo>
                  <a:cubicBezTo>
                    <a:pt x="2735158" y="1366322"/>
                    <a:pt x="2845648" y="1255832"/>
                    <a:pt x="2845648" y="1119942"/>
                  </a:cubicBezTo>
                  <a:lnTo>
                    <a:pt x="2845648" y="900232"/>
                  </a:lnTo>
                  <a:lnTo>
                    <a:pt x="2829138" y="900232"/>
                  </a:lnTo>
                  <a:lnTo>
                    <a:pt x="2829138" y="1119942"/>
                  </a:lnTo>
                  <a:close/>
                  <a:moveTo>
                    <a:pt x="2925658" y="512950"/>
                  </a:moveTo>
                  <a:lnTo>
                    <a:pt x="2986618" y="512950"/>
                  </a:lnTo>
                  <a:lnTo>
                    <a:pt x="2986618" y="900232"/>
                  </a:lnTo>
                  <a:lnTo>
                    <a:pt x="2925658" y="900232"/>
                  </a:lnTo>
                  <a:lnTo>
                    <a:pt x="2925658" y="512950"/>
                  </a:lnTo>
                  <a:close/>
                  <a:moveTo>
                    <a:pt x="2829138" y="512950"/>
                  </a:moveTo>
                  <a:lnTo>
                    <a:pt x="2845648" y="512950"/>
                  </a:lnTo>
                  <a:lnTo>
                    <a:pt x="2845648" y="900232"/>
                  </a:lnTo>
                  <a:lnTo>
                    <a:pt x="2829138" y="900232"/>
                  </a:lnTo>
                  <a:lnTo>
                    <a:pt x="2829138" y="512950"/>
                  </a:lnTo>
                  <a:close/>
                  <a:moveTo>
                    <a:pt x="2718648" y="60960"/>
                  </a:moveTo>
                  <a:cubicBezTo>
                    <a:pt x="2832948" y="60960"/>
                    <a:pt x="2925658" y="153670"/>
                    <a:pt x="2925658" y="267970"/>
                  </a:cubicBezTo>
                  <a:lnTo>
                    <a:pt x="2925658" y="512950"/>
                  </a:lnTo>
                  <a:lnTo>
                    <a:pt x="2986618" y="512950"/>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13038"/>
                  </a:lnTo>
                  <a:lnTo>
                    <a:pt x="2845648" y="513038"/>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pic>
        <p:nvPicPr>
          <p:cNvPr id="5" name="Picture 5"/>
          <p:cNvPicPr>
            <a:picLocks noChangeAspect="1"/>
          </p:cNvPicPr>
          <p:nvPr/>
        </p:nvPicPr>
        <p:blipFill>
          <a:blip r:embed="rId3"/>
          <a:srcRect/>
          <a:stretch>
            <a:fillRect/>
          </a:stretch>
        </p:blipFill>
        <p:spPr>
          <a:xfrm>
            <a:off x="16831110" y="-336011"/>
            <a:ext cx="1456890" cy="1456890"/>
          </a:xfrm>
          <a:prstGeom prst="rect">
            <a:avLst/>
          </a:prstGeom>
        </p:spPr>
      </p:pic>
      <p:grpSp>
        <p:nvGrpSpPr>
          <p:cNvPr id="6" name="Group 6"/>
          <p:cNvGrpSpPr/>
          <p:nvPr/>
        </p:nvGrpSpPr>
        <p:grpSpPr>
          <a:xfrm>
            <a:off x="172132" y="4249699"/>
            <a:ext cx="2516046" cy="1269803"/>
            <a:chOff x="0" y="0"/>
            <a:chExt cx="2986618" cy="1507292"/>
          </a:xfrm>
        </p:grpSpPr>
        <p:sp>
          <p:nvSpPr>
            <p:cNvPr id="7" name="Freeform 7"/>
            <p:cNvSpPr/>
            <p:nvPr/>
          </p:nvSpPr>
          <p:spPr>
            <a:xfrm>
              <a:off x="0" y="0"/>
              <a:ext cx="2987888" cy="1508562"/>
            </a:xfrm>
            <a:custGeom>
              <a:avLst/>
              <a:gdLst/>
              <a:ahLst/>
              <a:cxnLst/>
              <a:rect l="l" t="t" r="r" b="b"/>
              <a:pathLst>
                <a:path w="2987888" h="150856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13038"/>
                  </a:lnTo>
                  <a:lnTo>
                    <a:pt x="60960" y="513038"/>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12950"/>
                  </a:lnTo>
                  <a:lnTo>
                    <a:pt x="157480" y="512950"/>
                  </a:lnTo>
                  <a:lnTo>
                    <a:pt x="157480" y="387350"/>
                  </a:lnTo>
                  <a:close/>
                  <a:moveTo>
                    <a:pt x="0" y="512950"/>
                  </a:moveTo>
                  <a:lnTo>
                    <a:pt x="60960" y="512950"/>
                  </a:lnTo>
                  <a:lnTo>
                    <a:pt x="60960" y="900232"/>
                  </a:lnTo>
                  <a:lnTo>
                    <a:pt x="0" y="900232"/>
                  </a:lnTo>
                  <a:lnTo>
                    <a:pt x="0" y="512950"/>
                  </a:lnTo>
                  <a:close/>
                  <a:moveTo>
                    <a:pt x="142240" y="512950"/>
                  </a:moveTo>
                  <a:lnTo>
                    <a:pt x="158750" y="512950"/>
                  </a:lnTo>
                  <a:lnTo>
                    <a:pt x="158750" y="900232"/>
                  </a:lnTo>
                  <a:lnTo>
                    <a:pt x="142240" y="900232"/>
                  </a:lnTo>
                  <a:lnTo>
                    <a:pt x="142240" y="512950"/>
                  </a:lnTo>
                  <a:close/>
                  <a:moveTo>
                    <a:pt x="269240" y="1446332"/>
                  </a:moveTo>
                  <a:cubicBezTo>
                    <a:pt x="154940" y="1446332"/>
                    <a:pt x="62230" y="1353622"/>
                    <a:pt x="62230" y="1239322"/>
                  </a:cubicBezTo>
                  <a:lnTo>
                    <a:pt x="62230" y="900232"/>
                  </a:lnTo>
                  <a:lnTo>
                    <a:pt x="0" y="900232"/>
                  </a:lnTo>
                  <a:lnTo>
                    <a:pt x="0" y="1239322"/>
                  </a:lnTo>
                  <a:cubicBezTo>
                    <a:pt x="0" y="1387912"/>
                    <a:pt x="120650" y="1508562"/>
                    <a:pt x="269240" y="1508562"/>
                  </a:cubicBezTo>
                  <a:lnTo>
                    <a:pt x="566476" y="1508562"/>
                  </a:lnTo>
                  <a:lnTo>
                    <a:pt x="566476" y="1446332"/>
                  </a:lnTo>
                  <a:lnTo>
                    <a:pt x="269240" y="1446332"/>
                  </a:lnTo>
                  <a:close/>
                  <a:moveTo>
                    <a:pt x="387350" y="1349812"/>
                  </a:moveTo>
                  <a:cubicBezTo>
                    <a:pt x="260350" y="1349812"/>
                    <a:pt x="157480" y="1246942"/>
                    <a:pt x="157480" y="1119942"/>
                  </a:cubicBezTo>
                  <a:lnTo>
                    <a:pt x="157480" y="900232"/>
                  </a:lnTo>
                  <a:lnTo>
                    <a:pt x="140970" y="900232"/>
                  </a:lnTo>
                  <a:lnTo>
                    <a:pt x="140970" y="1119942"/>
                  </a:lnTo>
                  <a:cubicBezTo>
                    <a:pt x="140970" y="1255832"/>
                    <a:pt x="251460" y="1366322"/>
                    <a:pt x="387350" y="1366322"/>
                  </a:cubicBezTo>
                  <a:lnTo>
                    <a:pt x="565641" y="1366322"/>
                  </a:lnTo>
                  <a:lnTo>
                    <a:pt x="565641" y="1349812"/>
                  </a:lnTo>
                  <a:lnTo>
                    <a:pt x="387350" y="1349812"/>
                  </a:lnTo>
                  <a:close/>
                  <a:moveTo>
                    <a:pt x="565641" y="1446332"/>
                  </a:moveTo>
                  <a:lnTo>
                    <a:pt x="2357527" y="1446332"/>
                  </a:lnTo>
                  <a:lnTo>
                    <a:pt x="2357527" y="1507292"/>
                  </a:lnTo>
                  <a:lnTo>
                    <a:pt x="565641" y="1507292"/>
                  </a:lnTo>
                  <a:lnTo>
                    <a:pt x="565641" y="1446332"/>
                  </a:lnTo>
                  <a:close/>
                  <a:moveTo>
                    <a:pt x="565641" y="1349812"/>
                  </a:moveTo>
                  <a:lnTo>
                    <a:pt x="2357527" y="1349812"/>
                  </a:lnTo>
                  <a:lnTo>
                    <a:pt x="2357527" y="1366322"/>
                  </a:lnTo>
                  <a:lnTo>
                    <a:pt x="565641" y="1366322"/>
                  </a:lnTo>
                  <a:lnTo>
                    <a:pt x="565641" y="1349812"/>
                  </a:lnTo>
                  <a:close/>
                  <a:moveTo>
                    <a:pt x="2925658" y="900232"/>
                  </a:moveTo>
                  <a:lnTo>
                    <a:pt x="2925658" y="1239322"/>
                  </a:lnTo>
                  <a:cubicBezTo>
                    <a:pt x="2925658" y="1353622"/>
                    <a:pt x="2832948" y="1446332"/>
                    <a:pt x="2718648" y="1446332"/>
                  </a:cubicBezTo>
                  <a:lnTo>
                    <a:pt x="2357527" y="1446332"/>
                  </a:lnTo>
                  <a:lnTo>
                    <a:pt x="2357527" y="1507292"/>
                  </a:lnTo>
                  <a:lnTo>
                    <a:pt x="2718648" y="1507292"/>
                  </a:lnTo>
                  <a:cubicBezTo>
                    <a:pt x="2867238" y="1507292"/>
                    <a:pt x="2987888" y="1386642"/>
                    <a:pt x="2987888" y="1238052"/>
                  </a:cubicBezTo>
                  <a:lnTo>
                    <a:pt x="2987888" y="900232"/>
                  </a:lnTo>
                  <a:lnTo>
                    <a:pt x="2925658" y="900232"/>
                  </a:lnTo>
                  <a:close/>
                  <a:moveTo>
                    <a:pt x="2829138" y="1119942"/>
                  </a:moveTo>
                  <a:cubicBezTo>
                    <a:pt x="2829138" y="1246942"/>
                    <a:pt x="2726268" y="1349812"/>
                    <a:pt x="2599268" y="1349812"/>
                  </a:cubicBezTo>
                  <a:lnTo>
                    <a:pt x="2357527" y="1349812"/>
                  </a:lnTo>
                  <a:lnTo>
                    <a:pt x="2357527" y="1366322"/>
                  </a:lnTo>
                  <a:lnTo>
                    <a:pt x="2599268" y="1366322"/>
                  </a:lnTo>
                  <a:cubicBezTo>
                    <a:pt x="2735158" y="1366322"/>
                    <a:pt x="2845648" y="1255832"/>
                    <a:pt x="2845648" y="1119942"/>
                  </a:cubicBezTo>
                  <a:lnTo>
                    <a:pt x="2845648" y="900232"/>
                  </a:lnTo>
                  <a:lnTo>
                    <a:pt x="2829138" y="900232"/>
                  </a:lnTo>
                  <a:lnTo>
                    <a:pt x="2829138" y="1119942"/>
                  </a:lnTo>
                  <a:close/>
                  <a:moveTo>
                    <a:pt x="2925658" y="512950"/>
                  </a:moveTo>
                  <a:lnTo>
                    <a:pt x="2986618" y="512950"/>
                  </a:lnTo>
                  <a:lnTo>
                    <a:pt x="2986618" y="900232"/>
                  </a:lnTo>
                  <a:lnTo>
                    <a:pt x="2925658" y="900232"/>
                  </a:lnTo>
                  <a:lnTo>
                    <a:pt x="2925658" y="512950"/>
                  </a:lnTo>
                  <a:close/>
                  <a:moveTo>
                    <a:pt x="2829138" y="512950"/>
                  </a:moveTo>
                  <a:lnTo>
                    <a:pt x="2845648" y="512950"/>
                  </a:lnTo>
                  <a:lnTo>
                    <a:pt x="2845648" y="900232"/>
                  </a:lnTo>
                  <a:lnTo>
                    <a:pt x="2829138" y="900232"/>
                  </a:lnTo>
                  <a:lnTo>
                    <a:pt x="2829138" y="512950"/>
                  </a:lnTo>
                  <a:close/>
                  <a:moveTo>
                    <a:pt x="2718648" y="60960"/>
                  </a:moveTo>
                  <a:cubicBezTo>
                    <a:pt x="2832948" y="60960"/>
                    <a:pt x="2925658" y="153670"/>
                    <a:pt x="2925658" y="267970"/>
                  </a:cubicBezTo>
                  <a:lnTo>
                    <a:pt x="2925658" y="512950"/>
                  </a:lnTo>
                  <a:lnTo>
                    <a:pt x="2986618" y="512950"/>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13038"/>
                  </a:lnTo>
                  <a:lnTo>
                    <a:pt x="2845648" y="513038"/>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grpSp>
        <p:nvGrpSpPr>
          <p:cNvPr id="8" name="Group 8"/>
          <p:cNvGrpSpPr/>
          <p:nvPr/>
        </p:nvGrpSpPr>
        <p:grpSpPr>
          <a:xfrm>
            <a:off x="172132" y="5605227"/>
            <a:ext cx="2516046" cy="1269803"/>
            <a:chOff x="0" y="0"/>
            <a:chExt cx="2986618" cy="1507292"/>
          </a:xfrm>
        </p:grpSpPr>
        <p:sp>
          <p:nvSpPr>
            <p:cNvPr id="9" name="Freeform 9"/>
            <p:cNvSpPr/>
            <p:nvPr/>
          </p:nvSpPr>
          <p:spPr>
            <a:xfrm>
              <a:off x="0" y="0"/>
              <a:ext cx="2987888" cy="1508562"/>
            </a:xfrm>
            <a:custGeom>
              <a:avLst/>
              <a:gdLst/>
              <a:ahLst/>
              <a:cxnLst/>
              <a:rect l="l" t="t" r="r" b="b"/>
              <a:pathLst>
                <a:path w="2987888" h="150856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13038"/>
                  </a:lnTo>
                  <a:lnTo>
                    <a:pt x="60960" y="513038"/>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12950"/>
                  </a:lnTo>
                  <a:lnTo>
                    <a:pt x="157480" y="512950"/>
                  </a:lnTo>
                  <a:lnTo>
                    <a:pt x="157480" y="387350"/>
                  </a:lnTo>
                  <a:close/>
                  <a:moveTo>
                    <a:pt x="0" y="512950"/>
                  </a:moveTo>
                  <a:lnTo>
                    <a:pt x="60960" y="512950"/>
                  </a:lnTo>
                  <a:lnTo>
                    <a:pt x="60960" y="900232"/>
                  </a:lnTo>
                  <a:lnTo>
                    <a:pt x="0" y="900232"/>
                  </a:lnTo>
                  <a:lnTo>
                    <a:pt x="0" y="512950"/>
                  </a:lnTo>
                  <a:close/>
                  <a:moveTo>
                    <a:pt x="142240" y="512950"/>
                  </a:moveTo>
                  <a:lnTo>
                    <a:pt x="158750" y="512950"/>
                  </a:lnTo>
                  <a:lnTo>
                    <a:pt x="158750" y="900232"/>
                  </a:lnTo>
                  <a:lnTo>
                    <a:pt x="142240" y="900232"/>
                  </a:lnTo>
                  <a:lnTo>
                    <a:pt x="142240" y="512950"/>
                  </a:lnTo>
                  <a:close/>
                  <a:moveTo>
                    <a:pt x="269240" y="1446332"/>
                  </a:moveTo>
                  <a:cubicBezTo>
                    <a:pt x="154940" y="1446332"/>
                    <a:pt x="62230" y="1353622"/>
                    <a:pt x="62230" y="1239322"/>
                  </a:cubicBezTo>
                  <a:lnTo>
                    <a:pt x="62230" y="900232"/>
                  </a:lnTo>
                  <a:lnTo>
                    <a:pt x="0" y="900232"/>
                  </a:lnTo>
                  <a:lnTo>
                    <a:pt x="0" y="1239322"/>
                  </a:lnTo>
                  <a:cubicBezTo>
                    <a:pt x="0" y="1387912"/>
                    <a:pt x="120650" y="1508562"/>
                    <a:pt x="269240" y="1508562"/>
                  </a:cubicBezTo>
                  <a:lnTo>
                    <a:pt x="566476" y="1508562"/>
                  </a:lnTo>
                  <a:lnTo>
                    <a:pt x="566476" y="1446332"/>
                  </a:lnTo>
                  <a:lnTo>
                    <a:pt x="269240" y="1446332"/>
                  </a:lnTo>
                  <a:close/>
                  <a:moveTo>
                    <a:pt x="387350" y="1349812"/>
                  </a:moveTo>
                  <a:cubicBezTo>
                    <a:pt x="260350" y="1349812"/>
                    <a:pt x="157480" y="1246942"/>
                    <a:pt x="157480" y="1119942"/>
                  </a:cubicBezTo>
                  <a:lnTo>
                    <a:pt x="157480" y="900232"/>
                  </a:lnTo>
                  <a:lnTo>
                    <a:pt x="140970" y="900232"/>
                  </a:lnTo>
                  <a:lnTo>
                    <a:pt x="140970" y="1119942"/>
                  </a:lnTo>
                  <a:cubicBezTo>
                    <a:pt x="140970" y="1255832"/>
                    <a:pt x="251460" y="1366322"/>
                    <a:pt x="387350" y="1366322"/>
                  </a:cubicBezTo>
                  <a:lnTo>
                    <a:pt x="565641" y="1366322"/>
                  </a:lnTo>
                  <a:lnTo>
                    <a:pt x="565641" y="1349812"/>
                  </a:lnTo>
                  <a:lnTo>
                    <a:pt x="387350" y="1349812"/>
                  </a:lnTo>
                  <a:close/>
                  <a:moveTo>
                    <a:pt x="565641" y="1446332"/>
                  </a:moveTo>
                  <a:lnTo>
                    <a:pt x="2357527" y="1446332"/>
                  </a:lnTo>
                  <a:lnTo>
                    <a:pt x="2357527" y="1507292"/>
                  </a:lnTo>
                  <a:lnTo>
                    <a:pt x="565641" y="1507292"/>
                  </a:lnTo>
                  <a:lnTo>
                    <a:pt x="565641" y="1446332"/>
                  </a:lnTo>
                  <a:close/>
                  <a:moveTo>
                    <a:pt x="565641" y="1349812"/>
                  </a:moveTo>
                  <a:lnTo>
                    <a:pt x="2357527" y="1349812"/>
                  </a:lnTo>
                  <a:lnTo>
                    <a:pt x="2357527" y="1366322"/>
                  </a:lnTo>
                  <a:lnTo>
                    <a:pt x="565641" y="1366322"/>
                  </a:lnTo>
                  <a:lnTo>
                    <a:pt x="565641" y="1349812"/>
                  </a:lnTo>
                  <a:close/>
                  <a:moveTo>
                    <a:pt x="2925658" y="900232"/>
                  </a:moveTo>
                  <a:lnTo>
                    <a:pt x="2925658" y="1239322"/>
                  </a:lnTo>
                  <a:cubicBezTo>
                    <a:pt x="2925658" y="1353622"/>
                    <a:pt x="2832948" y="1446332"/>
                    <a:pt x="2718648" y="1446332"/>
                  </a:cubicBezTo>
                  <a:lnTo>
                    <a:pt x="2357527" y="1446332"/>
                  </a:lnTo>
                  <a:lnTo>
                    <a:pt x="2357527" y="1507292"/>
                  </a:lnTo>
                  <a:lnTo>
                    <a:pt x="2718648" y="1507292"/>
                  </a:lnTo>
                  <a:cubicBezTo>
                    <a:pt x="2867238" y="1507292"/>
                    <a:pt x="2987888" y="1386642"/>
                    <a:pt x="2987888" y="1238052"/>
                  </a:cubicBezTo>
                  <a:lnTo>
                    <a:pt x="2987888" y="900232"/>
                  </a:lnTo>
                  <a:lnTo>
                    <a:pt x="2925658" y="900232"/>
                  </a:lnTo>
                  <a:close/>
                  <a:moveTo>
                    <a:pt x="2829138" y="1119942"/>
                  </a:moveTo>
                  <a:cubicBezTo>
                    <a:pt x="2829138" y="1246942"/>
                    <a:pt x="2726268" y="1349812"/>
                    <a:pt x="2599268" y="1349812"/>
                  </a:cubicBezTo>
                  <a:lnTo>
                    <a:pt x="2357527" y="1349812"/>
                  </a:lnTo>
                  <a:lnTo>
                    <a:pt x="2357527" y="1366322"/>
                  </a:lnTo>
                  <a:lnTo>
                    <a:pt x="2599268" y="1366322"/>
                  </a:lnTo>
                  <a:cubicBezTo>
                    <a:pt x="2735158" y="1366322"/>
                    <a:pt x="2845648" y="1255832"/>
                    <a:pt x="2845648" y="1119942"/>
                  </a:cubicBezTo>
                  <a:lnTo>
                    <a:pt x="2845648" y="900232"/>
                  </a:lnTo>
                  <a:lnTo>
                    <a:pt x="2829138" y="900232"/>
                  </a:lnTo>
                  <a:lnTo>
                    <a:pt x="2829138" y="1119942"/>
                  </a:lnTo>
                  <a:close/>
                  <a:moveTo>
                    <a:pt x="2925658" y="512950"/>
                  </a:moveTo>
                  <a:lnTo>
                    <a:pt x="2986618" y="512950"/>
                  </a:lnTo>
                  <a:lnTo>
                    <a:pt x="2986618" y="900232"/>
                  </a:lnTo>
                  <a:lnTo>
                    <a:pt x="2925658" y="900232"/>
                  </a:lnTo>
                  <a:lnTo>
                    <a:pt x="2925658" y="512950"/>
                  </a:lnTo>
                  <a:close/>
                  <a:moveTo>
                    <a:pt x="2829138" y="512950"/>
                  </a:moveTo>
                  <a:lnTo>
                    <a:pt x="2845648" y="512950"/>
                  </a:lnTo>
                  <a:lnTo>
                    <a:pt x="2845648" y="900232"/>
                  </a:lnTo>
                  <a:lnTo>
                    <a:pt x="2829138" y="900232"/>
                  </a:lnTo>
                  <a:lnTo>
                    <a:pt x="2829138" y="512950"/>
                  </a:lnTo>
                  <a:close/>
                  <a:moveTo>
                    <a:pt x="2718648" y="60960"/>
                  </a:moveTo>
                  <a:cubicBezTo>
                    <a:pt x="2832948" y="60960"/>
                    <a:pt x="2925658" y="153670"/>
                    <a:pt x="2925658" y="267970"/>
                  </a:cubicBezTo>
                  <a:lnTo>
                    <a:pt x="2925658" y="512950"/>
                  </a:lnTo>
                  <a:lnTo>
                    <a:pt x="2986618" y="512950"/>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13038"/>
                  </a:lnTo>
                  <a:lnTo>
                    <a:pt x="2845648" y="513038"/>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pic>
        <p:nvPicPr>
          <p:cNvPr id="10" name="Picture 10"/>
          <p:cNvPicPr>
            <a:picLocks noChangeAspect="1"/>
          </p:cNvPicPr>
          <p:nvPr/>
        </p:nvPicPr>
        <p:blipFill>
          <a:blip r:embed="rId4"/>
          <a:srcRect t="39121"/>
          <a:stretch>
            <a:fillRect/>
          </a:stretch>
        </p:blipFill>
        <p:spPr>
          <a:xfrm>
            <a:off x="-96794" y="7237607"/>
            <a:ext cx="18527098" cy="7519396"/>
          </a:xfrm>
          <a:prstGeom prst="rect">
            <a:avLst/>
          </a:prstGeom>
        </p:spPr>
      </p:pic>
      <p:grpSp>
        <p:nvGrpSpPr>
          <p:cNvPr id="11" name="Group 11"/>
          <p:cNvGrpSpPr/>
          <p:nvPr/>
        </p:nvGrpSpPr>
        <p:grpSpPr>
          <a:xfrm>
            <a:off x="2759179" y="2914097"/>
            <a:ext cx="2516046" cy="1269803"/>
            <a:chOff x="0" y="0"/>
            <a:chExt cx="2986618" cy="1507292"/>
          </a:xfrm>
        </p:grpSpPr>
        <p:sp>
          <p:nvSpPr>
            <p:cNvPr id="12" name="Freeform 12"/>
            <p:cNvSpPr/>
            <p:nvPr/>
          </p:nvSpPr>
          <p:spPr>
            <a:xfrm>
              <a:off x="0" y="0"/>
              <a:ext cx="2987888" cy="1508562"/>
            </a:xfrm>
            <a:custGeom>
              <a:avLst/>
              <a:gdLst/>
              <a:ahLst/>
              <a:cxnLst/>
              <a:rect l="l" t="t" r="r" b="b"/>
              <a:pathLst>
                <a:path w="2987888" h="150856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13038"/>
                  </a:lnTo>
                  <a:lnTo>
                    <a:pt x="60960" y="513038"/>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12950"/>
                  </a:lnTo>
                  <a:lnTo>
                    <a:pt x="157480" y="512950"/>
                  </a:lnTo>
                  <a:lnTo>
                    <a:pt x="157480" y="387350"/>
                  </a:lnTo>
                  <a:close/>
                  <a:moveTo>
                    <a:pt x="0" y="512950"/>
                  </a:moveTo>
                  <a:lnTo>
                    <a:pt x="60960" y="512950"/>
                  </a:lnTo>
                  <a:lnTo>
                    <a:pt x="60960" y="900232"/>
                  </a:lnTo>
                  <a:lnTo>
                    <a:pt x="0" y="900232"/>
                  </a:lnTo>
                  <a:lnTo>
                    <a:pt x="0" y="512950"/>
                  </a:lnTo>
                  <a:close/>
                  <a:moveTo>
                    <a:pt x="142240" y="512950"/>
                  </a:moveTo>
                  <a:lnTo>
                    <a:pt x="158750" y="512950"/>
                  </a:lnTo>
                  <a:lnTo>
                    <a:pt x="158750" y="900232"/>
                  </a:lnTo>
                  <a:lnTo>
                    <a:pt x="142240" y="900232"/>
                  </a:lnTo>
                  <a:lnTo>
                    <a:pt x="142240" y="512950"/>
                  </a:lnTo>
                  <a:close/>
                  <a:moveTo>
                    <a:pt x="269240" y="1446332"/>
                  </a:moveTo>
                  <a:cubicBezTo>
                    <a:pt x="154940" y="1446332"/>
                    <a:pt x="62230" y="1353622"/>
                    <a:pt x="62230" y="1239322"/>
                  </a:cubicBezTo>
                  <a:lnTo>
                    <a:pt x="62230" y="900232"/>
                  </a:lnTo>
                  <a:lnTo>
                    <a:pt x="0" y="900232"/>
                  </a:lnTo>
                  <a:lnTo>
                    <a:pt x="0" y="1239322"/>
                  </a:lnTo>
                  <a:cubicBezTo>
                    <a:pt x="0" y="1387912"/>
                    <a:pt x="120650" y="1508562"/>
                    <a:pt x="269240" y="1508562"/>
                  </a:cubicBezTo>
                  <a:lnTo>
                    <a:pt x="566476" y="1508562"/>
                  </a:lnTo>
                  <a:lnTo>
                    <a:pt x="566476" y="1446332"/>
                  </a:lnTo>
                  <a:lnTo>
                    <a:pt x="269240" y="1446332"/>
                  </a:lnTo>
                  <a:close/>
                  <a:moveTo>
                    <a:pt x="387350" y="1349812"/>
                  </a:moveTo>
                  <a:cubicBezTo>
                    <a:pt x="260350" y="1349812"/>
                    <a:pt x="157480" y="1246942"/>
                    <a:pt x="157480" y="1119942"/>
                  </a:cubicBezTo>
                  <a:lnTo>
                    <a:pt x="157480" y="900232"/>
                  </a:lnTo>
                  <a:lnTo>
                    <a:pt x="140970" y="900232"/>
                  </a:lnTo>
                  <a:lnTo>
                    <a:pt x="140970" y="1119942"/>
                  </a:lnTo>
                  <a:cubicBezTo>
                    <a:pt x="140970" y="1255832"/>
                    <a:pt x="251460" y="1366322"/>
                    <a:pt x="387350" y="1366322"/>
                  </a:cubicBezTo>
                  <a:lnTo>
                    <a:pt x="565641" y="1366322"/>
                  </a:lnTo>
                  <a:lnTo>
                    <a:pt x="565641" y="1349812"/>
                  </a:lnTo>
                  <a:lnTo>
                    <a:pt x="387350" y="1349812"/>
                  </a:lnTo>
                  <a:close/>
                  <a:moveTo>
                    <a:pt x="565641" y="1446332"/>
                  </a:moveTo>
                  <a:lnTo>
                    <a:pt x="2357527" y="1446332"/>
                  </a:lnTo>
                  <a:lnTo>
                    <a:pt x="2357527" y="1507292"/>
                  </a:lnTo>
                  <a:lnTo>
                    <a:pt x="565641" y="1507292"/>
                  </a:lnTo>
                  <a:lnTo>
                    <a:pt x="565641" y="1446332"/>
                  </a:lnTo>
                  <a:close/>
                  <a:moveTo>
                    <a:pt x="565641" y="1349812"/>
                  </a:moveTo>
                  <a:lnTo>
                    <a:pt x="2357527" y="1349812"/>
                  </a:lnTo>
                  <a:lnTo>
                    <a:pt x="2357527" y="1366322"/>
                  </a:lnTo>
                  <a:lnTo>
                    <a:pt x="565641" y="1366322"/>
                  </a:lnTo>
                  <a:lnTo>
                    <a:pt x="565641" y="1349812"/>
                  </a:lnTo>
                  <a:close/>
                  <a:moveTo>
                    <a:pt x="2925658" y="900232"/>
                  </a:moveTo>
                  <a:lnTo>
                    <a:pt x="2925658" y="1239322"/>
                  </a:lnTo>
                  <a:cubicBezTo>
                    <a:pt x="2925658" y="1353622"/>
                    <a:pt x="2832948" y="1446332"/>
                    <a:pt x="2718648" y="1446332"/>
                  </a:cubicBezTo>
                  <a:lnTo>
                    <a:pt x="2357527" y="1446332"/>
                  </a:lnTo>
                  <a:lnTo>
                    <a:pt x="2357527" y="1507292"/>
                  </a:lnTo>
                  <a:lnTo>
                    <a:pt x="2718648" y="1507292"/>
                  </a:lnTo>
                  <a:cubicBezTo>
                    <a:pt x="2867238" y="1507292"/>
                    <a:pt x="2987888" y="1386642"/>
                    <a:pt x="2987888" y="1238052"/>
                  </a:cubicBezTo>
                  <a:lnTo>
                    <a:pt x="2987888" y="900232"/>
                  </a:lnTo>
                  <a:lnTo>
                    <a:pt x="2925658" y="900232"/>
                  </a:lnTo>
                  <a:close/>
                  <a:moveTo>
                    <a:pt x="2829138" y="1119942"/>
                  </a:moveTo>
                  <a:cubicBezTo>
                    <a:pt x="2829138" y="1246942"/>
                    <a:pt x="2726268" y="1349812"/>
                    <a:pt x="2599268" y="1349812"/>
                  </a:cubicBezTo>
                  <a:lnTo>
                    <a:pt x="2357527" y="1349812"/>
                  </a:lnTo>
                  <a:lnTo>
                    <a:pt x="2357527" y="1366322"/>
                  </a:lnTo>
                  <a:lnTo>
                    <a:pt x="2599268" y="1366322"/>
                  </a:lnTo>
                  <a:cubicBezTo>
                    <a:pt x="2735158" y="1366322"/>
                    <a:pt x="2845648" y="1255832"/>
                    <a:pt x="2845648" y="1119942"/>
                  </a:cubicBezTo>
                  <a:lnTo>
                    <a:pt x="2845648" y="900232"/>
                  </a:lnTo>
                  <a:lnTo>
                    <a:pt x="2829138" y="900232"/>
                  </a:lnTo>
                  <a:lnTo>
                    <a:pt x="2829138" y="1119942"/>
                  </a:lnTo>
                  <a:close/>
                  <a:moveTo>
                    <a:pt x="2925658" y="512950"/>
                  </a:moveTo>
                  <a:lnTo>
                    <a:pt x="2986618" y="512950"/>
                  </a:lnTo>
                  <a:lnTo>
                    <a:pt x="2986618" y="900232"/>
                  </a:lnTo>
                  <a:lnTo>
                    <a:pt x="2925658" y="900232"/>
                  </a:lnTo>
                  <a:lnTo>
                    <a:pt x="2925658" y="512950"/>
                  </a:lnTo>
                  <a:close/>
                  <a:moveTo>
                    <a:pt x="2829138" y="512950"/>
                  </a:moveTo>
                  <a:lnTo>
                    <a:pt x="2845648" y="512950"/>
                  </a:lnTo>
                  <a:lnTo>
                    <a:pt x="2845648" y="900232"/>
                  </a:lnTo>
                  <a:lnTo>
                    <a:pt x="2829138" y="900232"/>
                  </a:lnTo>
                  <a:lnTo>
                    <a:pt x="2829138" y="512950"/>
                  </a:lnTo>
                  <a:close/>
                  <a:moveTo>
                    <a:pt x="2718648" y="60960"/>
                  </a:moveTo>
                  <a:cubicBezTo>
                    <a:pt x="2832948" y="60960"/>
                    <a:pt x="2925658" y="153670"/>
                    <a:pt x="2925658" y="267970"/>
                  </a:cubicBezTo>
                  <a:lnTo>
                    <a:pt x="2925658" y="512950"/>
                  </a:lnTo>
                  <a:lnTo>
                    <a:pt x="2986618" y="512950"/>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13038"/>
                  </a:lnTo>
                  <a:lnTo>
                    <a:pt x="2845648" y="513038"/>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grpSp>
        <p:nvGrpSpPr>
          <p:cNvPr id="13" name="Group 13"/>
          <p:cNvGrpSpPr/>
          <p:nvPr/>
        </p:nvGrpSpPr>
        <p:grpSpPr>
          <a:xfrm>
            <a:off x="5331831" y="2914097"/>
            <a:ext cx="2516046" cy="1269803"/>
            <a:chOff x="0" y="0"/>
            <a:chExt cx="2986618" cy="1507292"/>
          </a:xfrm>
        </p:grpSpPr>
        <p:sp>
          <p:nvSpPr>
            <p:cNvPr id="14" name="Freeform 14"/>
            <p:cNvSpPr/>
            <p:nvPr/>
          </p:nvSpPr>
          <p:spPr>
            <a:xfrm>
              <a:off x="0" y="0"/>
              <a:ext cx="2987888" cy="1508562"/>
            </a:xfrm>
            <a:custGeom>
              <a:avLst/>
              <a:gdLst/>
              <a:ahLst/>
              <a:cxnLst/>
              <a:rect l="l" t="t" r="r" b="b"/>
              <a:pathLst>
                <a:path w="2987888" h="150856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13038"/>
                  </a:lnTo>
                  <a:lnTo>
                    <a:pt x="60960" y="513038"/>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12950"/>
                  </a:lnTo>
                  <a:lnTo>
                    <a:pt x="157480" y="512950"/>
                  </a:lnTo>
                  <a:lnTo>
                    <a:pt x="157480" y="387350"/>
                  </a:lnTo>
                  <a:close/>
                  <a:moveTo>
                    <a:pt x="0" y="512950"/>
                  </a:moveTo>
                  <a:lnTo>
                    <a:pt x="60960" y="512950"/>
                  </a:lnTo>
                  <a:lnTo>
                    <a:pt x="60960" y="900232"/>
                  </a:lnTo>
                  <a:lnTo>
                    <a:pt x="0" y="900232"/>
                  </a:lnTo>
                  <a:lnTo>
                    <a:pt x="0" y="512950"/>
                  </a:lnTo>
                  <a:close/>
                  <a:moveTo>
                    <a:pt x="142240" y="512950"/>
                  </a:moveTo>
                  <a:lnTo>
                    <a:pt x="158750" y="512950"/>
                  </a:lnTo>
                  <a:lnTo>
                    <a:pt x="158750" y="900232"/>
                  </a:lnTo>
                  <a:lnTo>
                    <a:pt x="142240" y="900232"/>
                  </a:lnTo>
                  <a:lnTo>
                    <a:pt x="142240" y="512950"/>
                  </a:lnTo>
                  <a:close/>
                  <a:moveTo>
                    <a:pt x="269240" y="1446332"/>
                  </a:moveTo>
                  <a:cubicBezTo>
                    <a:pt x="154940" y="1446332"/>
                    <a:pt x="62230" y="1353622"/>
                    <a:pt x="62230" y="1239322"/>
                  </a:cubicBezTo>
                  <a:lnTo>
                    <a:pt x="62230" y="900232"/>
                  </a:lnTo>
                  <a:lnTo>
                    <a:pt x="0" y="900232"/>
                  </a:lnTo>
                  <a:lnTo>
                    <a:pt x="0" y="1239322"/>
                  </a:lnTo>
                  <a:cubicBezTo>
                    <a:pt x="0" y="1387912"/>
                    <a:pt x="120650" y="1508562"/>
                    <a:pt x="269240" y="1508562"/>
                  </a:cubicBezTo>
                  <a:lnTo>
                    <a:pt x="566476" y="1508562"/>
                  </a:lnTo>
                  <a:lnTo>
                    <a:pt x="566476" y="1446332"/>
                  </a:lnTo>
                  <a:lnTo>
                    <a:pt x="269240" y="1446332"/>
                  </a:lnTo>
                  <a:close/>
                  <a:moveTo>
                    <a:pt x="387350" y="1349812"/>
                  </a:moveTo>
                  <a:cubicBezTo>
                    <a:pt x="260350" y="1349812"/>
                    <a:pt x="157480" y="1246942"/>
                    <a:pt x="157480" y="1119942"/>
                  </a:cubicBezTo>
                  <a:lnTo>
                    <a:pt x="157480" y="900232"/>
                  </a:lnTo>
                  <a:lnTo>
                    <a:pt x="140970" y="900232"/>
                  </a:lnTo>
                  <a:lnTo>
                    <a:pt x="140970" y="1119942"/>
                  </a:lnTo>
                  <a:cubicBezTo>
                    <a:pt x="140970" y="1255832"/>
                    <a:pt x="251460" y="1366322"/>
                    <a:pt x="387350" y="1366322"/>
                  </a:cubicBezTo>
                  <a:lnTo>
                    <a:pt x="565641" y="1366322"/>
                  </a:lnTo>
                  <a:lnTo>
                    <a:pt x="565641" y="1349812"/>
                  </a:lnTo>
                  <a:lnTo>
                    <a:pt x="387350" y="1349812"/>
                  </a:lnTo>
                  <a:close/>
                  <a:moveTo>
                    <a:pt x="565641" y="1446332"/>
                  </a:moveTo>
                  <a:lnTo>
                    <a:pt x="2357527" y="1446332"/>
                  </a:lnTo>
                  <a:lnTo>
                    <a:pt x="2357527" y="1507292"/>
                  </a:lnTo>
                  <a:lnTo>
                    <a:pt x="565641" y="1507292"/>
                  </a:lnTo>
                  <a:lnTo>
                    <a:pt x="565641" y="1446332"/>
                  </a:lnTo>
                  <a:close/>
                  <a:moveTo>
                    <a:pt x="565641" y="1349812"/>
                  </a:moveTo>
                  <a:lnTo>
                    <a:pt x="2357527" y="1349812"/>
                  </a:lnTo>
                  <a:lnTo>
                    <a:pt x="2357527" y="1366322"/>
                  </a:lnTo>
                  <a:lnTo>
                    <a:pt x="565641" y="1366322"/>
                  </a:lnTo>
                  <a:lnTo>
                    <a:pt x="565641" y="1349812"/>
                  </a:lnTo>
                  <a:close/>
                  <a:moveTo>
                    <a:pt x="2925658" y="900232"/>
                  </a:moveTo>
                  <a:lnTo>
                    <a:pt x="2925658" y="1239322"/>
                  </a:lnTo>
                  <a:cubicBezTo>
                    <a:pt x="2925658" y="1353622"/>
                    <a:pt x="2832948" y="1446332"/>
                    <a:pt x="2718648" y="1446332"/>
                  </a:cubicBezTo>
                  <a:lnTo>
                    <a:pt x="2357527" y="1446332"/>
                  </a:lnTo>
                  <a:lnTo>
                    <a:pt x="2357527" y="1507292"/>
                  </a:lnTo>
                  <a:lnTo>
                    <a:pt x="2718648" y="1507292"/>
                  </a:lnTo>
                  <a:cubicBezTo>
                    <a:pt x="2867238" y="1507292"/>
                    <a:pt x="2987888" y="1386642"/>
                    <a:pt x="2987888" y="1238052"/>
                  </a:cubicBezTo>
                  <a:lnTo>
                    <a:pt x="2987888" y="900232"/>
                  </a:lnTo>
                  <a:lnTo>
                    <a:pt x="2925658" y="900232"/>
                  </a:lnTo>
                  <a:close/>
                  <a:moveTo>
                    <a:pt x="2829138" y="1119942"/>
                  </a:moveTo>
                  <a:cubicBezTo>
                    <a:pt x="2829138" y="1246942"/>
                    <a:pt x="2726268" y="1349812"/>
                    <a:pt x="2599268" y="1349812"/>
                  </a:cubicBezTo>
                  <a:lnTo>
                    <a:pt x="2357527" y="1349812"/>
                  </a:lnTo>
                  <a:lnTo>
                    <a:pt x="2357527" y="1366322"/>
                  </a:lnTo>
                  <a:lnTo>
                    <a:pt x="2599268" y="1366322"/>
                  </a:lnTo>
                  <a:cubicBezTo>
                    <a:pt x="2735158" y="1366322"/>
                    <a:pt x="2845648" y="1255832"/>
                    <a:pt x="2845648" y="1119942"/>
                  </a:cubicBezTo>
                  <a:lnTo>
                    <a:pt x="2845648" y="900232"/>
                  </a:lnTo>
                  <a:lnTo>
                    <a:pt x="2829138" y="900232"/>
                  </a:lnTo>
                  <a:lnTo>
                    <a:pt x="2829138" y="1119942"/>
                  </a:lnTo>
                  <a:close/>
                  <a:moveTo>
                    <a:pt x="2925658" y="512950"/>
                  </a:moveTo>
                  <a:lnTo>
                    <a:pt x="2986618" y="512950"/>
                  </a:lnTo>
                  <a:lnTo>
                    <a:pt x="2986618" y="900232"/>
                  </a:lnTo>
                  <a:lnTo>
                    <a:pt x="2925658" y="900232"/>
                  </a:lnTo>
                  <a:lnTo>
                    <a:pt x="2925658" y="512950"/>
                  </a:lnTo>
                  <a:close/>
                  <a:moveTo>
                    <a:pt x="2829138" y="512950"/>
                  </a:moveTo>
                  <a:lnTo>
                    <a:pt x="2845648" y="512950"/>
                  </a:lnTo>
                  <a:lnTo>
                    <a:pt x="2845648" y="900232"/>
                  </a:lnTo>
                  <a:lnTo>
                    <a:pt x="2829138" y="900232"/>
                  </a:lnTo>
                  <a:lnTo>
                    <a:pt x="2829138" y="512950"/>
                  </a:lnTo>
                  <a:close/>
                  <a:moveTo>
                    <a:pt x="2718648" y="60960"/>
                  </a:moveTo>
                  <a:cubicBezTo>
                    <a:pt x="2832948" y="60960"/>
                    <a:pt x="2925658" y="153670"/>
                    <a:pt x="2925658" y="267970"/>
                  </a:cubicBezTo>
                  <a:lnTo>
                    <a:pt x="2925658" y="512950"/>
                  </a:lnTo>
                  <a:lnTo>
                    <a:pt x="2986618" y="512950"/>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13038"/>
                  </a:lnTo>
                  <a:lnTo>
                    <a:pt x="2845648" y="513038"/>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grpSp>
        <p:nvGrpSpPr>
          <p:cNvPr id="15" name="Group 15"/>
          <p:cNvGrpSpPr/>
          <p:nvPr/>
        </p:nvGrpSpPr>
        <p:grpSpPr>
          <a:xfrm>
            <a:off x="7886897" y="2914097"/>
            <a:ext cx="2516046" cy="1269803"/>
            <a:chOff x="0" y="0"/>
            <a:chExt cx="2986618" cy="1507292"/>
          </a:xfrm>
        </p:grpSpPr>
        <p:sp>
          <p:nvSpPr>
            <p:cNvPr id="16" name="Freeform 16"/>
            <p:cNvSpPr/>
            <p:nvPr/>
          </p:nvSpPr>
          <p:spPr>
            <a:xfrm>
              <a:off x="0" y="0"/>
              <a:ext cx="2987888" cy="1508562"/>
            </a:xfrm>
            <a:custGeom>
              <a:avLst/>
              <a:gdLst/>
              <a:ahLst/>
              <a:cxnLst/>
              <a:rect l="l" t="t" r="r" b="b"/>
              <a:pathLst>
                <a:path w="2987888" h="150856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13038"/>
                  </a:lnTo>
                  <a:lnTo>
                    <a:pt x="60960" y="513038"/>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12950"/>
                  </a:lnTo>
                  <a:lnTo>
                    <a:pt x="157480" y="512950"/>
                  </a:lnTo>
                  <a:lnTo>
                    <a:pt x="157480" y="387350"/>
                  </a:lnTo>
                  <a:close/>
                  <a:moveTo>
                    <a:pt x="0" y="512950"/>
                  </a:moveTo>
                  <a:lnTo>
                    <a:pt x="60960" y="512950"/>
                  </a:lnTo>
                  <a:lnTo>
                    <a:pt x="60960" y="900232"/>
                  </a:lnTo>
                  <a:lnTo>
                    <a:pt x="0" y="900232"/>
                  </a:lnTo>
                  <a:lnTo>
                    <a:pt x="0" y="512950"/>
                  </a:lnTo>
                  <a:close/>
                  <a:moveTo>
                    <a:pt x="142240" y="512950"/>
                  </a:moveTo>
                  <a:lnTo>
                    <a:pt x="158750" y="512950"/>
                  </a:lnTo>
                  <a:lnTo>
                    <a:pt x="158750" y="900232"/>
                  </a:lnTo>
                  <a:lnTo>
                    <a:pt x="142240" y="900232"/>
                  </a:lnTo>
                  <a:lnTo>
                    <a:pt x="142240" y="512950"/>
                  </a:lnTo>
                  <a:close/>
                  <a:moveTo>
                    <a:pt x="269240" y="1446332"/>
                  </a:moveTo>
                  <a:cubicBezTo>
                    <a:pt x="154940" y="1446332"/>
                    <a:pt x="62230" y="1353622"/>
                    <a:pt x="62230" y="1239322"/>
                  </a:cubicBezTo>
                  <a:lnTo>
                    <a:pt x="62230" y="900232"/>
                  </a:lnTo>
                  <a:lnTo>
                    <a:pt x="0" y="900232"/>
                  </a:lnTo>
                  <a:lnTo>
                    <a:pt x="0" y="1239322"/>
                  </a:lnTo>
                  <a:cubicBezTo>
                    <a:pt x="0" y="1387912"/>
                    <a:pt x="120650" y="1508562"/>
                    <a:pt x="269240" y="1508562"/>
                  </a:cubicBezTo>
                  <a:lnTo>
                    <a:pt x="566476" y="1508562"/>
                  </a:lnTo>
                  <a:lnTo>
                    <a:pt x="566476" y="1446332"/>
                  </a:lnTo>
                  <a:lnTo>
                    <a:pt x="269240" y="1446332"/>
                  </a:lnTo>
                  <a:close/>
                  <a:moveTo>
                    <a:pt x="387350" y="1349812"/>
                  </a:moveTo>
                  <a:cubicBezTo>
                    <a:pt x="260350" y="1349812"/>
                    <a:pt x="157480" y="1246942"/>
                    <a:pt x="157480" y="1119942"/>
                  </a:cubicBezTo>
                  <a:lnTo>
                    <a:pt x="157480" y="900232"/>
                  </a:lnTo>
                  <a:lnTo>
                    <a:pt x="140970" y="900232"/>
                  </a:lnTo>
                  <a:lnTo>
                    <a:pt x="140970" y="1119942"/>
                  </a:lnTo>
                  <a:cubicBezTo>
                    <a:pt x="140970" y="1255832"/>
                    <a:pt x="251460" y="1366322"/>
                    <a:pt x="387350" y="1366322"/>
                  </a:cubicBezTo>
                  <a:lnTo>
                    <a:pt x="565641" y="1366322"/>
                  </a:lnTo>
                  <a:lnTo>
                    <a:pt x="565641" y="1349812"/>
                  </a:lnTo>
                  <a:lnTo>
                    <a:pt x="387350" y="1349812"/>
                  </a:lnTo>
                  <a:close/>
                  <a:moveTo>
                    <a:pt x="565641" y="1446332"/>
                  </a:moveTo>
                  <a:lnTo>
                    <a:pt x="2357527" y="1446332"/>
                  </a:lnTo>
                  <a:lnTo>
                    <a:pt x="2357527" y="1507292"/>
                  </a:lnTo>
                  <a:lnTo>
                    <a:pt x="565641" y="1507292"/>
                  </a:lnTo>
                  <a:lnTo>
                    <a:pt x="565641" y="1446332"/>
                  </a:lnTo>
                  <a:close/>
                  <a:moveTo>
                    <a:pt x="565641" y="1349812"/>
                  </a:moveTo>
                  <a:lnTo>
                    <a:pt x="2357527" y="1349812"/>
                  </a:lnTo>
                  <a:lnTo>
                    <a:pt x="2357527" y="1366322"/>
                  </a:lnTo>
                  <a:lnTo>
                    <a:pt x="565641" y="1366322"/>
                  </a:lnTo>
                  <a:lnTo>
                    <a:pt x="565641" y="1349812"/>
                  </a:lnTo>
                  <a:close/>
                  <a:moveTo>
                    <a:pt x="2925658" y="900232"/>
                  </a:moveTo>
                  <a:lnTo>
                    <a:pt x="2925658" y="1239322"/>
                  </a:lnTo>
                  <a:cubicBezTo>
                    <a:pt x="2925658" y="1353622"/>
                    <a:pt x="2832948" y="1446332"/>
                    <a:pt x="2718648" y="1446332"/>
                  </a:cubicBezTo>
                  <a:lnTo>
                    <a:pt x="2357527" y="1446332"/>
                  </a:lnTo>
                  <a:lnTo>
                    <a:pt x="2357527" y="1507292"/>
                  </a:lnTo>
                  <a:lnTo>
                    <a:pt x="2718648" y="1507292"/>
                  </a:lnTo>
                  <a:cubicBezTo>
                    <a:pt x="2867238" y="1507292"/>
                    <a:pt x="2987888" y="1386642"/>
                    <a:pt x="2987888" y="1238052"/>
                  </a:cubicBezTo>
                  <a:lnTo>
                    <a:pt x="2987888" y="900232"/>
                  </a:lnTo>
                  <a:lnTo>
                    <a:pt x="2925658" y="900232"/>
                  </a:lnTo>
                  <a:close/>
                  <a:moveTo>
                    <a:pt x="2829138" y="1119942"/>
                  </a:moveTo>
                  <a:cubicBezTo>
                    <a:pt x="2829138" y="1246942"/>
                    <a:pt x="2726268" y="1349812"/>
                    <a:pt x="2599268" y="1349812"/>
                  </a:cubicBezTo>
                  <a:lnTo>
                    <a:pt x="2357527" y="1349812"/>
                  </a:lnTo>
                  <a:lnTo>
                    <a:pt x="2357527" y="1366322"/>
                  </a:lnTo>
                  <a:lnTo>
                    <a:pt x="2599268" y="1366322"/>
                  </a:lnTo>
                  <a:cubicBezTo>
                    <a:pt x="2735158" y="1366322"/>
                    <a:pt x="2845648" y="1255832"/>
                    <a:pt x="2845648" y="1119942"/>
                  </a:cubicBezTo>
                  <a:lnTo>
                    <a:pt x="2845648" y="900232"/>
                  </a:lnTo>
                  <a:lnTo>
                    <a:pt x="2829138" y="900232"/>
                  </a:lnTo>
                  <a:lnTo>
                    <a:pt x="2829138" y="1119942"/>
                  </a:lnTo>
                  <a:close/>
                  <a:moveTo>
                    <a:pt x="2925658" y="512950"/>
                  </a:moveTo>
                  <a:lnTo>
                    <a:pt x="2986618" y="512950"/>
                  </a:lnTo>
                  <a:lnTo>
                    <a:pt x="2986618" y="900232"/>
                  </a:lnTo>
                  <a:lnTo>
                    <a:pt x="2925658" y="900232"/>
                  </a:lnTo>
                  <a:lnTo>
                    <a:pt x="2925658" y="512950"/>
                  </a:lnTo>
                  <a:close/>
                  <a:moveTo>
                    <a:pt x="2829138" y="512950"/>
                  </a:moveTo>
                  <a:lnTo>
                    <a:pt x="2845648" y="512950"/>
                  </a:lnTo>
                  <a:lnTo>
                    <a:pt x="2845648" y="900232"/>
                  </a:lnTo>
                  <a:lnTo>
                    <a:pt x="2829138" y="900232"/>
                  </a:lnTo>
                  <a:lnTo>
                    <a:pt x="2829138" y="512950"/>
                  </a:lnTo>
                  <a:close/>
                  <a:moveTo>
                    <a:pt x="2718648" y="60960"/>
                  </a:moveTo>
                  <a:cubicBezTo>
                    <a:pt x="2832948" y="60960"/>
                    <a:pt x="2925658" y="153670"/>
                    <a:pt x="2925658" y="267970"/>
                  </a:cubicBezTo>
                  <a:lnTo>
                    <a:pt x="2925658" y="512950"/>
                  </a:lnTo>
                  <a:lnTo>
                    <a:pt x="2986618" y="512950"/>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13038"/>
                  </a:lnTo>
                  <a:lnTo>
                    <a:pt x="2845648" y="513038"/>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grpSp>
        <p:nvGrpSpPr>
          <p:cNvPr id="17" name="Group 17"/>
          <p:cNvGrpSpPr/>
          <p:nvPr/>
        </p:nvGrpSpPr>
        <p:grpSpPr>
          <a:xfrm>
            <a:off x="10449648" y="2894412"/>
            <a:ext cx="2516046" cy="1269803"/>
            <a:chOff x="0" y="0"/>
            <a:chExt cx="2986618" cy="1507292"/>
          </a:xfrm>
        </p:grpSpPr>
        <p:sp>
          <p:nvSpPr>
            <p:cNvPr id="18" name="Freeform 18"/>
            <p:cNvSpPr/>
            <p:nvPr/>
          </p:nvSpPr>
          <p:spPr>
            <a:xfrm>
              <a:off x="0" y="0"/>
              <a:ext cx="2987888" cy="1508562"/>
            </a:xfrm>
            <a:custGeom>
              <a:avLst/>
              <a:gdLst/>
              <a:ahLst/>
              <a:cxnLst/>
              <a:rect l="l" t="t" r="r" b="b"/>
              <a:pathLst>
                <a:path w="2987888" h="150856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13038"/>
                  </a:lnTo>
                  <a:lnTo>
                    <a:pt x="60960" y="513038"/>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12950"/>
                  </a:lnTo>
                  <a:lnTo>
                    <a:pt x="157480" y="512950"/>
                  </a:lnTo>
                  <a:lnTo>
                    <a:pt x="157480" y="387350"/>
                  </a:lnTo>
                  <a:close/>
                  <a:moveTo>
                    <a:pt x="0" y="512950"/>
                  </a:moveTo>
                  <a:lnTo>
                    <a:pt x="60960" y="512950"/>
                  </a:lnTo>
                  <a:lnTo>
                    <a:pt x="60960" y="900232"/>
                  </a:lnTo>
                  <a:lnTo>
                    <a:pt x="0" y="900232"/>
                  </a:lnTo>
                  <a:lnTo>
                    <a:pt x="0" y="512950"/>
                  </a:lnTo>
                  <a:close/>
                  <a:moveTo>
                    <a:pt x="142240" y="512950"/>
                  </a:moveTo>
                  <a:lnTo>
                    <a:pt x="158750" y="512950"/>
                  </a:lnTo>
                  <a:lnTo>
                    <a:pt x="158750" y="900232"/>
                  </a:lnTo>
                  <a:lnTo>
                    <a:pt x="142240" y="900232"/>
                  </a:lnTo>
                  <a:lnTo>
                    <a:pt x="142240" y="512950"/>
                  </a:lnTo>
                  <a:close/>
                  <a:moveTo>
                    <a:pt x="269240" y="1446332"/>
                  </a:moveTo>
                  <a:cubicBezTo>
                    <a:pt x="154940" y="1446332"/>
                    <a:pt x="62230" y="1353622"/>
                    <a:pt x="62230" y="1239322"/>
                  </a:cubicBezTo>
                  <a:lnTo>
                    <a:pt x="62230" y="900232"/>
                  </a:lnTo>
                  <a:lnTo>
                    <a:pt x="0" y="900232"/>
                  </a:lnTo>
                  <a:lnTo>
                    <a:pt x="0" y="1239322"/>
                  </a:lnTo>
                  <a:cubicBezTo>
                    <a:pt x="0" y="1387912"/>
                    <a:pt x="120650" y="1508562"/>
                    <a:pt x="269240" y="1508562"/>
                  </a:cubicBezTo>
                  <a:lnTo>
                    <a:pt x="566476" y="1508562"/>
                  </a:lnTo>
                  <a:lnTo>
                    <a:pt x="566476" y="1446332"/>
                  </a:lnTo>
                  <a:lnTo>
                    <a:pt x="269240" y="1446332"/>
                  </a:lnTo>
                  <a:close/>
                  <a:moveTo>
                    <a:pt x="387350" y="1349812"/>
                  </a:moveTo>
                  <a:cubicBezTo>
                    <a:pt x="260350" y="1349812"/>
                    <a:pt x="157480" y="1246942"/>
                    <a:pt x="157480" y="1119942"/>
                  </a:cubicBezTo>
                  <a:lnTo>
                    <a:pt x="157480" y="900232"/>
                  </a:lnTo>
                  <a:lnTo>
                    <a:pt x="140970" y="900232"/>
                  </a:lnTo>
                  <a:lnTo>
                    <a:pt x="140970" y="1119942"/>
                  </a:lnTo>
                  <a:cubicBezTo>
                    <a:pt x="140970" y="1255832"/>
                    <a:pt x="251460" y="1366322"/>
                    <a:pt x="387350" y="1366322"/>
                  </a:cubicBezTo>
                  <a:lnTo>
                    <a:pt x="565641" y="1366322"/>
                  </a:lnTo>
                  <a:lnTo>
                    <a:pt x="565641" y="1349812"/>
                  </a:lnTo>
                  <a:lnTo>
                    <a:pt x="387350" y="1349812"/>
                  </a:lnTo>
                  <a:close/>
                  <a:moveTo>
                    <a:pt x="565641" y="1446332"/>
                  </a:moveTo>
                  <a:lnTo>
                    <a:pt x="2357527" y="1446332"/>
                  </a:lnTo>
                  <a:lnTo>
                    <a:pt x="2357527" y="1507292"/>
                  </a:lnTo>
                  <a:lnTo>
                    <a:pt x="565641" y="1507292"/>
                  </a:lnTo>
                  <a:lnTo>
                    <a:pt x="565641" y="1446332"/>
                  </a:lnTo>
                  <a:close/>
                  <a:moveTo>
                    <a:pt x="565641" y="1349812"/>
                  </a:moveTo>
                  <a:lnTo>
                    <a:pt x="2357527" y="1349812"/>
                  </a:lnTo>
                  <a:lnTo>
                    <a:pt x="2357527" y="1366322"/>
                  </a:lnTo>
                  <a:lnTo>
                    <a:pt x="565641" y="1366322"/>
                  </a:lnTo>
                  <a:lnTo>
                    <a:pt x="565641" y="1349812"/>
                  </a:lnTo>
                  <a:close/>
                  <a:moveTo>
                    <a:pt x="2925658" y="900232"/>
                  </a:moveTo>
                  <a:lnTo>
                    <a:pt x="2925658" y="1239322"/>
                  </a:lnTo>
                  <a:cubicBezTo>
                    <a:pt x="2925658" y="1353622"/>
                    <a:pt x="2832948" y="1446332"/>
                    <a:pt x="2718648" y="1446332"/>
                  </a:cubicBezTo>
                  <a:lnTo>
                    <a:pt x="2357527" y="1446332"/>
                  </a:lnTo>
                  <a:lnTo>
                    <a:pt x="2357527" y="1507292"/>
                  </a:lnTo>
                  <a:lnTo>
                    <a:pt x="2718648" y="1507292"/>
                  </a:lnTo>
                  <a:cubicBezTo>
                    <a:pt x="2867238" y="1507292"/>
                    <a:pt x="2987888" y="1386642"/>
                    <a:pt x="2987888" y="1238052"/>
                  </a:cubicBezTo>
                  <a:lnTo>
                    <a:pt x="2987888" y="900232"/>
                  </a:lnTo>
                  <a:lnTo>
                    <a:pt x="2925658" y="900232"/>
                  </a:lnTo>
                  <a:close/>
                  <a:moveTo>
                    <a:pt x="2829138" y="1119942"/>
                  </a:moveTo>
                  <a:cubicBezTo>
                    <a:pt x="2829138" y="1246942"/>
                    <a:pt x="2726268" y="1349812"/>
                    <a:pt x="2599268" y="1349812"/>
                  </a:cubicBezTo>
                  <a:lnTo>
                    <a:pt x="2357527" y="1349812"/>
                  </a:lnTo>
                  <a:lnTo>
                    <a:pt x="2357527" y="1366322"/>
                  </a:lnTo>
                  <a:lnTo>
                    <a:pt x="2599268" y="1366322"/>
                  </a:lnTo>
                  <a:cubicBezTo>
                    <a:pt x="2735158" y="1366322"/>
                    <a:pt x="2845648" y="1255832"/>
                    <a:pt x="2845648" y="1119942"/>
                  </a:cubicBezTo>
                  <a:lnTo>
                    <a:pt x="2845648" y="900232"/>
                  </a:lnTo>
                  <a:lnTo>
                    <a:pt x="2829138" y="900232"/>
                  </a:lnTo>
                  <a:lnTo>
                    <a:pt x="2829138" y="1119942"/>
                  </a:lnTo>
                  <a:close/>
                  <a:moveTo>
                    <a:pt x="2925658" y="512950"/>
                  </a:moveTo>
                  <a:lnTo>
                    <a:pt x="2986618" y="512950"/>
                  </a:lnTo>
                  <a:lnTo>
                    <a:pt x="2986618" y="900232"/>
                  </a:lnTo>
                  <a:lnTo>
                    <a:pt x="2925658" y="900232"/>
                  </a:lnTo>
                  <a:lnTo>
                    <a:pt x="2925658" y="512950"/>
                  </a:lnTo>
                  <a:close/>
                  <a:moveTo>
                    <a:pt x="2829138" y="512950"/>
                  </a:moveTo>
                  <a:lnTo>
                    <a:pt x="2845648" y="512950"/>
                  </a:lnTo>
                  <a:lnTo>
                    <a:pt x="2845648" y="900232"/>
                  </a:lnTo>
                  <a:lnTo>
                    <a:pt x="2829138" y="900232"/>
                  </a:lnTo>
                  <a:lnTo>
                    <a:pt x="2829138" y="512950"/>
                  </a:lnTo>
                  <a:close/>
                  <a:moveTo>
                    <a:pt x="2718648" y="60960"/>
                  </a:moveTo>
                  <a:cubicBezTo>
                    <a:pt x="2832948" y="60960"/>
                    <a:pt x="2925658" y="153670"/>
                    <a:pt x="2925658" y="267970"/>
                  </a:cubicBezTo>
                  <a:lnTo>
                    <a:pt x="2925658" y="512950"/>
                  </a:lnTo>
                  <a:lnTo>
                    <a:pt x="2986618" y="512950"/>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13038"/>
                  </a:lnTo>
                  <a:lnTo>
                    <a:pt x="2845648" y="513038"/>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grpSp>
        <p:nvGrpSpPr>
          <p:cNvPr id="19" name="Group 19"/>
          <p:cNvGrpSpPr/>
          <p:nvPr/>
        </p:nvGrpSpPr>
        <p:grpSpPr>
          <a:xfrm>
            <a:off x="13042167" y="2914097"/>
            <a:ext cx="2516046" cy="1269803"/>
            <a:chOff x="0" y="0"/>
            <a:chExt cx="2986618" cy="1507292"/>
          </a:xfrm>
        </p:grpSpPr>
        <p:sp>
          <p:nvSpPr>
            <p:cNvPr id="20" name="Freeform 20"/>
            <p:cNvSpPr/>
            <p:nvPr/>
          </p:nvSpPr>
          <p:spPr>
            <a:xfrm>
              <a:off x="0" y="0"/>
              <a:ext cx="2987888" cy="1508562"/>
            </a:xfrm>
            <a:custGeom>
              <a:avLst/>
              <a:gdLst/>
              <a:ahLst/>
              <a:cxnLst/>
              <a:rect l="l" t="t" r="r" b="b"/>
              <a:pathLst>
                <a:path w="2987888" h="150856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13038"/>
                  </a:lnTo>
                  <a:lnTo>
                    <a:pt x="60960" y="513038"/>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12950"/>
                  </a:lnTo>
                  <a:lnTo>
                    <a:pt x="157480" y="512950"/>
                  </a:lnTo>
                  <a:lnTo>
                    <a:pt x="157480" y="387350"/>
                  </a:lnTo>
                  <a:close/>
                  <a:moveTo>
                    <a:pt x="0" y="512950"/>
                  </a:moveTo>
                  <a:lnTo>
                    <a:pt x="60960" y="512950"/>
                  </a:lnTo>
                  <a:lnTo>
                    <a:pt x="60960" y="900232"/>
                  </a:lnTo>
                  <a:lnTo>
                    <a:pt x="0" y="900232"/>
                  </a:lnTo>
                  <a:lnTo>
                    <a:pt x="0" y="512950"/>
                  </a:lnTo>
                  <a:close/>
                  <a:moveTo>
                    <a:pt x="142240" y="512950"/>
                  </a:moveTo>
                  <a:lnTo>
                    <a:pt x="158750" y="512950"/>
                  </a:lnTo>
                  <a:lnTo>
                    <a:pt x="158750" y="900232"/>
                  </a:lnTo>
                  <a:lnTo>
                    <a:pt x="142240" y="900232"/>
                  </a:lnTo>
                  <a:lnTo>
                    <a:pt x="142240" y="512950"/>
                  </a:lnTo>
                  <a:close/>
                  <a:moveTo>
                    <a:pt x="269240" y="1446332"/>
                  </a:moveTo>
                  <a:cubicBezTo>
                    <a:pt x="154940" y="1446332"/>
                    <a:pt x="62230" y="1353622"/>
                    <a:pt x="62230" y="1239322"/>
                  </a:cubicBezTo>
                  <a:lnTo>
                    <a:pt x="62230" y="900232"/>
                  </a:lnTo>
                  <a:lnTo>
                    <a:pt x="0" y="900232"/>
                  </a:lnTo>
                  <a:lnTo>
                    <a:pt x="0" y="1239322"/>
                  </a:lnTo>
                  <a:cubicBezTo>
                    <a:pt x="0" y="1387912"/>
                    <a:pt x="120650" y="1508562"/>
                    <a:pt x="269240" y="1508562"/>
                  </a:cubicBezTo>
                  <a:lnTo>
                    <a:pt x="566476" y="1508562"/>
                  </a:lnTo>
                  <a:lnTo>
                    <a:pt x="566476" y="1446332"/>
                  </a:lnTo>
                  <a:lnTo>
                    <a:pt x="269240" y="1446332"/>
                  </a:lnTo>
                  <a:close/>
                  <a:moveTo>
                    <a:pt x="387350" y="1349812"/>
                  </a:moveTo>
                  <a:cubicBezTo>
                    <a:pt x="260350" y="1349812"/>
                    <a:pt x="157480" y="1246942"/>
                    <a:pt x="157480" y="1119942"/>
                  </a:cubicBezTo>
                  <a:lnTo>
                    <a:pt x="157480" y="900232"/>
                  </a:lnTo>
                  <a:lnTo>
                    <a:pt x="140970" y="900232"/>
                  </a:lnTo>
                  <a:lnTo>
                    <a:pt x="140970" y="1119942"/>
                  </a:lnTo>
                  <a:cubicBezTo>
                    <a:pt x="140970" y="1255832"/>
                    <a:pt x="251460" y="1366322"/>
                    <a:pt x="387350" y="1366322"/>
                  </a:cubicBezTo>
                  <a:lnTo>
                    <a:pt x="565641" y="1366322"/>
                  </a:lnTo>
                  <a:lnTo>
                    <a:pt x="565641" y="1349812"/>
                  </a:lnTo>
                  <a:lnTo>
                    <a:pt x="387350" y="1349812"/>
                  </a:lnTo>
                  <a:close/>
                  <a:moveTo>
                    <a:pt x="565641" y="1446332"/>
                  </a:moveTo>
                  <a:lnTo>
                    <a:pt x="2357527" y="1446332"/>
                  </a:lnTo>
                  <a:lnTo>
                    <a:pt x="2357527" y="1507292"/>
                  </a:lnTo>
                  <a:lnTo>
                    <a:pt x="565641" y="1507292"/>
                  </a:lnTo>
                  <a:lnTo>
                    <a:pt x="565641" y="1446332"/>
                  </a:lnTo>
                  <a:close/>
                  <a:moveTo>
                    <a:pt x="565641" y="1349812"/>
                  </a:moveTo>
                  <a:lnTo>
                    <a:pt x="2357527" y="1349812"/>
                  </a:lnTo>
                  <a:lnTo>
                    <a:pt x="2357527" y="1366322"/>
                  </a:lnTo>
                  <a:lnTo>
                    <a:pt x="565641" y="1366322"/>
                  </a:lnTo>
                  <a:lnTo>
                    <a:pt x="565641" y="1349812"/>
                  </a:lnTo>
                  <a:close/>
                  <a:moveTo>
                    <a:pt x="2925658" y="900232"/>
                  </a:moveTo>
                  <a:lnTo>
                    <a:pt x="2925658" y="1239322"/>
                  </a:lnTo>
                  <a:cubicBezTo>
                    <a:pt x="2925658" y="1353622"/>
                    <a:pt x="2832948" y="1446332"/>
                    <a:pt x="2718648" y="1446332"/>
                  </a:cubicBezTo>
                  <a:lnTo>
                    <a:pt x="2357527" y="1446332"/>
                  </a:lnTo>
                  <a:lnTo>
                    <a:pt x="2357527" y="1507292"/>
                  </a:lnTo>
                  <a:lnTo>
                    <a:pt x="2718648" y="1507292"/>
                  </a:lnTo>
                  <a:cubicBezTo>
                    <a:pt x="2867238" y="1507292"/>
                    <a:pt x="2987888" y="1386642"/>
                    <a:pt x="2987888" y="1238052"/>
                  </a:cubicBezTo>
                  <a:lnTo>
                    <a:pt x="2987888" y="900232"/>
                  </a:lnTo>
                  <a:lnTo>
                    <a:pt x="2925658" y="900232"/>
                  </a:lnTo>
                  <a:close/>
                  <a:moveTo>
                    <a:pt x="2829138" y="1119942"/>
                  </a:moveTo>
                  <a:cubicBezTo>
                    <a:pt x="2829138" y="1246942"/>
                    <a:pt x="2726268" y="1349812"/>
                    <a:pt x="2599268" y="1349812"/>
                  </a:cubicBezTo>
                  <a:lnTo>
                    <a:pt x="2357527" y="1349812"/>
                  </a:lnTo>
                  <a:lnTo>
                    <a:pt x="2357527" y="1366322"/>
                  </a:lnTo>
                  <a:lnTo>
                    <a:pt x="2599268" y="1366322"/>
                  </a:lnTo>
                  <a:cubicBezTo>
                    <a:pt x="2735158" y="1366322"/>
                    <a:pt x="2845648" y="1255832"/>
                    <a:pt x="2845648" y="1119942"/>
                  </a:cubicBezTo>
                  <a:lnTo>
                    <a:pt x="2845648" y="900232"/>
                  </a:lnTo>
                  <a:lnTo>
                    <a:pt x="2829138" y="900232"/>
                  </a:lnTo>
                  <a:lnTo>
                    <a:pt x="2829138" y="1119942"/>
                  </a:lnTo>
                  <a:close/>
                  <a:moveTo>
                    <a:pt x="2925658" y="512950"/>
                  </a:moveTo>
                  <a:lnTo>
                    <a:pt x="2986618" y="512950"/>
                  </a:lnTo>
                  <a:lnTo>
                    <a:pt x="2986618" y="900232"/>
                  </a:lnTo>
                  <a:lnTo>
                    <a:pt x="2925658" y="900232"/>
                  </a:lnTo>
                  <a:lnTo>
                    <a:pt x="2925658" y="512950"/>
                  </a:lnTo>
                  <a:close/>
                  <a:moveTo>
                    <a:pt x="2829138" y="512950"/>
                  </a:moveTo>
                  <a:lnTo>
                    <a:pt x="2845648" y="512950"/>
                  </a:lnTo>
                  <a:lnTo>
                    <a:pt x="2845648" y="900232"/>
                  </a:lnTo>
                  <a:lnTo>
                    <a:pt x="2829138" y="900232"/>
                  </a:lnTo>
                  <a:lnTo>
                    <a:pt x="2829138" y="512950"/>
                  </a:lnTo>
                  <a:close/>
                  <a:moveTo>
                    <a:pt x="2718648" y="60960"/>
                  </a:moveTo>
                  <a:cubicBezTo>
                    <a:pt x="2832948" y="60960"/>
                    <a:pt x="2925658" y="153670"/>
                    <a:pt x="2925658" y="267970"/>
                  </a:cubicBezTo>
                  <a:lnTo>
                    <a:pt x="2925658" y="512950"/>
                  </a:lnTo>
                  <a:lnTo>
                    <a:pt x="2986618" y="512950"/>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13038"/>
                  </a:lnTo>
                  <a:lnTo>
                    <a:pt x="2845648" y="513038"/>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grpSp>
        <p:nvGrpSpPr>
          <p:cNvPr id="21" name="Group 21"/>
          <p:cNvGrpSpPr/>
          <p:nvPr/>
        </p:nvGrpSpPr>
        <p:grpSpPr>
          <a:xfrm>
            <a:off x="15601662" y="2914097"/>
            <a:ext cx="2516046" cy="1269803"/>
            <a:chOff x="0" y="0"/>
            <a:chExt cx="2986618" cy="1507292"/>
          </a:xfrm>
        </p:grpSpPr>
        <p:sp>
          <p:nvSpPr>
            <p:cNvPr id="22" name="Freeform 22"/>
            <p:cNvSpPr/>
            <p:nvPr/>
          </p:nvSpPr>
          <p:spPr>
            <a:xfrm>
              <a:off x="0" y="0"/>
              <a:ext cx="2987888" cy="1508562"/>
            </a:xfrm>
            <a:custGeom>
              <a:avLst/>
              <a:gdLst/>
              <a:ahLst/>
              <a:cxnLst/>
              <a:rect l="l" t="t" r="r" b="b"/>
              <a:pathLst>
                <a:path w="2987888" h="150856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13038"/>
                  </a:lnTo>
                  <a:lnTo>
                    <a:pt x="60960" y="513038"/>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12950"/>
                  </a:lnTo>
                  <a:lnTo>
                    <a:pt x="157480" y="512950"/>
                  </a:lnTo>
                  <a:lnTo>
                    <a:pt x="157480" y="387350"/>
                  </a:lnTo>
                  <a:close/>
                  <a:moveTo>
                    <a:pt x="0" y="512950"/>
                  </a:moveTo>
                  <a:lnTo>
                    <a:pt x="60960" y="512950"/>
                  </a:lnTo>
                  <a:lnTo>
                    <a:pt x="60960" y="900232"/>
                  </a:lnTo>
                  <a:lnTo>
                    <a:pt x="0" y="900232"/>
                  </a:lnTo>
                  <a:lnTo>
                    <a:pt x="0" y="512950"/>
                  </a:lnTo>
                  <a:close/>
                  <a:moveTo>
                    <a:pt x="142240" y="512950"/>
                  </a:moveTo>
                  <a:lnTo>
                    <a:pt x="158750" y="512950"/>
                  </a:lnTo>
                  <a:lnTo>
                    <a:pt x="158750" y="900232"/>
                  </a:lnTo>
                  <a:lnTo>
                    <a:pt x="142240" y="900232"/>
                  </a:lnTo>
                  <a:lnTo>
                    <a:pt x="142240" y="512950"/>
                  </a:lnTo>
                  <a:close/>
                  <a:moveTo>
                    <a:pt x="269240" y="1446332"/>
                  </a:moveTo>
                  <a:cubicBezTo>
                    <a:pt x="154940" y="1446332"/>
                    <a:pt x="62230" y="1353622"/>
                    <a:pt x="62230" y="1239322"/>
                  </a:cubicBezTo>
                  <a:lnTo>
                    <a:pt x="62230" y="900232"/>
                  </a:lnTo>
                  <a:lnTo>
                    <a:pt x="0" y="900232"/>
                  </a:lnTo>
                  <a:lnTo>
                    <a:pt x="0" y="1239322"/>
                  </a:lnTo>
                  <a:cubicBezTo>
                    <a:pt x="0" y="1387912"/>
                    <a:pt x="120650" y="1508562"/>
                    <a:pt x="269240" y="1508562"/>
                  </a:cubicBezTo>
                  <a:lnTo>
                    <a:pt x="566476" y="1508562"/>
                  </a:lnTo>
                  <a:lnTo>
                    <a:pt x="566476" y="1446332"/>
                  </a:lnTo>
                  <a:lnTo>
                    <a:pt x="269240" y="1446332"/>
                  </a:lnTo>
                  <a:close/>
                  <a:moveTo>
                    <a:pt x="387350" y="1349812"/>
                  </a:moveTo>
                  <a:cubicBezTo>
                    <a:pt x="260350" y="1349812"/>
                    <a:pt x="157480" y="1246942"/>
                    <a:pt x="157480" y="1119942"/>
                  </a:cubicBezTo>
                  <a:lnTo>
                    <a:pt x="157480" y="900232"/>
                  </a:lnTo>
                  <a:lnTo>
                    <a:pt x="140970" y="900232"/>
                  </a:lnTo>
                  <a:lnTo>
                    <a:pt x="140970" y="1119942"/>
                  </a:lnTo>
                  <a:cubicBezTo>
                    <a:pt x="140970" y="1255832"/>
                    <a:pt x="251460" y="1366322"/>
                    <a:pt x="387350" y="1366322"/>
                  </a:cubicBezTo>
                  <a:lnTo>
                    <a:pt x="565641" y="1366322"/>
                  </a:lnTo>
                  <a:lnTo>
                    <a:pt x="565641" y="1349812"/>
                  </a:lnTo>
                  <a:lnTo>
                    <a:pt x="387350" y="1349812"/>
                  </a:lnTo>
                  <a:close/>
                  <a:moveTo>
                    <a:pt x="565641" y="1446332"/>
                  </a:moveTo>
                  <a:lnTo>
                    <a:pt x="2357527" y="1446332"/>
                  </a:lnTo>
                  <a:lnTo>
                    <a:pt x="2357527" y="1507292"/>
                  </a:lnTo>
                  <a:lnTo>
                    <a:pt x="565641" y="1507292"/>
                  </a:lnTo>
                  <a:lnTo>
                    <a:pt x="565641" y="1446332"/>
                  </a:lnTo>
                  <a:close/>
                  <a:moveTo>
                    <a:pt x="565641" y="1349812"/>
                  </a:moveTo>
                  <a:lnTo>
                    <a:pt x="2357527" y="1349812"/>
                  </a:lnTo>
                  <a:lnTo>
                    <a:pt x="2357527" y="1366322"/>
                  </a:lnTo>
                  <a:lnTo>
                    <a:pt x="565641" y="1366322"/>
                  </a:lnTo>
                  <a:lnTo>
                    <a:pt x="565641" y="1349812"/>
                  </a:lnTo>
                  <a:close/>
                  <a:moveTo>
                    <a:pt x="2925658" y="900232"/>
                  </a:moveTo>
                  <a:lnTo>
                    <a:pt x="2925658" y="1239322"/>
                  </a:lnTo>
                  <a:cubicBezTo>
                    <a:pt x="2925658" y="1353622"/>
                    <a:pt x="2832948" y="1446332"/>
                    <a:pt x="2718648" y="1446332"/>
                  </a:cubicBezTo>
                  <a:lnTo>
                    <a:pt x="2357527" y="1446332"/>
                  </a:lnTo>
                  <a:lnTo>
                    <a:pt x="2357527" y="1507292"/>
                  </a:lnTo>
                  <a:lnTo>
                    <a:pt x="2718648" y="1507292"/>
                  </a:lnTo>
                  <a:cubicBezTo>
                    <a:pt x="2867238" y="1507292"/>
                    <a:pt x="2987888" y="1386642"/>
                    <a:pt x="2987888" y="1238052"/>
                  </a:cubicBezTo>
                  <a:lnTo>
                    <a:pt x="2987888" y="900232"/>
                  </a:lnTo>
                  <a:lnTo>
                    <a:pt x="2925658" y="900232"/>
                  </a:lnTo>
                  <a:close/>
                  <a:moveTo>
                    <a:pt x="2829138" y="1119942"/>
                  </a:moveTo>
                  <a:cubicBezTo>
                    <a:pt x="2829138" y="1246942"/>
                    <a:pt x="2726268" y="1349812"/>
                    <a:pt x="2599268" y="1349812"/>
                  </a:cubicBezTo>
                  <a:lnTo>
                    <a:pt x="2357527" y="1349812"/>
                  </a:lnTo>
                  <a:lnTo>
                    <a:pt x="2357527" y="1366322"/>
                  </a:lnTo>
                  <a:lnTo>
                    <a:pt x="2599268" y="1366322"/>
                  </a:lnTo>
                  <a:cubicBezTo>
                    <a:pt x="2735158" y="1366322"/>
                    <a:pt x="2845648" y="1255832"/>
                    <a:pt x="2845648" y="1119942"/>
                  </a:cubicBezTo>
                  <a:lnTo>
                    <a:pt x="2845648" y="900232"/>
                  </a:lnTo>
                  <a:lnTo>
                    <a:pt x="2829138" y="900232"/>
                  </a:lnTo>
                  <a:lnTo>
                    <a:pt x="2829138" y="1119942"/>
                  </a:lnTo>
                  <a:close/>
                  <a:moveTo>
                    <a:pt x="2925658" y="512950"/>
                  </a:moveTo>
                  <a:lnTo>
                    <a:pt x="2986618" y="512950"/>
                  </a:lnTo>
                  <a:lnTo>
                    <a:pt x="2986618" y="900232"/>
                  </a:lnTo>
                  <a:lnTo>
                    <a:pt x="2925658" y="900232"/>
                  </a:lnTo>
                  <a:lnTo>
                    <a:pt x="2925658" y="512950"/>
                  </a:lnTo>
                  <a:close/>
                  <a:moveTo>
                    <a:pt x="2829138" y="512950"/>
                  </a:moveTo>
                  <a:lnTo>
                    <a:pt x="2845648" y="512950"/>
                  </a:lnTo>
                  <a:lnTo>
                    <a:pt x="2845648" y="900232"/>
                  </a:lnTo>
                  <a:lnTo>
                    <a:pt x="2829138" y="900232"/>
                  </a:lnTo>
                  <a:lnTo>
                    <a:pt x="2829138" y="512950"/>
                  </a:lnTo>
                  <a:close/>
                  <a:moveTo>
                    <a:pt x="2718648" y="60960"/>
                  </a:moveTo>
                  <a:cubicBezTo>
                    <a:pt x="2832948" y="60960"/>
                    <a:pt x="2925658" y="153670"/>
                    <a:pt x="2925658" y="267970"/>
                  </a:cubicBezTo>
                  <a:lnTo>
                    <a:pt x="2925658" y="512950"/>
                  </a:lnTo>
                  <a:lnTo>
                    <a:pt x="2986618" y="512950"/>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13038"/>
                  </a:lnTo>
                  <a:lnTo>
                    <a:pt x="2845648" y="513038"/>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sp>
        <p:nvSpPr>
          <p:cNvPr id="23" name="TextBox 23"/>
          <p:cNvSpPr txBox="1"/>
          <p:nvPr/>
        </p:nvSpPr>
        <p:spPr>
          <a:xfrm>
            <a:off x="2713002" y="11434"/>
            <a:ext cx="12907506" cy="723900"/>
          </a:xfrm>
          <a:prstGeom prst="rect">
            <a:avLst/>
          </a:prstGeom>
        </p:spPr>
        <p:txBody>
          <a:bodyPr lIns="0" tIns="0" rIns="0" bIns="0" rtlCol="0" anchor="t">
            <a:spAutoFit/>
          </a:bodyPr>
          <a:lstStyle/>
          <a:p>
            <a:pPr algn="ctr">
              <a:lnSpc>
                <a:spcPts val="4950"/>
              </a:lnSpc>
            </a:pPr>
            <a:r>
              <a:rPr lang="en-US" sz="4500">
                <a:solidFill>
                  <a:srgbClr val="002360"/>
                </a:solidFill>
                <a:latin typeface="Alegreya Sans Bold Bold"/>
              </a:rPr>
              <a:t>Post COVID-19 Ramp-Up Safety Week - 21-24 June 2021</a:t>
            </a:r>
          </a:p>
        </p:txBody>
      </p:sp>
      <p:sp>
        <p:nvSpPr>
          <p:cNvPr id="24" name="TextBox 24"/>
          <p:cNvSpPr txBox="1"/>
          <p:nvPr/>
        </p:nvSpPr>
        <p:spPr>
          <a:xfrm>
            <a:off x="10549" y="1092304"/>
            <a:ext cx="2852885" cy="1626235"/>
          </a:xfrm>
          <a:prstGeom prst="rect">
            <a:avLst/>
          </a:prstGeom>
        </p:spPr>
        <p:txBody>
          <a:bodyPr lIns="0" tIns="0" rIns="0" bIns="0" rtlCol="0" anchor="t">
            <a:spAutoFit/>
          </a:bodyPr>
          <a:lstStyle/>
          <a:p>
            <a:pPr algn="ctr">
              <a:lnSpc>
                <a:spcPts val="3080"/>
              </a:lnSpc>
            </a:pPr>
            <a:r>
              <a:rPr lang="en-US" sz="2799">
                <a:solidFill>
                  <a:srgbClr val="002360"/>
                </a:solidFill>
                <a:latin typeface="Alegreya Sans Bold Bold"/>
              </a:rPr>
              <a:t>Mon 21 June </a:t>
            </a:r>
          </a:p>
          <a:p>
            <a:pPr algn="ctr">
              <a:lnSpc>
                <a:spcPts val="3080"/>
              </a:lnSpc>
            </a:pPr>
            <a:r>
              <a:rPr lang="en-US" sz="2799">
                <a:solidFill>
                  <a:srgbClr val="002360"/>
                </a:solidFill>
                <a:latin typeface="Alegreya Sans Bold Bold"/>
              </a:rPr>
              <a:t>(1400-1530)</a:t>
            </a:r>
          </a:p>
          <a:p>
            <a:pPr algn="ctr">
              <a:lnSpc>
                <a:spcPts val="3080"/>
              </a:lnSpc>
            </a:pPr>
            <a:r>
              <a:rPr lang="en-US" sz="2800">
                <a:solidFill>
                  <a:srgbClr val="002360"/>
                </a:solidFill>
                <a:latin typeface="Alegreya Sans Bold Bold"/>
              </a:rPr>
              <a:t>Top Safety </a:t>
            </a:r>
          </a:p>
          <a:p>
            <a:pPr algn="ctr">
              <a:lnSpc>
                <a:spcPts val="3079"/>
              </a:lnSpc>
            </a:pPr>
            <a:r>
              <a:rPr lang="en-US" sz="2800">
                <a:solidFill>
                  <a:srgbClr val="002360"/>
                </a:solidFill>
                <a:latin typeface="Alegreya Sans Bold Bold"/>
              </a:rPr>
              <a:t>Issues</a:t>
            </a:r>
          </a:p>
        </p:txBody>
      </p:sp>
      <p:sp>
        <p:nvSpPr>
          <p:cNvPr id="25" name="TextBox 25"/>
          <p:cNvSpPr txBox="1"/>
          <p:nvPr/>
        </p:nvSpPr>
        <p:spPr>
          <a:xfrm>
            <a:off x="343798" y="3171809"/>
            <a:ext cx="2186387" cy="725805"/>
          </a:xfrm>
          <a:prstGeom prst="rect">
            <a:avLst/>
          </a:prstGeom>
        </p:spPr>
        <p:txBody>
          <a:bodyPr lIns="0" tIns="0" rIns="0" bIns="0" rtlCol="0" anchor="t">
            <a:spAutoFit/>
          </a:bodyPr>
          <a:lstStyle/>
          <a:p>
            <a:pPr algn="ctr">
              <a:lnSpc>
                <a:spcPts val="2640"/>
              </a:lnSpc>
            </a:pPr>
            <a:r>
              <a:rPr lang="en-US" sz="2400">
                <a:solidFill>
                  <a:srgbClr val="002360"/>
                </a:solidFill>
                <a:latin typeface="Alegreya Sans Bold Bold"/>
              </a:rPr>
              <a:t>Introduction to Safety Week</a:t>
            </a:r>
          </a:p>
        </p:txBody>
      </p:sp>
      <p:sp>
        <p:nvSpPr>
          <p:cNvPr id="26" name="TextBox 26"/>
          <p:cNvSpPr txBox="1"/>
          <p:nvPr/>
        </p:nvSpPr>
        <p:spPr>
          <a:xfrm>
            <a:off x="2644682" y="1183744"/>
            <a:ext cx="2745041" cy="1626235"/>
          </a:xfrm>
          <a:prstGeom prst="rect">
            <a:avLst/>
          </a:prstGeom>
        </p:spPr>
        <p:txBody>
          <a:bodyPr lIns="0" tIns="0" rIns="0" bIns="0" rtlCol="0" anchor="t">
            <a:spAutoFit/>
          </a:bodyPr>
          <a:lstStyle/>
          <a:p>
            <a:pPr algn="ctr">
              <a:lnSpc>
                <a:spcPts val="3080"/>
              </a:lnSpc>
            </a:pPr>
            <a:r>
              <a:rPr lang="en-US" sz="2800">
                <a:solidFill>
                  <a:srgbClr val="002360"/>
                </a:solidFill>
                <a:latin typeface="Alegreya Sans Bold Bold"/>
              </a:rPr>
              <a:t>Tue 22 June</a:t>
            </a:r>
          </a:p>
          <a:p>
            <a:pPr algn="ctr">
              <a:lnSpc>
                <a:spcPts val="3079"/>
              </a:lnSpc>
            </a:pPr>
            <a:r>
              <a:rPr lang="en-US" sz="2800">
                <a:solidFill>
                  <a:srgbClr val="002360"/>
                </a:solidFill>
                <a:latin typeface="Alegreya Sans Bold Bold"/>
              </a:rPr>
              <a:t>(1000-1130)</a:t>
            </a:r>
          </a:p>
          <a:p>
            <a:pPr algn="ctr">
              <a:lnSpc>
                <a:spcPts val="3079"/>
              </a:lnSpc>
            </a:pPr>
            <a:r>
              <a:rPr lang="en-US" sz="2799">
                <a:solidFill>
                  <a:srgbClr val="002360"/>
                </a:solidFill>
                <a:latin typeface="Alegreya Sans Bold Bold"/>
              </a:rPr>
              <a:t>ATM/ANS </a:t>
            </a:r>
          </a:p>
          <a:p>
            <a:pPr algn="ctr">
              <a:lnSpc>
                <a:spcPts val="3080"/>
              </a:lnSpc>
            </a:pPr>
            <a:r>
              <a:rPr lang="en-US" sz="2800">
                <a:solidFill>
                  <a:srgbClr val="002360"/>
                </a:solidFill>
                <a:latin typeface="Alegreya Sans Bold Bold"/>
              </a:rPr>
              <a:t>Providers</a:t>
            </a:r>
          </a:p>
        </p:txBody>
      </p:sp>
      <p:sp>
        <p:nvSpPr>
          <p:cNvPr id="27" name="TextBox 27"/>
          <p:cNvSpPr txBox="1"/>
          <p:nvPr/>
        </p:nvSpPr>
        <p:spPr>
          <a:xfrm>
            <a:off x="343798" y="4507411"/>
            <a:ext cx="2186387" cy="725805"/>
          </a:xfrm>
          <a:prstGeom prst="rect">
            <a:avLst/>
          </a:prstGeom>
        </p:spPr>
        <p:txBody>
          <a:bodyPr lIns="0" tIns="0" rIns="0" bIns="0" rtlCol="0" anchor="t">
            <a:spAutoFit/>
          </a:bodyPr>
          <a:lstStyle/>
          <a:p>
            <a:pPr algn="ctr">
              <a:lnSpc>
                <a:spcPts val="2640"/>
              </a:lnSpc>
            </a:pPr>
            <a:r>
              <a:rPr lang="en-US" sz="2400">
                <a:solidFill>
                  <a:srgbClr val="002360"/>
                </a:solidFill>
                <a:latin typeface="Alegreya Sans Bold Bold"/>
              </a:rPr>
              <a:t>Top Safety Issues from Analysis</a:t>
            </a:r>
          </a:p>
        </p:txBody>
      </p:sp>
      <p:sp>
        <p:nvSpPr>
          <p:cNvPr id="28" name="TextBox 28"/>
          <p:cNvSpPr txBox="1"/>
          <p:nvPr/>
        </p:nvSpPr>
        <p:spPr>
          <a:xfrm>
            <a:off x="343798" y="5862939"/>
            <a:ext cx="2186387" cy="725805"/>
          </a:xfrm>
          <a:prstGeom prst="rect">
            <a:avLst/>
          </a:prstGeom>
        </p:spPr>
        <p:txBody>
          <a:bodyPr lIns="0" tIns="0" rIns="0" bIns="0" rtlCol="0" anchor="t">
            <a:spAutoFit/>
          </a:bodyPr>
          <a:lstStyle/>
          <a:p>
            <a:pPr algn="ctr">
              <a:lnSpc>
                <a:spcPts val="2640"/>
              </a:lnSpc>
            </a:pPr>
            <a:r>
              <a:rPr lang="en-US" sz="2400">
                <a:solidFill>
                  <a:srgbClr val="002360"/>
                </a:solidFill>
                <a:latin typeface="Alegreya Sans Bold Bold"/>
              </a:rPr>
              <a:t>Be Ready, Stay Safe Actions</a:t>
            </a:r>
          </a:p>
        </p:txBody>
      </p:sp>
      <p:sp>
        <p:nvSpPr>
          <p:cNvPr id="29" name="TextBox 29"/>
          <p:cNvSpPr txBox="1"/>
          <p:nvPr/>
        </p:nvSpPr>
        <p:spPr>
          <a:xfrm>
            <a:off x="5312781" y="1183744"/>
            <a:ext cx="2554146" cy="1626235"/>
          </a:xfrm>
          <a:prstGeom prst="rect">
            <a:avLst/>
          </a:prstGeom>
        </p:spPr>
        <p:txBody>
          <a:bodyPr lIns="0" tIns="0" rIns="0" bIns="0" rtlCol="0" anchor="t">
            <a:spAutoFit/>
          </a:bodyPr>
          <a:lstStyle/>
          <a:p>
            <a:pPr algn="ctr">
              <a:lnSpc>
                <a:spcPts val="3080"/>
              </a:lnSpc>
            </a:pPr>
            <a:r>
              <a:rPr lang="en-US" sz="2799">
                <a:solidFill>
                  <a:srgbClr val="002360"/>
                </a:solidFill>
                <a:latin typeface="Alegreya Sans Bold Bold"/>
              </a:rPr>
              <a:t>Tue 22 June</a:t>
            </a:r>
          </a:p>
          <a:p>
            <a:pPr algn="ctr">
              <a:lnSpc>
                <a:spcPts val="3080"/>
              </a:lnSpc>
            </a:pPr>
            <a:r>
              <a:rPr lang="en-US" sz="2800">
                <a:solidFill>
                  <a:srgbClr val="002360"/>
                </a:solidFill>
                <a:latin typeface="Alegreya Sans Bold Bold"/>
              </a:rPr>
              <a:t>(1400-1530</a:t>
            </a:r>
            <a:r>
              <a:rPr lang="en-US" sz="2799">
                <a:solidFill>
                  <a:srgbClr val="002360"/>
                </a:solidFill>
                <a:latin typeface="Alegreya Sans Bold Bold"/>
              </a:rPr>
              <a:t>)</a:t>
            </a:r>
          </a:p>
          <a:p>
            <a:pPr algn="ctr">
              <a:lnSpc>
                <a:spcPts val="3079"/>
              </a:lnSpc>
            </a:pPr>
            <a:r>
              <a:rPr lang="en-US" sz="2800">
                <a:solidFill>
                  <a:srgbClr val="002360"/>
                </a:solidFill>
                <a:latin typeface="Alegreya Sans Bold Bold"/>
              </a:rPr>
              <a:t>Aerodrome Operators</a:t>
            </a:r>
          </a:p>
        </p:txBody>
      </p:sp>
      <p:sp>
        <p:nvSpPr>
          <p:cNvPr id="30" name="TextBox 30"/>
          <p:cNvSpPr txBox="1"/>
          <p:nvPr/>
        </p:nvSpPr>
        <p:spPr>
          <a:xfrm>
            <a:off x="7646879" y="1183744"/>
            <a:ext cx="2994242" cy="1626235"/>
          </a:xfrm>
          <a:prstGeom prst="rect">
            <a:avLst/>
          </a:prstGeom>
        </p:spPr>
        <p:txBody>
          <a:bodyPr lIns="0" tIns="0" rIns="0" bIns="0" rtlCol="0" anchor="t">
            <a:spAutoFit/>
          </a:bodyPr>
          <a:lstStyle/>
          <a:p>
            <a:pPr algn="ctr">
              <a:lnSpc>
                <a:spcPts val="3080"/>
              </a:lnSpc>
            </a:pPr>
            <a:r>
              <a:rPr lang="en-US" sz="2800">
                <a:solidFill>
                  <a:srgbClr val="002360"/>
                </a:solidFill>
                <a:latin typeface="Alegreya Sans Bold Bold"/>
              </a:rPr>
              <a:t>Wed 23 June</a:t>
            </a:r>
          </a:p>
          <a:p>
            <a:pPr algn="ctr">
              <a:lnSpc>
                <a:spcPts val="3080"/>
              </a:lnSpc>
            </a:pPr>
            <a:r>
              <a:rPr lang="en-US" sz="2800">
                <a:solidFill>
                  <a:srgbClr val="002360"/>
                </a:solidFill>
                <a:latin typeface="Alegreya Sans Bold Bold"/>
              </a:rPr>
              <a:t>(1000-1130)</a:t>
            </a:r>
          </a:p>
          <a:p>
            <a:pPr algn="ctr">
              <a:lnSpc>
                <a:spcPts val="3080"/>
              </a:lnSpc>
            </a:pPr>
            <a:r>
              <a:rPr lang="en-US" sz="2800">
                <a:solidFill>
                  <a:srgbClr val="002360"/>
                </a:solidFill>
                <a:latin typeface="Alegreya Sans Bold Bold"/>
              </a:rPr>
              <a:t>Training Organisations</a:t>
            </a:r>
          </a:p>
        </p:txBody>
      </p:sp>
      <p:sp>
        <p:nvSpPr>
          <p:cNvPr id="31" name="TextBox 31"/>
          <p:cNvSpPr txBox="1"/>
          <p:nvPr/>
        </p:nvSpPr>
        <p:spPr>
          <a:xfrm>
            <a:off x="10210550" y="1183744"/>
            <a:ext cx="2994242" cy="1626235"/>
          </a:xfrm>
          <a:prstGeom prst="rect">
            <a:avLst/>
          </a:prstGeom>
        </p:spPr>
        <p:txBody>
          <a:bodyPr lIns="0" tIns="0" rIns="0" bIns="0" rtlCol="0" anchor="t">
            <a:spAutoFit/>
          </a:bodyPr>
          <a:lstStyle/>
          <a:p>
            <a:pPr algn="ctr">
              <a:lnSpc>
                <a:spcPts val="3080"/>
              </a:lnSpc>
            </a:pPr>
            <a:r>
              <a:rPr lang="en-US" sz="2800">
                <a:solidFill>
                  <a:srgbClr val="002360"/>
                </a:solidFill>
                <a:latin typeface="Alegreya Sans Bold Bold"/>
              </a:rPr>
              <a:t>Wed 23 June</a:t>
            </a:r>
          </a:p>
          <a:p>
            <a:pPr algn="ctr">
              <a:lnSpc>
                <a:spcPts val="3080"/>
              </a:lnSpc>
            </a:pPr>
            <a:r>
              <a:rPr lang="en-US" sz="2800">
                <a:solidFill>
                  <a:srgbClr val="002360"/>
                </a:solidFill>
                <a:latin typeface="Alegreya Sans Bold Bold"/>
              </a:rPr>
              <a:t>(1400-1530)</a:t>
            </a:r>
          </a:p>
          <a:p>
            <a:pPr algn="ctr">
              <a:lnSpc>
                <a:spcPts val="3079"/>
              </a:lnSpc>
            </a:pPr>
            <a:r>
              <a:rPr lang="en-US" sz="2800">
                <a:solidFill>
                  <a:srgbClr val="002360"/>
                </a:solidFill>
                <a:latin typeface="Alegreya Sans Bold Bold"/>
              </a:rPr>
              <a:t>Air </a:t>
            </a:r>
          </a:p>
          <a:p>
            <a:pPr algn="ctr">
              <a:lnSpc>
                <a:spcPts val="3080"/>
              </a:lnSpc>
            </a:pPr>
            <a:r>
              <a:rPr lang="en-US" sz="2800">
                <a:solidFill>
                  <a:srgbClr val="002360"/>
                </a:solidFill>
                <a:latin typeface="Alegreya Sans Bold Bold"/>
              </a:rPr>
              <a:t>Operators</a:t>
            </a:r>
          </a:p>
        </p:txBody>
      </p:sp>
      <p:sp>
        <p:nvSpPr>
          <p:cNvPr id="32" name="TextBox 32"/>
          <p:cNvSpPr txBox="1"/>
          <p:nvPr/>
        </p:nvSpPr>
        <p:spPr>
          <a:xfrm>
            <a:off x="13120333" y="1183744"/>
            <a:ext cx="2359714" cy="1626235"/>
          </a:xfrm>
          <a:prstGeom prst="rect">
            <a:avLst/>
          </a:prstGeom>
        </p:spPr>
        <p:txBody>
          <a:bodyPr lIns="0" tIns="0" rIns="0" bIns="0" rtlCol="0" anchor="t">
            <a:spAutoFit/>
          </a:bodyPr>
          <a:lstStyle/>
          <a:p>
            <a:pPr algn="ctr">
              <a:lnSpc>
                <a:spcPts val="3080"/>
              </a:lnSpc>
            </a:pPr>
            <a:r>
              <a:rPr lang="en-US" sz="2800">
                <a:solidFill>
                  <a:srgbClr val="002360"/>
                </a:solidFill>
                <a:latin typeface="Alegreya Sans Bold Bold"/>
              </a:rPr>
              <a:t>Thu 24 June</a:t>
            </a:r>
          </a:p>
          <a:p>
            <a:pPr algn="ctr">
              <a:lnSpc>
                <a:spcPts val="3080"/>
              </a:lnSpc>
            </a:pPr>
            <a:r>
              <a:rPr lang="en-US" sz="2800">
                <a:solidFill>
                  <a:srgbClr val="002360"/>
                </a:solidFill>
                <a:latin typeface="Alegreya Sans Bold Bold"/>
              </a:rPr>
              <a:t>(1000-1130)</a:t>
            </a:r>
          </a:p>
          <a:p>
            <a:pPr algn="ctr">
              <a:lnSpc>
                <a:spcPts val="3080"/>
              </a:lnSpc>
            </a:pPr>
            <a:r>
              <a:rPr lang="en-US" sz="2800">
                <a:solidFill>
                  <a:srgbClr val="002360"/>
                </a:solidFill>
                <a:latin typeface="Alegreya Sans Bold Bold"/>
              </a:rPr>
              <a:t>Maintenance Organisations</a:t>
            </a:r>
          </a:p>
        </p:txBody>
      </p:sp>
      <p:sp>
        <p:nvSpPr>
          <p:cNvPr id="33" name="TextBox 33"/>
          <p:cNvSpPr txBox="1"/>
          <p:nvPr/>
        </p:nvSpPr>
        <p:spPr>
          <a:xfrm>
            <a:off x="15362564" y="1183744"/>
            <a:ext cx="2994242" cy="1626235"/>
          </a:xfrm>
          <a:prstGeom prst="rect">
            <a:avLst/>
          </a:prstGeom>
        </p:spPr>
        <p:txBody>
          <a:bodyPr lIns="0" tIns="0" rIns="0" bIns="0" rtlCol="0" anchor="t">
            <a:spAutoFit/>
          </a:bodyPr>
          <a:lstStyle/>
          <a:p>
            <a:pPr algn="ctr">
              <a:lnSpc>
                <a:spcPts val="3079"/>
              </a:lnSpc>
            </a:pPr>
            <a:r>
              <a:rPr lang="en-US" sz="2800">
                <a:solidFill>
                  <a:srgbClr val="002360"/>
                </a:solidFill>
                <a:latin typeface="Alegreya Sans Bold Bold"/>
              </a:rPr>
              <a:t>Thu 24 June</a:t>
            </a:r>
          </a:p>
          <a:p>
            <a:pPr algn="ctr">
              <a:lnSpc>
                <a:spcPts val="3080"/>
              </a:lnSpc>
            </a:pPr>
            <a:r>
              <a:rPr lang="en-US" sz="2800">
                <a:solidFill>
                  <a:srgbClr val="002360"/>
                </a:solidFill>
                <a:latin typeface="Alegreya Sans Bold Bold"/>
              </a:rPr>
              <a:t>(1400-1530)</a:t>
            </a:r>
          </a:p>
          <a:p>
            <a:pPr algn="ctr">
              <a:lnSpc>
                <a:spcPts val="3079"/>
              </a:lnSpc>
            </a:pPr>
            <a:r>
              <a:rPr lang="en-US" sz="2800">
                <a:solidFill>
                  <a:srgbClr val="002360"/>
                </a:solidFill>
                <a:latin typeface="Alegreya Sans Bold Bold"/>
              </a:rPr>
              <a:t>Get Ready</a:t>
            </a:r>
          </a:p>
          <a:p>
            <a:pPr algn="ctr">
              <a:lnSpc>
                <a:spcPts val="3080"/>
              </a:lnSpc>
            </a:pPr>
            <a:r>
              <a:rPr lang="en-US" sz="2800">
                <a:solidFill>
                  <a:srgbClr val="002360"/>
                </a:solidFill>
                <a:latin typeface="Alegreya Sans Bold Bold"/>
              </a:rPr>
              <a:t>Be Safe</a:t>
            </a:r>
          </a:p>
        </p:txBody>
      </p:sp>
      <p:sp>
        <p:nvSpPr>
          <p:cNvPr id="34" name="TextBox 34"/>
          <p:cNvSpPr txBox="1"/>
          <p:nvPr/>
        </p:nvSpPr>
        <p:spPr>
          <a:xfrm>
            <a:off x="2887176" y="3171809"/>
            <a:ext cx="2260053" cy="686435"/>
          </a:xfrm>
          <a:prstGeom prst="rect">
            <a:avLst/>
          </a:prstGeom>
        </p:spPr>
        <p:txBody>
          <a:bodyPr lIns="0" tIns="0" rIns="0" bIns="0" rtlCol="0" anchor="t">
            <a:spAutoFit/>
          </a:bodyPr>
          <a:lstStyle/>
          <a:p>
            <a:pPr algn="ctr">
              <a:lnSpc>
                <a:spcPts val="2530"/>
              </a:lnSpc>
            </a:pPr>
            <a:r>
              <a:rPr lang="en-US" sz="2300">
                <a:solidFill>
                  <a:srgbClr val="002360"/>
                </a:solidFill>
                <a:latin typeface="Alegreya Sans Bold Bold"/>
              </a:rPr>
              <a:t>Top Safety Issues</a:t>
            </a:r>
          </a:p>
          <a:p>
            <a:pPr algn="ctr">
              <a:lnSpc>
                <a:spcPts val="2530"/>
              </a:lnSpc>
            </a:pPr>
            <a:r>
              <a:rPr lang="en-US" sz="2300">
                <a:solidFill>
                  <a:srgbClr val="002360"/>
                </a:solidFill>
                <a:latin typeface="Alegreya Sans Bold Bold"/>
              </a:rPr>
              <a:t>Resources/Actions</a:t>
            </a:r>
          </a:p>
        </p:txBody>
      </p:sp>
      <p:sp>
        <p:nvSpPr>
          <p:cNvPr id="35" name="TextBox 35"/>
          <p:cNvSpPr txBox="1"/>
          <p:nvPr/>
        </p:nvSpPr>
        <p:spPr>
          <a:xfrm>
            <a:off x="5459827" y="3171809"/>
            <a:ext cx="2260053" cy="686435"/>
          </a:xfrm>
          <a:prstGeom prst="rect">
            <a:avLst/>
          </a:prstGeom>
        </p:spPr>
        <p:txBody>
          <a:bodyPr lIns="0" tIns="0" rIns="0" bIns="0" rtlCol="0" anchor="t">
            <a:spAutoFit/>
          </a:bodyPr>
          <a:lstStyle/>
          <a:p>
            <a:pPr algn="ctr">
              <a:lnSpc>
                <a:spcPts val="2530"/>
              </a:lnSpc>
            </a:pPr>
            <a:r>
              <a:rPr lang="en-US" sz="2300">
                <a:solidFill>
                  <a:srgbClr val="002360"/>
                </a:solidFill>
                <a:latin typeface="Alegreya Sans Bold Bold"/>
              </a:rPr>
              <a:t>Top Safety Issues</a:t>
            </a:r>
          </a:p>
          <a:p>
            <a:pPr algn="ctr">
              <a:lnSpc>
                <a:spcPts val="2530"/>
              </a:lnSpc>
            </a:pPr>
            <a:r>
              <a:rPr lang="en-US" sz="2300">
                <a:solidFill>
                  <a:srgbClr val="002360"/>
                </a:solidFill>
                <a:latin typeface="Alegreya Sans Bold Bold"/>
              </a:rPr>
              <a:t>Resources/Actions</a:t>
            </a:r>
          </a:p>
        </p:txBody>
      </p:sp>
      <p:sp>
        <p:nvSpPr>
          <p:cNvPr id="36" name="TextBox 36"/>
          <p:cNvSpPr txBox="1"/>
          <p:nvPr/>
        </p:nvSpPr>
        <p:spPr>
          <a:xfrm>
            <a:off x="8014893" y="3171809"/>
            <a:ext cx="2260053" cy="686435"/>
          </a:xfrm>
          <a:prstGeom prst="rect">
            <a:avLst/>
          </a:prstGeom>
        </p:spPr>
        <p:txBody>
          <a:bodyPr lIns="0" tIns="0" rIns="0" bIns="0" rtlCol="0" anchor="t">
            <a:spAutoFit/>
          </a:bodyPr>
          <a:lstStyle/>
          <a:p>
            <a:pPr algn="ctr">
              <a:lnSpc>
                <a:spcPts val="2530"/>
              </a:lnSpc>
            </a:pPr>
            <a:r>
              <a:rPr lang="en-US" sz="2300">
                <a:solidFill>
                  <a:srgbClr val="002360"/>
                </a:solidFill>
                <a:latin typeface="Alegreya Sans Bold Bold"/>
              </a:rPr>
              <a:t>Top Safety Issues</a:t>
            </a:r>
          </a:p>
          <a:p>
            <a:pPr algn="ctr">
              <a:lnSpc>
                <a:spcPts val="2530"/>
              </a:lnSpc>
            </a:pPr>
            <a:r>
              <a:rPr lang="en-US" sz="2300">
                <a:solidFill>
                  <a:srgbClr val="002360"/>
                </a:solidFill>
                <a:latin typeface="Alegreya Sans Bold Bold"/>
              </a:rPr>
              <a:t>Resources/Actions</a:t>
            </a:r>
          </a:p>
        </p:txBody>
      </p:sp>
      <p:sp>
        <p:nvSpPr>
          <p:cNvPr id="37" name="TextBox 37"/>
          <p:cNvSpPr txBox="1"/>
          <p:nvPr/>
        </p:nvSpPr>
        <p:spPr>
          <a:xfrm>
            <a:off x="10577645" y="3152124"/>
            <a:ext cx="2260053" cy="686435"/>
          </a:xfrm>
          <a:prstGeom prst="rect">
            <a:avLst/>
          </a:prstGeom>
        </p:spPr>
        <p:txBody>
          <a:bodyPr lIns="0" tIns="0" rIns="0" bIns="0" rtlCol="0" anchor="t">
            <a:spAutoFit/>
          </a:bodyPr>
          <a:lstStyle/>
          <a:p>
            <a:pPr algn="ctr">
              <a:lnSpc>
                <a:spcPts val="2530"/>
              </a:lnSpc>
            </a:pPr>
            <a:r>
              <a:rPr lang="en-US" sz="2300">
                <a:solidFill>
                  <a:srgbClr val="002360"/>
                </a:solidFill>
                <a:latin typeface="Alegreya Sans Bold Bold"/>
              </a:rPr>
              <a:t>Top Safety Issues</a:t>
            </a:r>
          </a:p>
          <a:p>
            <a:pPr algn="ctr">
              <a:lnSpc>
                <a:spcPts val="2530"/>
              </a:lnSpc>
            </a:pPr>
            <a:r>
              <a:rPr lang="en-US" sz="2300">
                <a:solidFill>
                  <a:srgbClr val="002360"/>
                </a:solidFill>
                <a:latin typeface="Alegreya Sans Bold Bold"/>
              </a:rPr>
              <a:t>Resources/Actions</a:t>
            </a:r>
          </a:p>
        </p:txBody>
      </p:sp>
      <p:sp>
        <p:nvSpPr>
          <p:cNvPr id="38" name="TextBox 38"/>
          <p:cNvSpPr txBox="1"/>
          <p:nvPr/>
        </p:nvSpPr>
        <p:spPr>
          <a:xfrm>
            <a:off x="13170164" y="3171809"/>
            <a:ext cx="2260053" cy="686435"/>
          </a:xfrm>
          <a:prstGeom prst="rect">
            <a:avLst/>
          </a:prstGeom>
        </p:spPr>
        <p:txBody>
          <a:bodyPr lIns="0" tIns="0" rIns="0" bIns="0" rtlCol="0" anchor="t">
            <a:spAutoFit/>
          </a:bodyPr>
          <a:lstStyle/>
          <a:p>
            <a:pPr algn="ctr">
              <a:lnSpc>
                <a:spcPts val="2530"/>
              </a:lnSpc>
            </a:pPr>
            <a:r>
              <a:rPr lang="en-US" sz="2300">
                <a:solidFill>
                  <a:srgbClr val="002360"/>
                </a:solidFill>
                <a:latin typeface="Alegreya Sans Bold Bold"/>
              </a:rPr>
              <a:t>Top Safety Issues</a:t>
            </a:r>
          </a:p>
          <a:p>
            <a:pPr algn="ctr">
              <a:lnSpc>
                <a:spcPts val="2530"/>
              </a:lnSpc>
            </a:pPr>
            <a:r>
              <a:rPr lang="en-US" sz="2300">
                <a:solidFill>
                  <a:srgbClr val="002360"/>
                </a:solidFill>
                <a:latin typeface="Alegreya Sans Bold Bold"/>
              </a:rPr>
              <a:t>Resources/Actions</a:t>
            </a:r>
          </a:p>
        </p:txBody>
      </p:sp>
      <p:sp>
        <p:nvSpPr>
          <p:cNvPr id="39" name="TextBox 39"/>
          <p:cNvSpPr txBox="1"/>
          <p:nvPr/>
        </p:nvSpPr>
        <p:spPr>
          <a:xfrm>
            <a:off x="15729658" y="3171809"/>
            <a:ext cx="2260053" cy="686435"/>
          </a:xfrm>
          <a:prstGeom prst="rect">
            <a:avLst/>
          </a:prstGeom>
        </p:spPr>
        <p:txBody>
          <a:bodyPr lIns="0" tIns="0" rIns="0" bIns="0" rtlCol="0" anchor="t">
            <a:spAutoFit/>
          </a:bodyPr>
          <a:lstStyle/>
          <a:p>
            <a:pPr algn="ctr">
              <a:lnSpc>
                <a:spcPts val="2530"/>
              </a:lnSpc>
            </a:pPr>
            <a:r>
              <a:rPr lang="en-US" sz="2300">
                <a:solidFill>
                  <a:srgbClr val="002360"/>
                </a:solidFill>
                <a:latin typeface="Alegreya Sans Bold Bold"/>
              </a:rPr>
              <a:t>Summary of </a:t>
            </a:r>
          </a:p>
          <a:p>
            <a:pPr algn="ctr">
              <a:lnSpc>
                <a:spcPts val="2530"/>
              </a:lnSpc>
            </a:pPr>
            <a:r>
              <a:rPr lang="en-US" sz="2300">
                <a:solidFill>
                  <a:srgbClr val="002360"/>
                </a:solidFill>
                <a:latin typeface="Alegreya Sans Bold Bold"/>
              </a:rPr>
              <a:t>Safety Week</a:t>
            </a:r>
          </a:p>
        </p:txBody>
      </p:sp>
      <p:grpSp>
        <p:nvGrpSpPr>
          <p:cNvPr id="40" name="Group 40"/>
          <p:cNvGrpSpPr/>
          <p:nvPr/>
        </p:nvGrpSpPr>
        <p:grpSpPr>
          <a:xfrm>
            <a:off x="2759179" y="4249699"/>
            <a:ext cx="2516046" cy="2625331"/>
            <a:chOff x="0" y="0"/>
            <a:chExt cx="2986618" cy="3116342"/>
          </a:xfrm>
        </p:grpSpPr>
        <p:sp>
          <p:nvSpPr>
            <p:cNvPr id="41" name="Freeform 41"/>
            <p:cNvSpPr/>
            <p:nvPr/>
          </p:nvSpPr>
          <p:spPr>
            <a:xfrm>
              <a:off x="0" y="0"/>
              <a:ext cx="2987888" cy="3117612"/>
            </a:xfrm>
            <a:custGeom>
              <a:avLst/>
              <a:gdLst/>
              <a:ahLst/>
              <a:cxnLst/>
              <a:rect l="l" t="t" r="r" b="b"/>
              <a:pathLst>
                <a:path w="2987888" h="311761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35139"/>
                  </a:lnTo>
                  <a:lnTo>
                    <a:pt x="60960" y="535139"/>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34663"/>
                  </a:lnTo>
                  <a:lnTo>
                    <a:pt x="157480" y="534663"/>
                  </a:lnTo>
                  <a:lnTo>
                    <a:pt x="157480" y="387350"/>
                  </a:lnTo>
                  <a:close/>
                  <a:moveTo>
                    <a:pt x="0" y="534662"/>
                  </a:moveTo>
                  <a:lnTo>
                    <a:pt x="60960" y="534662"/>
                  </a:lnTo>
                  <a:lnTo>
                    <a:pt x="60960" y="2509282"/>
                  </a:lnTo>
                  <a:lnTo>
                    <a:pt x="0" y="2509282"/>
                  </a:lnTo>
                  <a:lnTo>
                    <a:pt x="0" y="534662"/>
                  </a:lnTo>
                  <a:close/>
                  <a:moveTo>
                    <a:pt x="142240" y="534662"/>
                  </a:moveTo>
                  <a:lnTo>
                    <a:pt x="158750" y="534662"/>
                  </a:lnTo>
                  <a:lnTo>
                    <a:pt x="158750" y="2509282"/>
                  </a:lnTo>
                  <a:lnTo>
                    <a:pt x="142240" y="2509282"/>
                  </a:lnTo>
                  <a:lnTo>
                    <a:pt x="142240" y="534662"/>
                  </a:lnTo>
                  <a:close/>
                  <a:moveTo>
                    <a:pt x="269240" y="3055382"/>
                  </a:moveTo>
                  <a:cubicBezTo>
                    <a:pt x="154940" y="3055382"/>
                    <a:pt x="62230" y="2962672"/>
                    <a:pt x="62230" y="2848372"/>
                  </a:cubicBezTo>
                  <a:lnTo>
                    <a:pt x="62230" y="2509282"/>
                  </a:lnTo>
                  <a:lnTo>
                    <a:pt x="0" y="2509282"/>
                  </a:lnTo>
                  <a:lnTo>
                    <a:pt x="0" y="2848372"/>
                  </a:lnTo>
                  <a:cubicBezTo>
                    <a:pt x="0" y="2996962"/>
                    <a:pt x="120650" y="3117612"/>
                    <a:pt x="269240" y="3117612"/>
                  </a:cubicBezTo>
                  <a:lnTo>
                    <a:pt x="566476" y="3117612"/>
                  </a:lnTo>
                  <a:lnTo>
                    <a:pt x="566476" y="3055382"/>
                  </a:lnTo>
                  <a:lnTo>
                    <a:pt x="269240" y="3055382"/>
                  </a:lnTo>
                  <a:close/>
                  <a:moveTo>
                    <a:pt x="387350" y="2958862"/>
                  </a:moveTo>
                  <a:cubicBezTo>
                    <a:pt x="260350" y="2958862"/>
                    <a:pt x="157480" y="2855992"/>
                    <a:pt x="157480" y="2728992"/>
                  </a:cubicBezTo>
                  <a:lnTo>
                    <a:pt x="157480" y="2509282"/>
                  </a:lnTo>
                  <a:lnTo>
                    <a:pt x="140970" y="2509282"/>
                  </a:lnTo>
                  <a:lnTo>
                    <a:pt x="140970" y="2728992"/>
                  </a:lnTo>
                  <a:cubicBezTo>
                    <a:pt x="140970" y="2864882"/>
                    <a:pt x="251460" y="2975372"/>
                    <a:pt x="387350" y="2975372"/>
                  </a:cubicBezTo>
                  <a:lnTo>
                    <a:pt x="565641" y="2975372"/>
                  </a:lnTo>
                  <a:lnTo>
                    <a:pt x="565641" y="2958862"/>
                  </a:lnTo>
                  <a:lnTo>
                    <a:pt x="387350" y="2958862"/>
                  </a:lnTo>
                  <a:close/>
                  <a:moveTo>
                    <a:pt x="565641" y="3055382"/>
                  </a:moveTo>
                  <a:lnTo>
                    <a:pt x="2357527" y="3055382"/>
                  </a:lnTo>
                  <a:lnTo>
                    <a:pt x="2357527" y="3116342"/>
                  </a:lnTo>
                  <a:lnTo>
                    <a:pt x="565641" y="3116342"/>
                  </a:lnTo>
                  <a:lnTo>
                    <a:pt x="565641" y="3055382"/>
                  </a:lnTo>
                  <a:close/>
                  <a:moveTo>
                    <a:pt x="565641" y="2958862"/>
                  </a:moveTo>
                  <a:lnTo>
                    <a:pt x="2357527" y="2958862"/>
                  </a:lnTo>
                  <a:lnTo>
                    <a:pt x="2357527" y="2975372"/>
                  </a:lnTo>
                  <a:lnTo>
                    <a:pt x="565641" y="2975372"/>
                  </a:lnTo>
                  <a:lnTo>
                    <a:pt x="565641" y="2958862"/>
                  </a:lnTo>
                  <a:close/>
                  <a:moveTo>
                    <a:pt x="2925658" y="2509282"/>
                  </a:moveTo>
                  <a:lnTo>
                    <a:pt x="2925658" y="2848372"/>
                  </a:lnTo>
                  <a:cubicBezTo>
                    <a:pt x="2925658" y="2962672"/>
                    <a:pt x="2832948" y="3055382"/>
                    <a:pt x="2718648" y="3055382"/>
                  </a:cubicBezTo>
                  <a:lnTo>
                    <a:pt x="2357527" y="3055382"/>
                  </a:lnTo>
                  <a:lnTo>
                    <a:pt x="2357527" y="3116342"/>
                  </a:lnTo>
                  <a:lnTo>
                    <a:pt x="2718648" y="3116342"/>
                  </a:lnTo>
                  <a:cubicBezTo>
                    <a:pt x="2867238" y="3116342"/>
                    <a:pt x="2987888" y="2995692"/>
                    <a:pt x="2987888" y="2847102"/>
                  </a:cubicBezTo>
                  <a:lnTo>
                    <a:pt x="2987888" y="2509282"/>
                  </a:lnTo>
                  <a:lnTo>
                    <a:pt x="2925658" y="2509282"/>
                  </a:lnTo>
                  <a:close/>
                  <a:moveTo>
                    <a:pt x="2829138" y="2728992"/>
                  </a:moveTo>
                  <a:cubicBezTo>
                    <a:pt x="2829138" y="2855992"/>
                    <a:pt x="2726268" y="2958862"/>
                    <a:pt x="2599268" y="2958862"/>
                  </a:cubicBezTo>
                  <a:lnTo>
                    <a:pt x="2357527" y="2958862"/>
                  </a:lnTo>
                  <a:lnTo>
                    <a:pt x="2357527" y="2975372"/>
                  </a:lnTo>
                  <a:lnTo>
                    <a:pt x="2599268" y="2975372"/>
                  </a:lnTo>
                  <a:cubicBezTo>
                    <a:pt x="2735158" y="2975372"/>
                    <a:pt x="2845648" y="2864882"/>
                    <a:pt x="2845648" y="2728992"/>
                  </a:cubicBezTo>
                  <a:lnTo>
                    <a:pt x="2845648" y="2509282"/>
                  </a:lnTo>
                  <a:lnTo>
                    <a:pt x="2829138" y="2509282"/>
                  </a:lnTo>
                  <a:lnTo>
                    <a:pt x="2829138" y="2728992"/>
                  </a:lnTo>
                  <a:close/>
                  <a:moveTo>
                    <a:pt x="2925658" y="534662"/>
                  </a:moveTo>
                  <a:lnTo>
                    <a:pt x="2986618" y="534662"/>
                  </a:lnTo>
                  <a:lnTo>
                    <a:pt x="2986618" y="2509282"/>
                  </a:lnTo>
                  <a:lnTo>
                    <a:pt x="2925658" y="2509282"/>
                  </a:lnTo>
                  <a:lnTo>
                    <a:pt x="2925658" y="534662"/>
                  </a:lnTo>
                  <a:close/>
                  <a:moveTo>
                    <a:pt x="2829138" y="534662"/>
                  </a:moveTo>
                  <a:lnTo>
                    <a:pt x="2845648" y="534662"/>
                  </a:lnTo>
                  <a:lnTo>
                    <a:pt x="2845648" y="2509282"/>
                  </a:lnTo>
                  <a:lnTo>
                    <a:pt x="2829138" y="2509282"/>
                  </a:lnTo>
                  <a:lnTo>
                    <a:pt x="2829138" y="534662"/>
                  </a:lnTo>
                  <a:close/>
                  <a:moveTo>
                    <a:pt x="2718648" y="60960"/>
                  </a:moveTo>
                  <a:cubicBezTo>
                    <a:pt x="2832948" y="60960"/>
                    <a:pt x="2925658" y="153670"/>
                    <a:pt x="2925658" y="267970"/>
                  </a:cubicBezTo>
                  <a:lnTo>
                    <a:pt x="2925658" y="534662"/>
                  </a:lnTo>
                  <a:lnTo>
                    <a:pt x="2986618" y="534662"/>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35139"/>
                  </a:lnTo>
                  <a:lnTo>
                    <a:pt x="2845648" y="535139"/>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sp>
        <p:nvSpPr>
          <p:cNvPr id="42" name="TextBox 42"/>
          <p:cNvSpPr txBox="1"/>
          <p:nvPr/>
        </p:nvSpPr>
        <p:spPr>
          <a:xfrm>
            <a:off x="2887176" y="4975625"/>
            <a:ext cx="2260053" cy="1059180"/>
          </a:xfrm>
          <a:prstGeom prst="rect">
            <a:avLst/>
          </a:prstGeom>
        </p:spPr>
        <p:txBody>
          <a:bodyPr lIns="0" tIns="0" rIns="0" bIns="0" rtlCol="0" anchor="t">
            <a:spAutoFit/>
          </a:bodyPr>
          <a:lstStyle/>
          <a:p>
            <a:pPr algn="ctr">
              <a:lnSpc>
                <a:spcPts val="2640"/>
              </a:lnSpc>
            </a:pPr>
            <a:r>
              <a:rPr lang="en-US" sz="2400">
                <a:solidFill>
                  <a:srgbClr val="002360"/>
                </a:solidFill>
                <a:latin typeface="Alegreya Sans Bold Bold"/>
              </a:rPr>
              <a:t>Maintaining Controller Skills and Knowledge</a:t>
            </a:r>
          </a:p>
        </p:txBody>
      </p:sp>
      <p:grpSp>
        <p:nvGrpSpPr>
          <p:cNvPr id="43" name="Group 43"/>
          <p:cNvGrpSpPr/>
          <p:nvPr/>
        </p:nvGrpSpPr>
        <p:grpSpPr>
          <a:xfrm>
            <a:off x="15601662" y="4249699"/>
            <a:ext cx="2516046" cy="1269803"/>
            <a:chOff x="0" y="0"/>
            <a:chExt cx="2986618" cy="1507292"/>
          </a:xfrm>
        </p:grpSpPr>
        <p:sp>
          <p:nvSpPr>
            <p:cNvPr id="44" name="Freeform 44"/>
            <p:cNvSpPr/>
            <p:nvPr/>
          </p:nvSpPr>
          <p:spPr>
            <a:xfrm>
              <a:off x="0" y="0"/>
              <a:ext cx="2987888" cy="1508562"/>
            </a:xfrm>
            <a:custGeom>
              <a:avLst/>
              <a:gdLst/>
              <a:ahLst/>
              <a:cxnLst/>
              <a:rect l="l" t="t" r="r" b="b"/>
              <a:pathLst>
                <a:path w="2987888" h="150856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13038"/>
                  </a:lnTo>
                  <a:lnTo>
                    <a:pt x="60960" y="513038"/>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12950"/>
                  </a:lnTo>
                  <a:lnTo>
                    <a:pt x="157480" y="512950"/>
                  </a:lnTo>
                  <a:lnTo>
                    <a:pt x="157480" y="387350"/>
                  </a:lnTo>
                  <a:close/>
                  <a:moveTo>
                    <a:pt x="0" y="512950"/>
                  </a:moveTo>
                  <a:lnTo>
                    <a:pt x="60960" y="512950"/>
                  </a:lnTo>
                  <a:lnTo>
                    <a:pt x="60960" y="900232"/>
                  </a:lnTo>
                  <a:lnTo>
                    <a:pt x="0" y="900232"/>
                  </a:lnTo>
                  <a:lnTo>
                    <a:pt x="0" y="512950"/>
                  </a:lnTo>
                  <a:close/>
                  <a:moveTo>
                    <a:pt x="142240" y="512950"/>
                  </a:moveTo>
                  <a:lnTo>
                    <a:pt x="158750" y="512950"/>
                  </a:lnTo>
                  <a:lnTo>
                    <a:pt x="158750" y="900232"/>
                  </a:lnTo>
                  <a:lnTo>
                    <a:pt x="142240" y="900232"/>
                  </a:lnTo>
                  <a:lnTo>
                    <a:pt x="142240" y="512950"/>
                  </a:lnTo>
                  <a:close/>
                  <a:moveTo>
                    <a:pt x="269240" y="1446332"/>
                  </a:moveTo>
                  <a:cubicBezTo>
                    <a:pt x="154940" y="1446332"/>
                    <a:pt x="62230" y="1353622"/>
                    <a:pt x="62230" y="1239322"/>
                  </a:cubicBezTo>
                  <a:lnTo>
                    <a:pt x="62230" y="900232"/>
                  </a:lnTo>
                  <a:lnTo>
                    <a:pt x="0" y="900232"/>
                  </a:lnTo>
                  <a:lnTo>
                    <a:pt x="0" y="1239322"/>
                  </a:lnTo>
                  <a:cubicBezTo>
                    <a:pt x="0" y="1387912"/>
                    <a:pt x="120650" y="1508562"/>
                    <a:pt x="269240" y="1508562"/>
                  </a:cubicBezTo>
                  <a:lnTo>
                    <a:pt x="566476" y="1508562"/>
                  </a:lnTo>
                  <a:lnTo>
                    <a:pt x="566476" y="1446332"/>
                  </a:lnTo>
                  <a:lnTo>
                    <a:pt x="269240" y="1446332"/>
                  </a:lnTo>
                  <a:close/>
                  <a:moveTo>
                    <a:pt x="387350" y="1349812"/>
                  </a:moveTo>
                  <a:cubicBezTo>
                    <a:pt x="260350" y="1349812"/>
                    <a:pt x="157480" y="1246942"/>
                    <a:pt x="157480" y="1119942"/>
                  </a:cubicBezTo>
                  <a:lnTo>
                    <a:pt x="157480" y="900232"/>
                  </a:lnTo>
                  <a:lnTo>
                    <a:pt x="140970" y="900232"/>
                  </a:lnTo>
                  <a:lnTo>
                    <a:pt x="140970" y="1119942"/>
                  </a:lnTo>
                  <a:cubicBezTo>
                    <a:pt x="140970" y="1255832"/>
                    <a:pt x="251460" y="1366322"/>
                    <a:pt x="387350" y="1366322"/>
                  </a:cubicBezTo>
                  <a:lnTo>
                    <a:pt x="565641" y="1366322"/>
                  </a:lnTo>
                  <a:lnTo>
                    <a:pt x="565641" y="1349812"/>
                  </a:lnTo>
                  <a:lnTo>
                    <a:pt x="387350" y="1349812"/>
                  </a:lnTo>
                  <a:close/>
                  <a:moveTo>
                    <a:pt x="565641" y="1446332"/>
                  </a:moveTo>
                  <a:lnTo>
                    <a:pt x="2357527" y="1446332"/>
                  </a:lnTo>
                  <a:lnTo>
                    <a:pt x="2357527" y="1507292"/>
                  </a:lnTo>
                  <a:lnTo>
                    <a:pt x="565641" y="1507292"/>
                  </a:lnTo>
                  <a:lnTo>
                    <a:pt x="565641" y="1446332"/>
                  </a:lnTo>
                  <a:close/>
                  <a:moveTo>
                    <a:pt x="565641" y="1349812"/>
                  </a:moveTo>
                  <a:lnTo>
                    <a:pt x="2357527" y="1349812"/>
                  </a:lnTo>
                  <a:lnTo>
                    <a:pt x="2357527" y="1366322"/>
                  </a:lnTo>
                  <a:lnTo>
                    <a:pt x="565641" y="1366322"/>
                  </a:lnTo>
                  <a:lnTo>
                    <a:pt x="565641" y="1349812"/>
                  </a:lnTo>
                  <a:close/>
                  <a:moveTo>
                    <a:pt x="2925658" y="900232"/>
                  </a:moveTo>
                  <a:lnTo>
                    <a:pt x="2925658" y="1239322"/>
                  </a:lnTo>
                  <a:cubicBezTo>
                    <a:pt x="2925658" y="1353622"/>
                    <a:pt x="2832948" y="1446332"/>
                    <a:pt x="2718648" y="1446332"/>
                  </a:cubicBezTo>
                  <a:lnTo>
                    <a:pt x="2357527" y="1446332"/>
                  </a:lnTo>
                  <a:lnTo>
                    <a:pt x="2357527" y="1507292"/>
                  </a:lnTo>
                  <a:lnTo>
                    <a:pt x="2718648" y="1507292"/>
                  </a:lnTo>
                  <a:cubicBezTo>
                    <a:pt x="2867238" y="1507292"/>
                    <a:pt x="2987888" y="1386642"/>
                    <a:pt x="2987888" y="1238052"/>
                  </a:cubicBezTo>
                  <a:lnTo>
                    <a:pt x="2987888" y="900232"/>
                  </a:lnTo>
                  <a:lnTo>
                    <a:pt x="2925658" y="900232"/>
                  </a:lnTo>
                  <a:close/>
                  <a:moveTo>
                    <a:pt x="2829138" y="1119942"/>
                  </a:moveTo>
                  <a:cubicBezTo>
                    <a:pt x="2829138" y="1246942"/>
                    <a:pt x="2726268" y="1349812"/>
                    <a:pt x="2599268" y="1349812"/>
                  </a:cubicBezTo>
                  <a:lnTo>
                    <a:pt x="2357527" y="1349812"/>
                  </a:lnTo>
                  <a:lnTo>
                    <a:pt x="2357527" y="1366322"/>
                  </a:lnTo>
                  <a:lnTo>
                    <a:pt x="2599268" y="1366322"/>
                  </a:lnTo>
                  <a:cubicBezTo>
                    <a:pt x="2735158" y="1366322"/>
                    <a:pt x="2845648" y="1255832"/>
                    <a:pt x="2845648" y="1119942"/>
                  </a:cubicBezTo>
                  <a:lnTo>
                    <a:pt x="2845648" y="900232"/>
                  </a:lnTo>
                  <a:lnTo>
                    <a:pt x="2829138" y="900232"/>
                  </a:lnTo>
                  <a:lnTo>
                    <a:pt x="2829138" y="1119942"/>
                  </a:lnTo>
                  <a:close/>
                  <a:moveTo>
                    <a:pt x="2925658" y="512950"/>
                  </a:moveTo>
                  <a:lnTo>
                    <a:pt x="2986618" y="512950"/>
                  </a:lnTo>
                  <a:lnTo>
                    <a:pt x="2986618" y="900232"/>
                  </a:lnTo>
                  <a:lnTo>
                    <a:pt x="2925658" y="900232"/>
                  </a:lnTo>
                  <a:lnTo>
                    <a:pt x="2925658" y="512950"/>
                  </a:lnTo>
                  <a:close/>
                  <a:moveTo>
                    <a:pt x="2829138" y="512950"/>
                  </a:moveTo>
                  <a:lnTo>
                    <a:pt x="2845648" y="512950"/>
                  </a:lnTo>
                  <a:lnTo>
                    <a:pt x="2845648" y="900232"/>
                  </a:lnTo>
                  <a:lnTo>
                    <a:pt x="2829138" y="900232"/>
                  </a:lnTo>
                  <a:lnTo>
                    <a:pt x="2829138" y="512950"/>
                  </a:lnTo>
                  <a:close/>
                  <a:moveTo>
                    <a:pt x="2718648" y="60960"/>
                  </a:moveTo>
                  <a:cubicBezTo>
                    <a:pt x="2832948" y="60960"/>
                    <a:pt x="2925658" y="153670"/>
                    <a:pt x="2925658" y="267970"/>
                  </a:cubicBezTo>
                  <a:lnTo>
                    <a:pt x="2925658" y="512950"/>
                  </a:lnTo>
                  <a:lnTo>
                    <a:pt x="2986618" y="512950"/>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13038"/>
                  </a:lnTo>
                  <a:lnTo>
                    <a:pt x="2845648" y="513038"/>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grpSp>
        <p:nvGrpSpPr>
          <p:cNvPr id="45" name="Group 45"/>
          <p:cNvGrpSpPr/>
          <p:nvPr/>
        </p:nvGrpSpPr>
        <p:grpSpPr>
          <a:xfrm>
            <a:off x="15601662" y="5585301"/>
            <a:ext cx="2516046" cy="1269803"/>
            <a:chOff x="0" y="0"/>
            <a:chExt cx="2986618" cy="1507292"/>
          </a:xfrm>
        </p:grpSpPr>
        <p:sp>
          <p:nvSpPr>
            <p:cNvPr id="46" name="Freeform 46"/>
            <p:cNvSpPr/>
            <p:nvPr/>
          </p:nvSpPr>
          <p:spPr>
            <a:xfrm>
              <a:off x="0" y="0"/>
              <a:ext cx="2987888" cy="1508562"/>
            </a:xfrm>
            <a:custGeom>
              <a:avLst/>
              <a:gdLst/>
              <a:ahLst/>
              <a:cxnLst/>
              <a:rect l="l" t="t" r="r" b="b"/>
              <a:pathLst>
                <a:path w="2987888" h="150856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13038"/>
                  </a:lnTo>
                  <a:lnTo>
                    <a:pt x="60960" y="513038"/>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12950"/>
                  </a:lnTo>
                  <a:lnTo>
                    <a:pt x="157480" y="512950"/>
                  </a:lnTo>
                  <a:lnTo>
                    <a:pt x="157480" y="387350"/>
                  </a:lnTo>
                  <a:close/>
                  <a:moveTo>
                    <a:pt x="0" y="512950"/>
                  </a:moveTo>
                  <a:lnTo>
                    <a:pt x="60960" y="512950"/>
                  </a:lnTo>
                  <a:lnTo>
                    <a:pt x="60960" y="900232"/>
                  </a:lnTo>
                  <a:lnTo>
                    <a:pt x="0" y="900232"/>
                  </a:lnTo>
                  <a:lnTo>
                    <a:pt x="0" y="512950"/>
                  </a:lnTo>
                  <a:close/>
                  <a:moveTo>
                    <a:pt x="142240" y="512950"/>
                  </a:moveTo>
                  <a:lnTo>
                    <a:pt x="158750" y="512950"/>
                  </a:lnTo>
                  <a:lnTo>
                    <a:pt x="158750" y="900232"/>
                  </a:lnTo>
                  <a:lnTo>
                    <a:pt x="142240" y="900232"/>
                  </a:lnTo>
                  <a:lnTo>
                    <a:pt x="142240" y="512950"/>
                  </a:lnTo>
                  <a:close/>
                  <a:moveTo>
                    <a:pt x="269240" y="1446332"/>
                  </a:moveTo>
                  <a:cubicBezTo>
                    <a:pt x="154940" y="1446332"/>
                    <a:pt x="62230" y="1353622"/>
                    <a:pt x="62230" y="1239322"/>
                  </a:cubicBezTo>
                  <a:lnTo>
                    <a:pt x="62230" y="900232"/>
                  </a:lnTo>
                  <a:lnTo>
                    <a:pt x="0" y="900232"/>
                  </a:lnTo>
                  <a:lnTo>
                    <a:pt x="0" y="1239322"/>
                  </a:lnTo>
                  <a:cubicBezTo>
                    <a:pt x="0" y="1387912"/>
                    <a:pt x="120650" y="1508562"/>
                    <a:pt x="269240" y="1508562"/>
                  </a:cubicBezTo>
                  <a:lnTo>
                    <a:pt x="566476" y="1508562"/>
                  </a:lnTo>
                  <a:lnTo>
                    <a:pt x="566476" y="1446332"/>
                  </a:lnTo>
                  <a:lnTo>
                    <a:pt x="269240" y="1446332"/>
                  </a:lnTo>
                  <a:close/>
                  <a:moveTo>
                    <a:pt x="387350" y="1349812"/>
                  </a:moveTo>
                  <a:cubicBezTo>
                    <a:pt x="260350" y="1349812"/>
                    <a:pt x="157480" y="1246942"/>
                    <a:pt x="157480" y="1119942"/>
                  </a:cubicBezTo>
                  <a:lnTo>
                    <a:pt x="157480" y="900232"/>
                  </a:lnTo>
                  <a:lnTo>
                    <a:pt x="140970" y="900232"/>
                  </a:lnTo>
                  <a:lnTo>
                    <a:pt x="140970" y="1119942"/>
                  </a:lnTo>
                  <a:cubicBezTo>
                    <a:pt x="140970" y="1255832"/>
                    <a:pt x="251460" y="1366322"/>
                    <a:pt x="387350" y="1366322"/>
                  </a:cubicBezTo>
                  <a:lnTo>
                    <a:pt x="565641" y="1366322"/>
                  </a:lnTo>
                  <a:lnTo>
                    <a:pt x="565641" y="1349812"/>
                  </a:lnTo>
                  <a:lnTo>
                    <a:pt x="387350" y="1349812"/>
                  </a:lnTo>
                  <a:close/>
                  <a:moveTo>
                    <a:pt x="565641" y="1446332"/>
                  </a:moveTo>
                  <a:lnTo>
                    <a:pt x="2357527" y="1446332"/>
                  </a:lnTo>
                  <a:lnTo>
                    <a:pt x="2357527" y="1507292"/>
                  </a:lnTo>
                  <a:lnTo>
                    <a:pt x="565641" y="1507292"/>
                  </a:lnTo>
                  <a:lnTo>
                    <a:pt x="565641" y="1446332"/>
                  </a:lnTo>
                  <a:close/>
                  <a:moveTo>
                    <a:pt x="565641" y="1349812"/>
                  </a:moveTo>
                  <a:lnTo>
                    <a:pt x="2357527" y="1349812"/>
                  </a:lnTo>
                  <a:lnTo>
                    <a:pt x="2357527" y="1366322"/>
                  </a:lnTo>
                  <a:lnTo>
                    <a:pt x="565641" y="1366322"/>
                  </a:lnTo>
                  <a:lnTo>
                    <a:pt x="565641" y="1349812"/>
                  </a:lnTo>
                  <a:close/>
                  <a:moveTo>
                    <a:pt x="2925658" y="900232"/>
                  </a:moveTo>
                  <a:lnTo>
                    <a:pt x="2925658" y="1239322"/>
                  </a:lnTo>
                  <a:cubicBezTo>
                    <a:pt x="2925658" y="1353622"/>
                    <a:pt x="2832948" y="1446332"/>
                    <a:pt x="2718648" y="1446332"/>
                  </a:cubicBezTo>
                  <a:lnTo>
                    <a:pt x="2357527" y="1446332"/>
                  </a:lnTo>
                  <a:lnTo>
                    <a:pt x="2357527" y="1507292"/>
                  </a:lnTo>
                  <a:lnTo>
                    <a:pt x="2718648" y="1507292"/>
                  </a:lnTo>
                  <a:cubicBezTo>
                    <a:pt x="2867238" y="1507292"/>
                    <a:pt x="2987888" y="1386642"/>
                    <a:pt x="2987888" y="1238052"/>
                  </a:cubicBezTo>
                  <a:lnTo>
                    <a:pt x="2987888" y="900232"/>
                  </a:lnTo>
                  <a:lnTo>
                    <a:pt x="2925658" y="900232"/>
                  </a:lnTo>
                  <a:close/>
                  <a:moveTo>
                    <a:pt x="2829138" y="1119942"/>
                  </a:moveTo>
                  <a:cubicBezTo>
                    <a:pt x="2829138" y="1246942"/>
                    <a:pt x="2726268" y="1349812"/>
                    <a:pt x="2599268" y="1349812"/>
                  </a:cubicBezTo>
                  <a:lnTo>
                    <a:pt x="2357527" y="1349812"/>
                  </a:lnTo>
                  <a:lnTo>
                    <a:pt x="2357527" y="1366322"/>
                  </a:lnTo>
                  <a:lnTo>
                    <a:pt x="2599268" y="1366322"/>
                  </a:lnTo>
                  <a:cubicBezTo>
                    <a:pt x="2735158" y="1366322"/>
                    <a:pt x="2845648" y="1255832"/>
                    <a:pt x="2845648" y="1119942"/>
                  </a:cubicBezTo>
                  <a:lnTo>
                    <a:pt x="2845648" y="900232"/>
                  </a:lnTo>
                  <a:lnTo>
                    <a:pt x="2829138" y="900232"/>
                  </a:lnTo>
                  <a:lnTo>
                    <a:pt x="2829138" y="1119942"/>
                  </a:lnTo>
                  <a:close/>
                  <a:moveTo>
                    <a:pt x="2925658" y="512950"/>
                  </a:moveTo>
                  <a:lnTo>
                    <a:pt x="2986618" y="512950"/>
                  </a:lnTo>
                  <a:lnTo>
                    <a:pt x="2986618" y="900232"/>
                  </a:lnTo>
                  <a:lnTo>
                    <a:pt x="2925658" y="900232"/>
                  </a:lnTo>
                  <a:lnTo>
                    <a:pt x="2925658" y="512950"/>
                  </a:lnTo>
                  <a:close/>
                  <a:moveTo>
                    <a:pt x="2829138" y="512950"/>
                  </a:moveTo>
                  <a:lnTo>
                    <a:pt x="2845648" y="512950"/>
                  </a:lnTo>
                  <a:lnTo>
                    <a:pt x="2845648" y="900232"/>
                  </a:lnTo>
                  <a:lnTo>
                    <a:pt x="2829138" y="900232"/>
                  </a:lnTo>
                  <a:lnTo>
                    <a:pt x="2829138" y="512950"/>
                  </a:lnTo>
                  <a:close/>
                  <a:moveTo>
                    <a:pt x="2718648" y="60960"/>
                  </a:moveTo>
                  <a:cubicBezTo>
                    <a:pt x="2832948" y="60960"/>
                    <a:pt x="2925658" y="153670"/>
                    <a:pt x="2925658" y="267970"/>
                  </a:cubicBezTo>
                  <a:lnTo>
                    <a:pt x="2925658" y="512950"/>
                  </a:lnTo>
                  <a:lnTo>
                    <a:pt x="2986618" y="512950"/>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13038"/>
                  </a:lnTo>
                  <a:lnTo>
                    <a:pt x="2845648" y="513038"/>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sp>
        <p:nvSpPr>
          <p:cNvPr id="47" name="TextBox 47"/>
          <p:cNvSpPr txBox="1"/>
          <p:nvPr/>
        </p:nvSpPr>
        <p:spPr>
          <a:xfrm>
            <a:off x="15729658" y="4507411"/>
            <a:ext cx="2260053" cy="725805"/>
          </a:xfrm>
          <a:prstGeom prst="rect">
            <a:avLst/>
          </a:prstGeom>
        </p:spPr>
        <p:txBody>
          <a:bodyPr lIns="0" tIns="0" rIns="0" bIns="0" rtlCol="0" anchor="t">
            <a:spAutoFit/>
          </a:bodyPr>
          <a:lstStyle/>
          <a:p>
            <a:pPr algn="ctr">
              <a:lnSpc>
                <a:spcPts val="2640"/>
              </a:lnSpc>
            </a:pPr>
            <a:r>
              <a:rPr lang="en-US" sz="2400">
                <a:solidFill>
                  <a:srgbClr val="002360"/>
                </a:solidFill>
                <a:latin typeface="Alegreya Sans Bold Bold"/>
              </a:rPr>
              <a:t>Safety </a:t>
            </a:r>
          </a:p>
          <a:p>
            <a:pPr algn="ctr">
              <a:lnSpc>
                <a:spcPts val="2640"/>
              </a:lnSpc>
            </a:pPr>
            <a:r>
              <a:rPr lang="en-US" sz="2400">
                <a:solidFill>
                  <a:srgbClr val="002360"/>
                </a:solidFill>
                <a:latin typeface="Alegreya Sans Bold Bold"/>
              </a:rPr>
              <a:t>Leadership</a:t>
            </a:r>
          </a:p>
        </p:txBody>
      </p:sp>
      <p:sp>
        <p:nvSpPr>
          <p:cNvPr id="48" name="TextBox 48"/>
          <p:cNvSpPr txBox="1"/>
          <p:nvPr/>
        </p:nvSpPr>
        <p:spPr>
          <a:xfrm>
            <a:off x="15729658" y="5843013"/>
            <a:ext cx="2260053" cy="725805"/>
          </a:xfrm>
          <a:prstGeom prst="rect">
            <a:avLst/>
          </a:prstGeom>
        </p:spPr>
        <p:txBody>
          <a:bodyPr lIns="0" tIns="0" rIns="0" bIns="0" rtlCol="0" anchor="t">
            <a:spAutoFit/>
          </a:bodyPr>
          <a:lstStyle/>
          <a:p>
            <a:pPr algn="ctr">
              <a:lnSpc>
                <a:spcPts val="2640"/>
              </a:lnSpc>
            </a:pPr>
            <a:r>
              <a:rPr lang="en-US" sz="2400">
                <a:solidFill>
                  <a:srgbClr val="002360"/>
                </a:solidFill>
                <a:latin typeface="Alegreya Sans Bold Bold"/>
              </a:rPr>
              <a:t>Talking About Safety</a:t>
            </a:r>
          </a:p>
        </p:txBody>
      </p:sp>
      <p:grpSp>
        <p:nvGrpSpPr>
          <p:cNvPr id="49" name="Group 49"/>
          <p:cNvGrpSpPr/>
          <p:nvPr/>
        </p:nvGrpSpPr>
        <p:grpSpPr>
          <a:xfrm>
            <a:off x="5331831" y="4249699"/>
            <a:ext cx="2516046" cy="2605405"/>
            <a:chOff x="0" y="0"/>
            <a:chExt cx="2986618" cy="3092689"/>
          </a:xfrm>
        </p:grpSpPr>
        <p:sp>
          <p:nvSpPr>
            <p:cNvPr id="50" name="Freeform 50"/>
            <p:cNvSpPr/>
            <p:nvPr/>
          </p:nvSpPr>
          <p:spPr>
            <a:xfrm>
              <a:off x="0" y="0"/>
              <a:ext cx="2987888" cy="3093959"/>
            </a:xfrm>
            <a:custGeom>
              <a:avLst/>
              <a:gdLst/>
              <a:ahLst/>
              <a:cxnLst/>
              <a:rect l="l" t="t" r="r" b="b"/>
              <a:pathLst>
                <a:path w="2987888" h="3093959">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34814"/>
                  </a:lnTo>
                  <a:lnTo>
                    <a:pt x="60960" y="534814"/>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34343"/>
                  </a:lnTo>
                  <a:lnTo>
                    <a:pt x="157480" y="534343"/>
                  </a:lnTo>
                  <a:lnTo>
                    <a:pt x="157480" y="387350"/>
                  </a:lnTo>
                  <a:close/>
                  <a:moveTo>
                    <a:pt x="0" y="534343"/>
                  </a:moveTo>
                  <a:lnTo>
                    <a:pt x="60960" y="534343"/>
                  </a:lnTo>
                  <a:lnTo>
                    <a:pt x="60960" y="2485629"/>
                  </a:lnTo>
                  <a:lnTo>
                    <a:pt x="0" y="2485629"/>
                  </a:lnTo>
                  <a:lnTo>
                    <a:pt x="0" y="534343"/>
                  </a:lnTo>
                  <a:close/>
                  <a:moveTo>
                    <a:pt x="142240" y="534343"/>
                  </a:moveTo>
                  <a:lnTo>
                    <a:pt x="158750" y="534343"/>
                  </a:lnTo>
                  <a:lnTo>
                    <a:pt x="158750" y="2485629"/>
                  </a:lnTo>
                  <a:lnTo>
                    <a:pt x="142240" y="2485629"/>
                  </a:lnTo>
                  <a:lnTo>
                    <a:pt x="142240" y="534343"/>
                  </a:lnTo>
                  <a:close/>
                  <a:moveTo>
                    <a:pt x="269240" y="3031729"/>
                  </a:moveTo>
                  <a:cubicBezTo>
                    <a:pt x="154940" y="3031729"/>
                    <a:pt x="62230" y="2939019"/>
                    <a:pt x="62230" y="2824719"/>
                  </a:cubicBezTo>
                  <a:lnTo>
                    <a:pt x="62230" y="2485629"/>
                  </a:lnTo>
                  <a:lnTo>
                    <a:pt x="0" y="2485629"/>
                  </a:lnTo>
                  <a:lnTo>
                    <a:pt x="0" y="2824719"/>
                  </a:lnTo>
                  <a:cubicBezTo>
                    <a:pt x="0" y="2973309"/>
                    <a:pt x="120650" y="3093959"/>
                    <a:pt x="269240" y="3093959"/>
                  </a:cubicBezTo>
                  <a:lnTo>
                    <a:pt x="566476" y="3093959"/>
                  </a:lnTo>
                  <a:lnTo>
                    <a:pt x="566476" y="3031729"/>
                  </a:lnTo>
                  <a:lnTo>
                    <a:pt x="269240" y="3031729"/>
                  </a:lnTo>
                  <a:close/>
                  <a:moveTo>
                    <a:pt x="387350" y="2935209"/>
                  </a:moveTo>
                  <a:cubicBezTo>
                    <a:pt x="260350" y="2935209"/>
                    <a:pt x="157480" y="2832339"/>
                    <a:pt x="157480" y="2705339"/>
                  </a:cubicBezTo>
                  <a:lnTo>
                    <a:pt x="157480" y="2485629"/>
                  </a:lnTo>
                  <a:lnTo>
                    <a:pt x="140970" y="2485629"/>
                  </a:lnTo>
                  <a:lnTo>
                    <a:pt x="140970" y="2705339"/>
                  </a:lnTo>
                  <a:cubicBezTo>
                    <a:pt x="140970" y="2841229"/>
                    <a:pt x="251460" y="2951719"/>
                    <a:pt x="387350" y="2951719"/>
                  </a:cubicBezTo>
                  <a:lnTo>
                    <a:pt x="565641" y="2951719"/>
                  </a:lnTo>
                  <a:lnTo>
                    <a:pt x="565641" y="2935209"/>
                  </a:lnTo>
                  <a:lnTo>
                    <a:pt x="387350" y="2935209"/>
                  </a:lnTo>
                  <a:close/>
                  <a:moveTo>
                    <a:pt x="565641" y="3031729"/>
                  </a:moveTo>
                  <a:lnTo>
                    <a:pt x="2357527" y="3031729"/>
                  </a:lnTo>
                  <a:lnTo>
                    <a:pt x="2357527" y="3092689"/>
                  </a:lnTo>
                  <a:lnTo>
                    <a:pt x="565641" y="3092689"/>
                  </a:lnTo>
                  <a:lnTo>
                    <a:pt x="565641" y="3031729"/>
                  </a:lnTo>
                  <a:close/>
                  <a:moveTo>
                    <a:pt x="565641" y="2935209"/>
                  </a:moveTo>
                  <a:lnTo>
                    <a:pt x="2357527" y="2935209"/>
                  </a:lnTo>
                  <a:lnTo>
                    <a:pt x="2357527" y="2951719"/>
                  </a:lnTo>
                  <a:lnTo>
                    <a:pt x="565641" y="2951719"/>
                  </a:lnTo>
                  <a:lnTo>
                    <a:pt x="565641" y="2935209"/>
                  </a:lnTo>
                  <a:close/>
                  <a:moveTo>
                    <a:pt x="2925658" y="2485629"/>
                  </a:moveTo>
                  <a:lnTo>
                    <a:pt x="2925658" y="2824719"/>
                  </a:lnTo>
                  <a:cubicBezTo>
                    <a:pt x="2925658" y="2939019"/>
                    <a:pt x="2832948" y="3031729"/>
                    <a:pt x="2718648" y="3031729"/>
                  </a:cubicBezTo>
                  <a:lnTo>
                    <a:pt x="2357527" y="3031729"/>
                  </a:lnTo>
                  <a:lnTo>
                    <a:pt x="2357527" y="3092689"/>
                  </a:lnTo>
                  <a:lnTo>
                    <a:pt x="2718648" y="3092689"/>
                  </a:lnTo>
                  <a:cubicBezTo>
                    <a:pt x="2867238" y="3092689"/>
                    <a:pt x="2987888" y="2972039"/>
                    <a:pt x="2987888" y="2823449"/>
                  </a:cubicBezTo>
                  <a:lnTo>
                    <a:pt x="2987888" y="2485629"/>
                  </a:lnTo>
                  <a:lnTo>
                    <a:pt x="2925658" y="2485629"/>
                  </a:lnTo>
                  <a:close/>
                  <a:moveTo>
                    <a:pt x="2829138" y="2705339"/>
                  </a:moveTo>
                  <a:cubicBezTo>
                    <a:pt x="2829138" y="2832339"/>
                    <a:pt x="2726268" y="2935209"/>
                    <a:pt x="2599268" y="2935209"/>
                  </a:cubicBezTo>
                  <a:lnTo>
                    <a:pt x="2357527" y="2935209"/>
                  </a:lnTo>
                  <a:lnTo>
                    <a:pt x="2357527" y="2951719"/>
                  </a:lnTo>
                  <a:lnTo>
                    <a:pt x="2599268" y="2951719"/>
                  </a:lnTo>
                  <a:cubicBezTo>
                    <a:pt x="2735158" y="2951719"/>
                    <a:pt x="2845648" y="2841229"/>
                    <a:pt x="2845648" y="2705339"/>
                  </a:cubicBezTo>
                  <a:lnTo>
                    <a:pt x="2845648" y="2485629"/>
                  </a:lnTo>
                  <a:lnTo>
                    <a:pt x="2829138" y="2485629"/>
                  </a:lnTo>
                  <a:lnTo>
                    <a:pt x="2829138" y="2705339"/>
                  </a:lnTo>
                  <a:close/>
                  <a:moveTo>
                    <a:pt x="2925658" y="534343"/>
                  </a:moveTo>
                  <a:lnTo>
                    <a:pt x="2986618" y="534343"/>
                  </a:lnTo>
                  <a:lnTo>
                    <a:pt x="2986618" y="2485629"/>
                  </a:lnTo>
                  <a:lnTo>
                    <a:pt x="2925658" y="2485629"/>
                  </a:lnTo>
                  <a:lnTo>
                    <a:pt x="2925658" y="534343"/>
                  </a:lnTo>
                  <a:close/>
                  <a:moveTo>
                    <a:pt x="2829138" y="534343"/>
                  </a:moveTo>
                  <a:lnTo>
                    <a:pt x="2845648" y="534343"/>
                  </a:lnTo>
                  <a:lnTo>
                    <a:pt x="2845648" y="2485629"/>
                  </a:lnTo>
                  <a:lnTo>
                    <a:pt x="2829138" y="2485629"/>
                  </a:lnTo>
                  <a:lnTo>
                    <a:pt x="2829138" y="534343"/>
                  </a:lnTo>
                  <a:close/>
                  <a:moveTo>
                    <a:pt x="2718648" y="60960"/>
                  </a:moveTo>
                  <a:cubicBezTo>
                    <a:pt x="2832948" y="60960"/>
                    <a:pt x="2925658" y="153670"/>
                    <a:pt x="2925658" y="267970"/>
                  </a:cubicBezTo>
                  <a:lnTo>
                    <a:pt x="2925658" y="534343"/>
                  </a:lnTo>
                  <a:lnTo>
                    <a:pt x="2986618" y="534343"/>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34814"/>
                  </a:lnTo>
                  <a:lnTo>
                    <a:pt x="2845648" y="534814"/>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sp>
        <p:nvSpPr>
          <p:cNvPr id="51" name="TextBox 51"/>
          <p:cNvSpPr txBox="1"/>
          <p:nvPr/>
        </p:nvSpPr>
        <p:spPr>
          <a:xfrm>
            <a:off x="5459827" y="4808937"/>
            <a:ext cx="2260053" cy="1725930"/>
          </a:xfrm>
          <a:prstGeom prst="rect">
            <a:avLst/>
          </a:prstGeom>
        </p:spPr>
        <p:txBody>
          <a:bodyPr lIns="0" tIns="0" rIns="0" bIns="0" rtlCol="0" anchor="t">
            <a:spAutoFit/>
          </a:bodyPr>
          <a:lstStyle/>
          <a:p>
            <a:pPr algn="ctr">
              <a:lnSpc>
                <a:spcPts val="2640"/>
              </a:lnSpc>
            </a:pPr>
            <a:r>
              <a:rPr lang="en-US" sz="2400">
                <a:solidFill>
                  <a:srgbClr val="002360"/>
                </a:solidFill>
                <a:latin typeface="Alegreya Sans Bold Bold"/>
              </a:rPr>
              <a:t>Ramping Up Operations &amp; Managing Skills and Knowledge</a:t>
            </a:r>
          </a:p>
          <a:p>
            <a:pPr algn="ctr">
              <a:lnSpc>
                <a:spcPts val="2640"/>
              </a:lnSpc>
            </a:pPr>
            <a:endParaRPr lang="en-US" sz="2400">
              <a:solidFill>
                <a:srgbClr val="002360"/>
              </a:solidFill>
              <a:latin typeface="Alegreya Sans Bold Bold"/>
            </a:endParaRPr>
          </a:p>
        </p:txBody>
      </p:sp>
      <p:grpSp>
        <p:nvGrpSpPr>
          <p:cNvPr id="52" name="Group 52"/>
          <p:cNvGrpSpPr/>
          <p:nvPr/>
        </p:nvGrpSpPr>
        <p:grpSpPr>
          <a:xfrm>
            <a:off x="7908732" y="4249699"/>
            <a:ext cx="2516046" cy="2605405"/>
            <a:chOff x="0" y="0"/>
            <a:chExt cx="2986618" cy="3092689"/>
          </a:xfrm>
        </p:grpSpPr>
        <p:sp>
          <p:nvSpPr>
            <p:cNvPr id="53" name="Freeform 53"/>
            <p:cNvSpPr/>
            <p:nvPr/>
          </p:nvSpPr>
          <p:spPr>
            <a:xfrm>
              <a:off x="0" y="0"/>
              <a:ext cx="2987888" cy="3093959"/>
            </a:xfrm>
            <a:custGeom>
              <a:avLst/>
              <a:gdLst/>
              <a:ahLst/>
              <a:cxnLst/>
              <a:rect l="l" t="t" r="r" b="b"/>
              <a:pathLst>
                <a:path w="2987888" h="3093959">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34814"/>
                  </a:lnTo>
                  <a:lnTo>
                    <a:pt x="60960" y="534814"/>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34343"/>
                  </a:lnTo>
                  <a:lnTo>
                    <a:pt x="157480" y="534343"/>
                  </a:lnTo>
                  <a:lnTo>
                    <a:pt x="157480" y="387350"/>
                  </a:lnTo>
                  <a:close/>
                  <a:moveTo>
                    <a:pt x="0" y="534343"/>
                  </a:moveTo>
                  <a:lnTo>
                    <a:pt x="60960" y="534343"/>
                  </a:lnTo>
                  <a:lnTo>
                    <a:pt x="60960" y="2485629"/>
                  </a:lnTo>
                  <a:lnTo>
                    <a:pt x="0" y="2485629"/>
                  </a:lnTo>
                  <a:lnTo>
                    <a:pt x="0" y="534343"/>
                  </a:lnTo>
                  <a:close/>
                  <a:moveTo>
                    <a:pt x="142240" y="534343"/>
                  </a:moveTo>
                  <a:lnTo>
                    <a:pt x="158750" y="534343"/>
                  </a:lnTo>
                  <a:lnTo>
                    <a:pt x="158750" y="2485629"/>
                  </a:lnTo>
                  <a:lnTo>
                    <a:pt x="142240" y="2485629"/>
                  </a:lnTo>
                  <a:lnTo>
                    <a:pt x="142240" y="534343"/>
                  </a:lnTo>
                  <a:close/>
                  <a:moveTo>
                    <a:pt x="269240" y="3031729"/>
                  </a:moveTo>
                  <a:cubicBezTo>
                    <a:pt x="154940" y="3031729"/>
                    <a:pt x="62230" y="2939019"/>
                    <a:pt x="62230" y="2824719"/>
                  </a:cubicBezTo>
                  <a:lnTo>
                    <a:pt x="62230" y="2485629"/>
                  </a:lnTo>
                  <a:lnTo>
                    <a:pt x="0" y="2485629"/>
                  </a:lnTo>
                  <a:lnTo>
                    <a:pt x="0" y="2824719"/>
                  </a:lnTo>
                  <a:cubicBezTo>
                    <a:pt x="0" y="2973309"/>
                    <a:pt x="120650" y="3093959"/>
                    <a:pt x="269240" y="3093959"/>
                  </a:cubicBezTo>
                  <a:lnTo>
                    <a:pt x="566476" y="3093959"/>
                  </a:lnTo>
                  <a:lnTo>
                    <a:pt x="566476" y="3031729"/>
                  </a:lnTo>
                  <a:lnTo>
                    <a:pt x="269240" y="3031729"/>
                  </a:lnTo>
                  <a:close/>
                  <a:moveTo>
                    <a:pt x="387350" y="2935209"/>
                  </a:moveTo>
                  <a:cubicBezTo>
                    <a:pt x="260350" y="2935209"/>
                    <a:pt x="157480" y="2832339"/>
                    <a:pt x="157480" y="2705339"/>
                  </a:cubicBezTo>
                  <a:lnTo>
                    <a:pt x="157480" y="2485629"/>
                  </a:lnTo>
                  <a:lnTo>
                    <a:pt x="140970" y="2485629"/>
                  </a:lnTo>
                  <a:lnTo>
                    <a:pt x="140970" y="2705339"/>
                  </a:lnTo>
                  <a:cubicBezTo>
                    <a:pt x="140970" y="2841229"/>
                    <a:pt x="251460" y="2951719"/>
                    <a:pt x="387350" y="2951719"/>
                  </a:cubicBezTo>
                  <a:lnTo>
                    <a:pt x="565641" y="2951719"/>
                  </a:lnTo>
                  <a:lnTo>
                    <a:pt x="565641" y="2935209"/>
                  </a:lnTo>
                  <a:lnTo>
                    <a:pt x="387350" y="2935209"/>
                  </a:lnTo>
                  <a:close/>
                  <a:moveTo>
                    <a:pt x="565641" y="3031729"/>
                  </a:moveTo>
                  <a:lnTo>
                    <a:pt x="2357527" y="3031729"/>
                  </a:lnTo>
                  <a:lnTo>
                    <a:pt x="2357527" y="3092689"/>
                  </a:lnTo>
                  <a:lnTo>
                    <a:pt x="565641" y="3092689"/>
                  </a:lnTo>
                  <a:lnTo>
                    <a:pt x="565641" y="3031729"/>
                  </a:lnTo>
                  <a:close/>
                  <a:moveTo>
                    <a:pt x="565641" y="2935209"/>
                  </a:moveTo>
                  <a:lnTo>
                    <a:pt x="2357527" y="2935209"/>
                  </a:lnTo>
                  <a:lnTo>
                    <a:pt x="2357527" y="2951719"/>
                  </a:lnTo>
                  <a:lnTo>
                    <a:pt x="565641" y="2951719"/>
                  </a:lnTo>
                  <a:lnTo>
                    <a:pt x="565641" y="2935209"/>
                  </a:lnTo>
                  <a:close/>
                  <a:moveTo>
                    <a:pt x="2925658" y="2485629"/>
                  </a:moveTo>
                  <a:lnTo>
                    <a:pt x="2925658" y="2824719"/>
                  </a:lnTo>
                  <a:cubicBezTo>
                    <a:pt x="2925658" y="2939019"/>
                    <a:pt x="2832948" y="3031729"/>
                    <a:pt x="2718648" y="3031729"/>
                  </a:cubicBezTo>
                  <a:lnTo>
                    <a:pt x="2357527" y="3031729"/>
                  </a:lnTo>
                  <a:lnTo>
                    <a:pt x="2357527" y="3092689"/>
                  </a:lnTo>
                  <a:lnTo>
                    <a:pt x="2718648" y="3092689"/>
                  </a:lnTo>
                  <a:cubicBezTo>
                    <a:pt x="2867238" y="3092689"/>
                    <a:pt x="2987888" y="2972039"/>
                    <a:pt x="2987888" y="2823449"/>
                  </a:cubicBezTo>
                  <a:lnTo>
                    <a:pt x="2987888" y="2485629"/>
                  </a:lnTo>
                  <a:lnTo>
                    <a:pt x="2925658" y="2485629"/>
                  </a:lnTo>
                  <a:close/>
                  <a:moveTo>
                    <a:pt x="2829138" y="2705339"/>
                  </a:moveTo>
                  <a:cubicBezTo>
                    <a:pt x="2829138" y="2832339"/>
                    <a:pt x="2726268" y="2935209"/>
                    <a:pt x="2599268" y="2935209"/>
                  </a:cubicBezTo>
                  <a:lnTo>
                    <a:pt x="2357527" y="2935209"/>
                  </a:lnTo>
                  <a:lnTo>
                    <a:pt x="2357527" y="2951719"/>
                  </a:lnTo>
                  <a:lnTo>
                    <a:pt x="2599268" y="2951719"/>
                  </a:lnTo>
                  <a:cubicBezTo>
                    <a:pt x="2735158" y="2951719"/>
                    <a:pt x="2845648" y="2841229"/>
                    <a:pt x="2845648" y="2705339"/>
                  </a:cubicBezTo>
                  <a:lnTo>
                    <a:pt x="2845648" y="2485629"/>
                  </a:lnTo>
                  <a:lnTo>
                    <a:pt x="2829138" y="2485629"/>
                  </a:lnTo>
                  <a:lnTo>
                    <a:pt x="2829138" y="2705339"/>
                  </a:lnTo>
                  <a:close/>
                  <a:moveTo>
                    <a:pt x="2925658" y="534343"/>
                  </a:moveTo>
                  <a:lnTo>
                    <a:pt x="2986618" y="534343"/>
                  </a:lnTo>
                  <a:lnTo>
                    <a:pt x="2986618" y="2485629"/>
                  </a:lnTo>
                  <a:lnTo>
                    <a:pt x="2925658" y="2485629"/>
                  </a:lnTo>
                  <a:lnTo>
                    <a:pt x="2925658" y="534343"/>
                  </a:lnTo>
                  <a:close/>
                  <a:moveTo>
                    <a:pt x="2829138" y="534343"/>
                  </a:moveTo>
                  <a:lnTo>
                    <a:pt x="2845648" y="534343"/>
                  </a:lnTo>
                  <a:lnTo>
                    <a:pt x="2845648" y="2485629"/>
                  </a:lnTo>
                  <a:lnTo>
                    <a:pt x="2829138" y="2485629"/>
                  </a:lnTo>
                  <a:lnTo>
                    <a:pt x="2829138" y="534343"/>
                  </a:lnTo>
                  <a:close/>
                  <a:moveTo>
                    <a:pt x="2718648" y="60960"/>
                  </a:moveTo>
                  <a:cubicBezTo>
                    <a:pt x="2832948" y="60960"/>
                    <a:pt x="2925658" y="153670"/>
                    <a:pt x="2925658" y="267970"/>
                  </a:cubicBezTo>
                  <a:lnTo>
                    <a:pt x="2925658" y="534343"/>
                  </a:lnTo>
                  <a:lnTo>
                    <a:pt x="2986618" y="534343"/>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34814"/>
                  </a:lnTo>
                  <a:lnTo>
                    <a:pt x="2845648" y="534814"/>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sp>
        <p:nvSpPr>
          <p:cNvPr id="54" name="TextBox 54"/>
          <p:cNvSpPr txBox="1"/>
          <p:nvPr/>
        </p:nvSpPr>
        <p:spPr>
          <a:xfrm>
            <a:off x="8036728" y="5142312"/>
            <a:ext cx="2260053" cy="725805"/>
          </a:xfrm>
          <a:prstGeom prst="rect">
            <a:avLst/>
          </a:prstGeom>
        </p:spPr>
        <p:txBody>
          <a:bodyPr lIns="0" tIns="0" rIns="0" bIns="0" rtlCol="0" anchor="t">
            <a:spAutoFit/>
          </a:bodyPr>
          <a:lstStyle/>
          <a:p>
            <a:pPr algn="ctr">
              <a:lnSpc>
                <a:spcPts val="2640"/>
              </a:lnSpc>
            </a:pPr>
            <a:r>
              <a:rPr lang="en-US" sz="2400">
                <a:solidFill>
                  <a:srgbClr val="002360"/>
                </a:solidFill>
                <a:latin typeface="Alegreya Sans Bold Bold"/>
              </a:rPr>
              <a:t>Crew Skills and Knowledge</a:t>
            </a:r>
          </a:p>
        </p:txBody>
      </p:sp>
      <p:grpSp>
        <p:nvGrpSpPr>
          <p:cNvPr id="55" name="Group 55"/>
          <p:cNvGrpSpPr/>
          <p:nvPr/>
        </p:nvGrpSpPr>
        <p:grpSpPr>
          <a:xfrm>
            <a:off x="10449648" y="4249699"/>
            <a:ext cx="2516046" cy="2605405"/>
            <a:chOff x="0" y="0"/>
            <a:chExt cx="2986618" cy="3092689"/>
          </a:xfrm>
        </p:grpSpPr>
        <p:sp>
          <p:nvSpPr>
            <p:cNvPr id="56" name="Freeform 56"/>
            <p:cNvSpPr/>
            <p:nvPr/>
          </p:nvSpPr>
          <p:spPr>
            <a:xfrm>
              <a:off x="0" y="0"/>
              <a:ext cx="2987888" cy="3093959"/>
            </a:xfrm>
            <a:custGeom>
              <a:avLst/>
              <a:gdLst/>
              <a:ahLst/>
              <a:cxnLst/>
              <a:rect l="l" t="t" r="r" b="b"/>
              <a:pathLst>
                <a:path w="2987888" h="3093959">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34814"/>
                  </a:lnTo>
                  <a:lnTo>
                    <a:pt x="60960" y="534814"/>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34343"/>
                  </a:lnTo>
                  <a:lnTo>
                    <a:pt x="157480" y="534343"/>
                  </a:lnTo>
                  <a:lnTo>
                    <a:pt x="157480" y="387350"/>
                  </a:lnTo>
                  <a:close/>
                  <a:moveTo>
                    <a:pt x="0" y="534343"/>
                  </a:moveTo>
                  <a:lnTo>
                    <a:pt x="60960" y="534343"/>
                  </a:lnTo>
                  <a:lnTo>
                    <a:pt x="60960" y="2485629"/>
                  </a:lnTo>
                  <a:lnTo>
                    <a:pt x="0" y="2485629"/>
                  </a:lnTo>
                  <a:lnTo>
                    <a:pt x="0" y="534343"/>
                  </a:lnTo>
                  <a:close/>
                  <a:moveTo>
                    <a:pt x="142240" y="534343"/>
                  </a:moveTo>
                  <a:lnTo>
                    <a:pt x="158750" y="534343"/>
                  </a:lnTo>
                  <a:lnTo>
                    <a:pt x="158750" y="2485629"/>
                  </a:lnTo>
                  <a:lnTo>
                    <a:pt x="142240" y="2485629"/>
                  </a:lnTo>
                  <a:lnTo>
                    <a:pt x="142240" y="534343"/>
                  </a:lnTo>
                  <a:close/>
                  <a:moveTo>
                    <a:pt x="269240" y="3031729"/>
                  </a:moveTo>
                  <a:cubicBezTo>
                    <a:pt x="154940" y="3031729"/>
                    <a:pt x="62230" y="2939019"/>
                    <a:pt x="62230" y="2824719"/>
                  </a:cubicBezTo>
                  <a:lnTo>
                    <a:pt x="62230" y="2485629"/>
                  </a:lnTo>
                  <a:lnTo>
                    <a:pt x="0" y="2485629"/>
                  </a:lnTo>
                  <a:lnTo>
                    <a:pt x="0" y="2824719"/>
                  </a:lnTo>
                  <a:cubicBezTo>
                    <a:pt x="0" y="2973309"/>
                    <a:pt x="120650" y="3093959"/>
                    <a:pt x="269240" y="3093959"/>
                  </a:cubicBezTo>
                  <a:lnTo>
                    <a:pt x="566476" y="3093959"/>
                  </a:lnTo>
                  <a:lnTo>
                    <a:pt x="566476" y="3031729"/>
                  </a:lnTo>
                  <a:lnTo>
                    <a:pt x="269240" y="3031729"/>
                  </a:lnTo>
                  <a:close/>
                  <a:moveTo>
                    <a:pt x="387350" y="2935209"/>
                  </a:moveTo>
                  <a:cubicBezTo>
                    <a:pt x="260350" y="2935209"/>
                    <a:pt x="157480" y="2832339"/>
                    <a:pt x="157480" y="2705339"/>
                  </a:cubicBezTo>
                  <a:lnTo>
                    <a:pt x="157480" y="2485629"/>
                  </a:lnTo>
                  <a:lnTo>
                    <a:pt x="140970" y="2485629"/>
                  </a:lnTo>
                  <a:lnTo>
                    <a:pt x="140970" y="2705339"/>
                  </a:lnTo>
                  <a:cubicBezTo>
                    <a:pt x="140970" y="2841229"/>
                    <a:pt x="251460" y="2951719"/>
                    <a:pt x="387350" y="2951719"/>
                  </a:cubicBezTo>
                  <a:lnTo>
                    <a:pt x="565641" y="2951719"/>
                  </a:lnTo>
                  <a:lnTo>
                    <a:pt x="565641" y="2935209"/>
                  </a:lnTo>
                  <a:lnTo>
                    <a:pt x="387350" y="2935209"/>
                  </a:lnTo>
                  <a:close/>
                  <a:moveTo>
                    <a:pt x="565641" y="3031729"/>
                  </a:moveTo>
                  <a:lnTo>
                    <a:pt x="2357527" y="3031729"/>
                  </a:lnTo>
                  <a:lnTo>
                    <a:pt x="2357527" y="3092689"/>
                  </a:lnTo>
                  <a:lnTo>
                    <a:pt x="565641" y="3092689"/>
                  </a:lnTo>
                  <a:lnTo>
                    <a:pt x="565641" y="3031729"/>
                  </a:lnTo>
                  <a:close/>
                  <a:moveTo>
                    <a:pt x="565641" y="2935209"/>
                  </a:moveTo>
                  <a:lnTo>
                    <a:pt x="2357527" y="2935209"/>
                  </a:lnTo>
                  <a:lnTo>
                    <a:pt x="2357527" y="2951719"/>
                  </a:lnTo>
                  <a:lnTo>
                    <a:pt x="565641" y="2951719"/>
                  </a:lnTo>
                  <a:lnTo>
                    <a:pt x="565641" y="2935209"/>
                  </a:lnTo>
                  <a:close/>
                  <a:moveTo>
                    <a:pt x="2925658" y="2485629"/>
                  </a:moveTo>
                  <a:lnTo>
                    <a:pt x="2925658" y="2824719"/>
                  </a:lnTo>
                  <a:cubicBezTo>
                    <a:pt x="2925658" y="2939019"/>
                    <a:pt x="2832948" y="3031729"/>
                    <a:pt x="2718648" y="3031729"/>
                  </a:cubicBezTo>
                  <a:lnTo>
                    <a:pt x="2357527" y="3031729"/>
                  </a:lnTo>
                  <a:lnTo>
                    <a:pt x="2357527" y="3092689"/>
                  </a:lnTo>
                  <a:lnTo>
                    <a:pt x="2718648" y="3092689"/>
                  </a:lnTo>
                  <a:cubicBezTo>
                    <a:pt x="2867238" y="3092689"/>
                    <a:pt x="2987888" y="2972039"/>
                    <a:pt x="2987888" y="2823449"/>
                  </a:cubicBezTo>
                  <a:lnTo>
                    <a:pt x="2987888" y="2485629"/>
                  </a:lnTo>
                  <a:lnTo>
                    <a:pt x="2925658" y="2485629"/>
                  </a:lnTo>
                  <a:close/>
                  <a:moveTo>
                    <a:pt x="2829138" y="2705339"/>
                  </a:moveTo>
                  <a:cubicBezTo>
                    <a:pt x="2829138" y="2832339"/>
                    <a:pt x="2726268" y="2935209"/>
                    <a:pt x="2599268" y="2935209"/>
                  </a:cubicBezTo>
                  <a:lnTo>
                    <a:pt x="2357527" y="2935209"/>
                  </a:lnTo>
                  <a:lnTo>
                    <a:pt x="2357527" y="2951719"/>
                  </a:lnTo>
                  <a:lnTo>
                    <a:pt x="2599268" y="2951719"/>
                  </a:lnTo>
                  <a:cubicBezTo>
                    <a:pt x="2735158" y="2951719"/>
                    <a:pt x="2845648" y="2841229"/>
                    <a:pt x="2845648" y="2705339"/>
                  </a:cubicBezTo>
                  <a:lnTo>
                    <a:pt x="2845648" y="2485629"/>
                  </a:lnTo>
                  <a:lnTo>
                    <a:pt x="2829138" y="2485629"/>
                  </a:lnTo>
                  <a:lnTo>
                    <a:pt x="2829138" y="2705339"/>
                  </a:lnTo>
                  <a:close/>
                  <a:moveTo>
                    <a:pt x="2925658" y="534343"/>
                  </a:moveTo>
                  <a:lnTo>
                    <a:pt x="2986618" y="534343"/>
                  </a:lnTo>
                  <a:lnTo>
                    <a:pt x="2986618" y="2485629"/>
                  </a:lnTo>
                  <a:lnTo>
                    <a:pt x="2925658" y="2485629"/>
                  </a:lnTo>
                  <a:lnTo>
                    <a:pt x="2925658" y="534343"/>
                  </a:lnTo>
                  <a:close/>
                  <a:moveTo>
                    <a:pt x="2829138" y="534343"/>
                  </a:moveTo>
                  <a:lnTo>
                    <a:pt x="2845648" y="534343"/>
                  </a:lnTo>
                  <a:lnTo>
                    <a:pt x="2845648" y="2485629"/>
                  </a:lnTo>
                  <a:lnTo>
                    <a:pt x="2829138" y="2485629"/>
                  </a:lnTo>
                  <a:lnTo>
                    <a:pt x="2829138" y="534343"/>
                  </a:lnTo>
                  <a:close/>
                  <a:moveTo>
                    <a:pt x="2718648" y="60960"/>
                  </a:moveTo>
                  <a:cubicBezTo>
                    <a:pt x="2832948" y="60960"/>
                    <a:pt x="2925658" y="153670"/>
                    <a:pt x="2925658" y="267970"/>
                  </a:cubicBezTo>
                  <a:lnTo>
                    <a:pt x="2925658" y="534343"/>
                  </a:lnTo>
                  <a:lnTo>
                    <a:pt x="2986618" y="534343"/>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34814"/>
                  </a:lnTo>
                  <a:lnTo>
                    <a:pt x="2845648" y="534814"/>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sp>
        <p:nvSpPr>
          <p:cNvPr id="57" name="TextBox 57"/>
          <p:cNvSpPr txBox="1"/>
          <p:nvPr/>
        </p:nvSpPr>
        <p:spPr>
          <a:xfrm>
            <a:off x="10751237" y="4808937"/>
            <a:ext cx="1989341" cy="1392555"/>
          </a:xfrm>
          <a:prstGeom prst="rect">
            <a:avLst/>
          </a:prstGeom>
        </p:spPr>
        <p:txBody>
          <a:bodyPr lIns="0" tIns="0" rIns="0" bIns="0" rtlCol="0" anchor="t">
            <a:spAutoFit/>
          </a:bodyPr>
          <a:lstStyle/>
          <a:p>
            <a:pPr algn="ctr">
              <a:lnSpc>
                <a:spcPts val="2640"/>
              </a:lnSpc>
            </a:pPr>
            <a:r>
              <a:rPr lang="en-US" sz="2400">
                <a:solidFill>
                  <a:srgbClr val="002360"/>
                </a:solidFill>
                <a:latin typeface="Alegreya Sans Bold Bold"/>
              </a:rPr>
              <a:t>Managing Safety and Competence in Operations</a:t>
            </a:r>
          </a:p>
        </p:txBody>
      </p:sp>
      <p:grpSp>
        <p:nvGrpSpPr>
          <p:cNvPr id="58" name="Group 58"/>
          <p:cNvGrpSpPr/>
          <p:nvPr/>
        </p:nvGrpSpPr>
        <p:grpSpPr>
          <a:xfrm>
            <a:off x="13042167" y="4249699"/>
            <a:ext cx="2516046" cy="1269803"/>
            <a:chOff x="0" y="0"/>
            <a:chExt cx="2986618" cy="1507292"/>
          </a:xfrm>
        </p:grpSpPr>
        <p:sp>
          <p:nvSpPr>
            <p:cNvPr id="59" name="Freeform 59"/>
            <p:cNvSpPr/>
            <p:nvPr/>
          </p:nvSpPr>
          <p:spPr>
            <a:xfrm>
              <a:off x="0" y="0"/>
              <a:ext cx="2987888" cy="1508562"/>
            </a:xfrm>
            <a:custGeom>
              <a:avLst/>
              <a:gdLst/>
              <a:ahLst/>
              <a:cxnLst/>
              <a:rect l="l" t="t" r="r" b="b"/>
              <a:pathLst>
                <a:path w="2987888" h="150856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13038"/>
                  </a:lnTo>
                  <a:lnTo>
                    <a:pt x="60960" y="513038"/>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12950"/>
                  </a:lnTo>
                  <a:lnTo>
                    <a:pt x="157480" y="512950"/>
                  </a:lnTo>
                  <a:lnTo>
                    <a:pt x="157480" y="387350"/>
                  </a:lnTo>
                  <a:close/>
                  <a:moveTo>
                    <a:pt x="0" y="512950"/>
                  </a:moveTo>
                  <a:lnTo>
                    <a:pt x="60960" y="512950"/>
                  </a:lnTo>
                  <a:lnTo>
                    <a:pt x="60960" y="900232"/>
                  </a:lnTo>
                  <a:lnTo>
                    <a:pt x="0" y="900232"/>
                  </a:lnTo>
                  <a:lnTo>
                    <a:pt x="0" y="512950"/>
                  </a:lnTo>
                  <a:close/>
                  <a:moveTo>
                    <a:pt x="142240" y="512950"/>
                  </a:moveTo>
                  <a:lnTo>
                    <a:pt x="158750" y="512950"/>
                  </a:lnTo>
                  <a:lnTo>
                    <a:pt x="158750" y="900232"/>
                  </a:lnTo>
                  <a:lnTo>
                    <a:pt x="142240" y="900232"/>
                  </a:lnTo>
                  <a:lnTo>
                    <a:pt x="142240" y="512950"/>
                  </a:lnTo>
                  <a:close/>
                  <a:moveTo>
                    <a:pt x="269240" y="1446332"/>
                  </a:moveTo>
                  <a:cubicBezTo>
                    <a:pt x="154940" y="1446332"/>
                    <a:pt x="62230" y="1353622"/>
                    <a:pt x="62230" y="1239322"/>
                  </a:cubicBezTo>
                  <a:lnTo>
                    <a:pt x="62230" y="900232"/>
                  </a:lnTo>
                  <a:lnTo>
                    <a:pt x="0" y="900232"/>
                  </a:lnTo>
                  <a:lnTo>
                    <a:pt x="0" y="1239322"/>
                  </a:lnTo>
                  <a:cubicBezTo>
                    <a:pt x="0" y="1387912"/>
                    <a:pt x="120650" y="1508562"/>
                    <a:pt x="269240" y="1508562"/>
                  </a:cubicBezTo>
                  <a:lnTo>
                    <a:pt x="566476" y="1508562"/>
                  </a:lnTo>
                  <a:lnTo>
                    <a:pt x="566476" y="1446332"/>
                  </a:lnTo>
                  <a:lnTo>
                    <a:pt x="269240" y="1446332"/>
                  </a:lnTo>
                  <a:close/>
                  <a:moveTo>
                    <a:pt x="387350" y="1349812"/>
                  </a:moveTo>
                  <a:cubicBezTo>
                    <a:pt x="260350" y="1349812"/>
                    <a:pt x="157480" y="1246942"/>
                    <a:pt x="157480" y="1119942"/>
                  </a:cubicBezTo>
                  <a:lnTo>
                    <a:pt x="157480" y="900232"/>
                  </a:lnTo>
                  <a:lnTo>
                    <a:pt x="140970" y="900232"/>
                  </a:lnTo>
                  <a:lnTo>
                    <a:pt x="140970" y="1119942"/>
                  </a:lnTo>
                  <a:cubicBezTo>
                    <a:pt x="140970" y="1255832"/>
                    <a:pt x="251460" y="1366322"/>
                    <a:pt x="387350" y="1366322"/>
                  </a:cubicBezTo>
                  <a:lnTo>
                    <a:pt x="565641" y="1366322"/>
                  </a:lnTo>
                  <a:lnTo>
                    <a:pt x="565641" y="1349812"/>
                  </a:lnTo>
                  <a:lnTo>
                    <a:pt x="387350" y="1349812"/>
                  </a:lnTo>
                  <a:close/>
                  <a:moveTo>
                    <a:pt x="565641" y="1446332"/>
                  </a:moveTo>
                  <a:lnTo>
                    <a:pt x="2357527" y="1446332"/>
                  </a:lnTo>
                  <a:lnTo>
                    <a:pt x="2357527" y="1507292"/>
                  </a:lnTo>
                  <a:lnTo>
                    <a:pt x="565641" y="1507292"/>
                  </a:lnTo>
                  <a:lnTo>
                    <a:pt x="565641" y="1446332"/>
                  </a:lnTo>
                  <a:close/>
                  <a:moveTo>
                    <a:pt x="565641" y="1349812"/>
                  </a:moveTo>
                  <a:lnTo>
                    <a:pt x="2357527" y="1349812"/>
                  </a:lnTo>
                  <a:lnTo>
                    <a:pt x="2357527" y="1366322"/>
                  </a:lnTo>
                  <a:lnTo>
                    <a:pt x="565641" y="1366322"/>
                  </a:lnTo>
                  <a:lnTo>
                    <a:pt x="565641" y="1349812"/>
                  </a:lnTo>
                  <a:close/>
                  <a:moveTo>
                    <a:pt x="2925658" y="900232"/>
                  </a:moveTo>
                  <a:lnTo>
                    <a:pt x="2925658" y="1239322"/>
                  </a:lnTo>
                  <a:cubicBezTo>
                    <a:pt x="2925658" y="1353622"/>
                    <a:pt x="2832948" y="1446332"/>
                    <a:pt x="2718648" y="1446332"/>
                  </a:cubicBezTo>
                  <a:lnTo>
                    <a:pt x="2357527" y="1446332"/>
                  </a:lnTo>
                  <a:lnTo>
                    <a:pt x="2357527" y="1507292"/>
                  </a:lnTo>
                  <a:lnTo>
                    <a:pt x="2718648" y="1507292"/>
                  </a:lnTo>
                  <a:cubicBezTo>
                    <a:pt x="2867238" y="1507292"/>
                    <a:pt x="2987888" y="1386642"/>
                    <a:pt x="2987888" y="1238052"/>
                  </a:cubicBezTo>
                  <a:lnTo>
                    <a:pt x="2987888" y="900232"/>
                  </a:lnTo>
                  <a:lnTo>
                    <a:pt x="2925658" y="900232"/>
                  </a:lnTo>
                  <a:close/>
                  <a:moveTo>
                    <a:pt x="2829138" y="1119942"/>
                  </a:moveTo>
                  <a:cubicBezTo>
                    <a:pt x="2829138" y="1246942"/>
                    <a:pt x="2726268" y="1349812"/>
                    <a:pt x="2599268" y="1349812"/>
                  </a:cubicBezTo>
                  <a:lnTo>
                    <a:pt x="2357527" y="1349812"/>
                  </a:lnTo>
                  <a:lnTo>
                    <a:pt x="2357527" y="1366322"/>
                  </a:lnTo>
                  <a:lnTo>
                    <a:pt x="2599268" y="1366322"/>
                  </a:lnTo>
                  <a:cubicBezTo>
                    <a:pt x="2735158" y="1366322"/>
                    <a:pt x="2845648" y="1255832"/>
                    <a:pt x="2845648" y="1119942"/>
                  </a:cubicBezTo>
                  <a:lnTo>
                    <a:pt x="2845648" y="900232"/>
                  </a:lnTo>
                  <a:lnTo>
                    <a:pt x="2829138" y="900232"/>
                  </a:lnTo>
                  <a:lnTo>
                    <a:pt x="2829138" y="1119942"/>
                  </a:lnTo>
                  <a:close/>
                  <a:moveTo>
                    <a:pt x="2925658" y="512950"/>
                  </a:moveTo>
                  <a:lnTo>
                    <a:pt x="2986618" y="512950"/>
                  </a:lnTo>
                  <a:lnTo>
                    <a:pt x="2986618" y="900232"/>
                  </a:lnTo>
                  <a:lnTo>
                    <a:pt x="2925658" y="900232"/>
                  </a:lnTo>
                  <a:lnTo>
                    <a:pt x="2925658" y="512950"/>
                  </a:lnTo>
                  <a:close/>
                  <a:moveTo>
                    <a:pt x="2829138" y="512950"/>
                  </a:moveTo>
                  <a:lnTo>
                    <a:pt x="2845648" y="512950"/>
                  </a:lnTo>
                  <a:lnTo>
                    <a:pt x="2845648" y="900232"/>
                  </a:lnTo>
                  <a:lnTo>
                    <a:pt x="2829138" y="900232"/>
                  </a:lnTo>
                  <a:lnTo>
                    <a:pt x="2829138" y="512950"/>
                  </a:lnTo>
                  <a:close/>
                  <a:moveTo>
                    <a:pt x="2718648" y="60960"/>
                  </a:moveTo>
                  <a:cubicBezTo>
                    <a:pt x="2832948" y="60960"/>
                    <a:pt x="2925658" y="153670"/>
                    <a:pt x="2925658" y="267970"/>
                  </a:cubicBezTo>
                  <a:lnTo>
                    <a:pt x="2925658" y="512950"/>
                  </a:lnTo>
                  <a:lnTo>
                    <a:pt x="2986618" y="512950"/>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13038"/>
                  </a:lnTo>
                  <a:lnTo>
                    <a:pt x="2845648" y="513038"/>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grpSp>
        <p:nvGrpSpPr>
          <p:cNvPr id="60" name="Group 60"/>
          <p:cNvGrpSpPr/>
          <p:nvPr/>
        </p:nvGrpSpPr>
        <p:grpSpPr>
          <a:xfrm>
            <a:off x="13042167" y="5585301"/>
            <a:ext cx="2516046" cy="1269803"/>
            <a:chOff x="0" y="0"/>
            <a:chExt cx="2986618" cy="1507292"/>
          </a:xfrm>
        </p:grpSpPr>
        <p:sp>
          <p:nvSpPr>
            <p:cNvPr id="61" name="Freeform 61"/>
            <p:cNvSpPr/>
            <p:nvPr/>
          </p:nvSpPr>
          <p:spPr>
            <a:xfrm>
              <a:off x="0" y="0"/>
              <a:ext cx="2987888" cy="1508562"/>
            </a:xfrm>
            <a:custGeom>
              <a:avLst/>
              <a:gdLst/>
              <a:ahLst/>
              <a:cxnLst/>
              <a:rect l="l" t="t" r="r" b="b"/>
              <a:pathLst>
                <a:path w="2987888" h="150856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13038"/>
                  </a:lnTo>
                  <a:lnTo>
                    <a:pt x="60960" y="513038"/>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12950"/>
                  </a:lnTo>
                  <a:lnTo>
                    <a:pt x="157480" y="512950"/>
                  </a:lnTo>
                  <a:lnTo>
                    <a:pt x="157480" y="387350"/>
                  </a:lnTo>
                  <a:close/>
                  <a:moveTo>
                    <a:pt x="0" y="512950"/>
                  </a:moveTo>
                  <a:lnTo>
                    <a:pt x="60960" y="512950"/>
                  </a:lnTo>
                  <a:lnTo>
                    <a:pt x="60960" y="900232"/>
                  </a:lnTo>
                  <a:lnTo>
                    <a:pt x="0" y="900232"/>
                  </a:lnTo>
                  <a:lnTo>
                    <a:pt x="0" y="512950"/>
                  </a:lnTo>
                  <a:close/>
                  <a:moveTo>
                    <a:pt x="142240" y="512950"/>
                  </a:moveTo>
                  <a:lnTo>
                    <a:pt x="158750" y="512950"/>
                  </a:lnTo>
                  <a:lnTo>
                    <a:pt x="158750" y="900232"/>
                  </a:lnTo>
                  <a:lnTo>
                    <a:pt x="142240" y="900232"/>
                  </a:lnTo>
                  <a:lnTo>
                    <a:pt x="142240" y="512950"/>
                  </a:lnTo>
                  <a:close/>
                  <a:moveTo>
                    <a:pt x="269240" y="1446332"/>
                  </a:moveTo>
                  <a:cubicBezTo>
                    <a:pt x="154940" y="1446332"/>
                    <a:pt x="62230" y="1353622"/>
                    <a:pt x="62230" y="1239322"/>
                  </a:cubicBezTo>
                  <a:lnTo>
                    <a:pt x="62230" y="900232"/>
                  </a:lnTo>
                  <a:lnTo>
                    <a:pt x="0" y="900232"/>
                  </a:lnTo>
                  <a:lnTo>
                    <a:pt x="0" y="1239322"/>
                  </a:lnTo>
                  <a:cubicBezTo>
                    <a:pt x="0" y="1387912"/>
                    <a:pt x="120650" y="1508562"/>
                    <a:pt x="269240" y="1508562"/>
                  </a:cubicBezTo>
                  <a:lnTo>
                    <a:pt x="566476" y="1508562"/>
                  </a:lnTo>
                  <a:lnTo>
                    <a:pt x="566476" y="1446332"/>
                  </a:lnTo>
                  <a:lnTo>
                    <a:pt x="269240" y="1446332"/>
                  </a:lnTo>
                  <a:close/>
                  <a:moveTo>
                    <a:pt x="387350" y="1349812"/>
                  </a:moveTo>
                  <a:cubicBezTo>
                    <a:pt x="260350" y="1349812"/>
                    <a:pt x="157480" y="1246942"/>
                    <a:pt x="157480" y="1119942"/>
                  </a:cubicBezTo>
                  <a:lnTo>
                    <a:pt x="157480" y="900232"/>
                  </a:lnTo>
                  <a:lnTo>
                    <a:pt x="140970" y="900232"/>
                  </a:lnTo>
                  <a:lnTo>
                    <a:pt x="140970" y="1119942"/>
                  </a:lnTo>
                  <a:cubicBezTo>
                    <a:pt x="140970" y="1255832"/>
                    <a:pt x="251460" y="1366322"/>
                    <a:pt x="387350" y="1366322"/>
                  </a:cubicBezTo>
                  <a:lnTo>
                    <a:pt x="565641" y="1366322"/>
                  </a:lnTo>
                  <a:lnTo>
                    <a:pt x="565641" y="1349812"/>
                  </a:lnTo>
                  <a:lnTo>
                    <a:pt x="387350" y="1349812"/>
                  </a:lnTo>
                  <a:close/>
                  <a:moveTo>
                    <a:pt x="565641" y="1446332"/>
                  </a:moveTo>
                  <a:lnTo>
                    <a:pt x="2357527" y="1446332"/>
                  </a:lnTo>
                  <a:lnTo>
                    <a:pt x="2357527" y="1507292"/>
                  </a:lnTo>
                  <a:lnTo>
                    <a:pt x="565641" y="1507292"/>
                  </a:lnTo>
                  <a:lnTo>
                    <a:pt x="565641" y="1446332"/>
                  </a:lnTo>
                  <a:close/>
                  <a:moveTo>
                    <a:pt x="565641" y="1349812"/>
                  </a:moveTo>
                  <a:lnTo>
                    <a:pt x="2357527" y="1349812"/>
                  </a:lnTo>
                  <a:lnTo>
                    <a:pt x="2357527" y="1366322"/>
                  </a:lnTo>
                  <a:lnTo>
                    <a:pt x="565641" y="1366322"/>
                  </a:lnTo>
                  <a:lnTo>
                    <a:pt x="565641" y="1349812"/>
                  </a:lnTo>
                  <a:close/>
                  <a:moveTo>
                    <a:pt x="2925658" y="900232"/>
                  </a:moveTo>
                  <a:lnTo>
                    <a:pt x="2925658" y="1239322"/>
                  </a:lnTo>
                  <a:cubicBezTo>
                    <a:pt x="2925658" y="1353622"/>
                    <a:pt x="2832948" y="1446332"/>
                    <a:pt x="2718648" y="1446332"/>
                  </a:cubicBezTo>
                  <a:lnTo>
                    <a:pt x="2357527" y="1446332"/>
                  </a:lnTo>
                  <a:lnTo>
                    <a:pt x="2357527" y="1507292"/>
                  </a:lnTo>
                  <a:lnTo>
                    <a:pt x="2718648" y="1507292"/>
                  </a:lnTo>
                  <a:cubicBezTo>
                    <a:pt x="2867238" y="1507292"/>
                    <a:pt x="2987888" y="1386642"/>
                    <a:pt x="2987888" y="1238052"/>
                  </a:cubicBezTo>
                  <a:lnTo>
                    <a:pt x="2987888" y="900232"/>
                  </a:lnTo>
                  <a:lnTo>
                    <a:pt x="2925658" y="900232"/>
                  </a:lnTo>
                  <a:close/>
                  <a:moveTo>
                    <a:pt x="2829138" y="1119942"/>
                  </a:moveTo>
                  <a:cubicBezTo>
                    <a:pt x="2829138" y="1246942"/>
                    <a:pt x="2726268" y="1349812"/>
                    <a:pt x="2599268" y="1349812"/>
                  </a:cubicBezTo>
                  <a:lnTo>
                    <a:pt x="2357527" y="1349812"/>
                  </a:lnTo>
                  <a:lnTo>
                    <a:pt x="2357527" y="1366322"/>
                  </a:lnTo>
                  <a:lnTo>
                    <a:pt x="2599268" y="1366322"/>
                  </a:lnTo>
                  <a:cubicBezTo>
                    <a:pt x="2735158" y="1366322"/>
                    <a:pt x="2845648" y="1255832"/>
                    <a:pt x="2845648" y="1119942"/>
                  </a:cubicBezTo>
                  <a:lnTo>
                    <a:pt x="2845648" y="900232"/>
                  </a:lnTo>
                  <a:lnTo>
                    <a:pt x="2829138" y="900232"/>
                  </a:lnTo>
                  <a:lnTo>
                    <a:pt x="2829138" y="1119942"/>
                  </a:lnTo>
                  <a:close/>
                  <a:moveTo>
                    <a:pt x="2925658" y="512950"/>
                  </a:moveTo>
                  <a:lnTo>
                    <a:pt x="2986618" y="512950"/>
                  </a:lnTo>
                  <a:lnTo>
                    <a:pt x="2986618" y="900232"/>
                  </a:lnTo>
                  <a:lnTo>
                    <a:pt x="2925658" y="900232"/>
                  </a:lnTo>
                  <a:lnTo>
                    <a:pt x="2925658" y="512950"/>
                  </a:lnTo>
                  <a:close/>
                  <a:moveTo>
                    <a:pt x="2829138" y="512950"/>
                  </a:moveTo>
                  <a:lnTo>
                    <a:pt x="2845648" y="512950"/>
                  </a:lnTo>
                  <a:lnTo>
                    <a:pt x="2845648" y="900232"/>
                  </a:lnTo>
                  <a:lnTo>
                    <a:pt x="2829138" y="900232"/>
                  </a:lnTo>
                  <a:lnTo>
                    <a:pt x="2829138" y="512950"/>
                  </a:lnTo>
                  <a:close/>
                  <a:moveTo>
                    <a:pt x="2718648" y="60960"/>
                  </a:moveTo>
                  <a:cubicBezTo>
                    <a:pt x="2832948" y="60960"/>
                    <a:pt x="2925658" y="153670"/>
                    <a:pt x="2925658" y="267970"/>
                  </a:cubicBezTo>
                  <a:lnTo>
                    <a:pt x="2925658" y="512950"/>
                  </a:lnTo>
                  <a:lnTo>
                    <a:pt x="2986618" y="512950"/>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13038"/>
                  </a:lnTo>
                  <a:lnTo>
                    <a:pt x="2845648" y="513038"/>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sp>
        <p:nvSpPr>
          <p:cNvPr id="62" name="TextBox 62"/>
          <p:cNvSpPr txBox="1"/>
          <p:nvPr/>
        </p:nvSpPr>
        <p:spPr>
          <a:xfrm>
            <a:off x="13170164" y="4507411"/>
            <a:ext cx="2260053" cy="725805"/>
          </a:xfrm>
          <a:prstGeom prst="rect">
            <a:avLst/>
          </a:prstGeom>
        </p:spPr>
        <p:txBody>
          <a:bodyPr lIns="0" tIns="0" rIns="0" bIns="0" rtlCol="0" anchor="t">
            <a:spAutoFit/>
          </a:bodyPr>
          <a:lstStyle/>
          <a:p>
            <a:pPr algn="ctr">
              <a:lnSpc>
                <a:spcPts val="2640"/>
              </a:lnSpc>
            </a:pPr>
            <a:r>
              <a:rPr lang="en-US" sz="2400">
                <a:solidFill>
                  <a:srgbClr val="002360"/>
                </a:solidFill>
                <a:latin typeface="Alegreya Sans Bold Bold"/>
              </a:rPr>
              <a:t>Helping Staff Return to Work</a:t>
            </a:r>
          </a:p>
        </p:txBody>
      </p:sp>
      <p:sp>
        <p:nvSpPr>
          <p:cNvPr id="63" name="TextBox 63"/>
          <p:cNvSpPr txBox="1"/>
          <p:nvPr/>
        </p:nvSpPr>
        <p:spPr>
          <a:xfrm>
            <a:off x="13203990" y="5676325"/>
            <a:ext cx="2192401" cy="1059180"/>
          </a:xfrm>
          <a:prstGeom prst="rect">
            <a:avLst/>
          </a:prstGeom>
        </p:spPr>
        <p:txBody>
          <a:bodyPr lIns="0" tIns="0" rIns="0" bIns="0" rtlCol="0" anchor="t">
            <a:spAutoFit/>
          </a:bodyPr>
          <a:lstStyle/>
          <a:p>
            <a:pPr algn="ctr">
              <a:lnSpc>
                <a:spcPts val="2640"/>
              </a:lnSpc>
            </a:pPr>
            <a:r>
              <a:rPr lang="en-US" sz="2400">
                <a:solidFill>
                  <a:srgbClr val="002360"/>
                </a:solidFill>
                <a:latin typeface="Alegreya Sans Bold Bold"/>
              </a:rPr>
              <a:t>Returning Aircraft to Service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3928" b="13928"/>
          <a:stretch>
            <a:fillRect/>
          </a:stretch>
        </p:blipFill>
        <p:spPr>
          <a:xfrm>
            <a:off x="-28745" y="1554480"/>
            <a:ext cx="18316745" cy="8732520"/>
          </a:xfrm>
          <a:prstGeom prst="rect">
            <a:avLst/>
          </a:prstGeom>
        </p:spPr>
      </p:pic>
      <p:sp>
        <p:nvSpPr>
          <p:cNvPr id="3" name="TextBox 3"/>
          <p:cNvSpPr txBox="1"/>
          <p:nvPr/>
        </p:nvSpPr>
        <p:spPr>
          <a:xfrm>
            <a:off x="3491881" y="238725"/>
            <a:ext cx="11304238" cy="1198245"/>
          </a:xfrm>
          <a:prstGeom prst="rect">
            <a:avLst/>
          </a:prstGeom>
        </p:spPr>
        <p:txBody>
          <a:bodyPr lIns="0" tIns="0" rIns="0" bIns="0" rtlCol="0" anchor="t">
            <a:spAutoFit/>
          </a:bodyPr>
          <a:lstStyle/>
          <a:p>
            <a:pPr marL="0" lvl="0" indent="0" algn="ctr">
              <a:lnSpc>
                <a:spcPts val="7800"/>
              </a:lnSpc>
            </a:pPr>
            <a:r>
              <a:rPr lang="en-US" sz="7800" spc="-78">
                <a:solidFill>
                  <a:srgbClr val="222F64"/>
                </a:solidFill>
                <a:latin typeface="Alegreya Sans Bold Bold"/>
              </a:rPr>
              <a:t>AMO/ CAMO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3424" y="2823256"/>
            <a:ext cx="329192" cy="385020"/>
          </a:xfrm>
          <a:prstGeom prst="rect">
            <a:avLst/>
          </a:prstGeom>
        </p:spPr>
      </p:pic>
      <p:sp>
        <p:nvSpPr>
          <p:cNvPr id="3" name="TextBox 3"/>
          <p:cNvSpPr txBox="1"/>
          <p:nvPr/>
        </p:nvSpPr>
        <p:spPr>
          <a:xfrm>
            <a:off x="10851028" y="7777585"/>
            <a:ext cx="6447968"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Application of COVID-19 health control measures may negatively affect operations</a:t>
            </a:r>
          </a:p>
        </p:txBody>
      </p:sp>
      <p:sp>
        <p:nvSpPr>
          <p:cNvPr id="4" name="TextBox 4"/>
          <p:cNvSpPr txBox="1"/>
          <p:nvPr/>
        </p:nvSpPr>
        <p:spPr>
          <a:xfrm>
            <a:off x="10783231" y="2680487"/>
            <a:ext cx="6689358"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Aircraft storage and subsequent destorage may lead to technical failures when aircraft are returned to service </a:t>
            </a:r>
          </a:p>
        </p:txBody>
      </p:sp>
      <p:sp>
        <p:nvSpPr>
          <p:cNvPr id="5" name="TextBox 5"/>
          <p:cNvSpPr txBox="1"/>
          <p:nvPr/>
        </p:nvSpPr>
        <p:spPr>
          <a:xfrm>
            <a:off x="10783231" y="3418270"/>
            <a:ext cx="6459662"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Disinfection (biocides) effect on aircraft systems and structural components </a:t>
            </a:r>
          </a:p>
        </p:txBody>
      </p:sp>
      <p:sp>
        <p:nvSpPr>
          <p:cNvPr id="6" name="TextBox 6"/>
          <p:cNvSpPr txBox="1"/>
          <p:nvPr/>
        </p:nvSpPr>
        <p:spPr>
          <a:xfrm>
            <a:off x="1841918" y="2670962"/>
            <a:ext cx="6470059" cy="680085"/>
          </a:xfrm>
          <a:prstGeom prst="rect">
            <a:avLst/>
          </a:prstGeom>
        </p:spPr>
        <p:txBody>
          <a:bodyPr lIns="0" tIns="0" rIns="0" bIns="0" rtlCol="0" anchor="t">
            <a:spAutoFit/>
          </a:bodyPr>
          <a:lstStyle/>
          <a:p>
            <a:pPr marL="0" lvl="0" indent="0">
              <a:lnSpc>
                <a:spcPts val="2400"/>
              </a:lnSpc>
            </a:pPr>
            <a:r>
              <a:rPr lang="en-US" sz="2400" spc="-24">
                <a:solidFill>
                  <a:srgbClr val="222F64"/>
                </a:solidFill>
                <a:latin typeface="Alegreya Sans Bold Bold"/>
              </a:rPr>
              <a:t>Skills and knowledge degradation due to lack of recent practice </a:t>
            </a:r>
          </a:p>
        </p:txBody>
      </p:sp>
      <p:sp>
        <p:nvSpPr>
          <p:cNvPr id="7" name="TextBox 7"/>
          <p:cNvSpPr txBox="1"/>
          <p:nvPr/>
        </p:nvSpPr>
        <p:spPr>
          <a:xfrm>
            <a:off x="1814789" y="3446845"/>
            <a:ext cx="6464375"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Reduction in training effectiveness due to COVID-19 restrictions</a:t>
            </a:r>
          </a:p>
        </p:txBody>
      </p:sp>
      <p:sp>
        <p:nvSpPr>
          <p:cNvPr id="8" name="TextBox 8"/>
          <p:cNvSpPr txBox="1"/>
          <p:nvPr/>
        </p:nvSpPr>
        <p:spPr>
          <a:xfrm>
            <a:off x="10848858" y="7004432"/>
            <a:ext cx="6497188"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Risk assessments based on previous normal operations are no longer valid</a:t>
            </a:r>
          </a:p>
        </p:txBody>
      </p:sp>
      <p:sp>
        <p:nvSpPr>
          <p:cNvPr id="9" name="TextBox 9"/>
          <p:cNvSpPr txBox="1"/>
          <p:nvPr/>
        </p:nvSpPr>
        <p:spPr>
          <a:xfrm>
            <a:off x="1841918" y="5566928"/>
            <a:ext cx="6470059"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Decreased wellbeing of aviation professionals during shutdown and on return to work</a:t>
            </a:r>
          </a:p>
        </p:txBody>
      </p:sp>
      <p:sp>
        <p:nvSpPr>
          <p:cNvPr id="10" name="TextBox 10"/>
          <p:cNvSpPr txBox="1"/>
          <p:nvPr/>
        </p:nvSpPr>
        <p:spPr>
          <a:xfrm>
            <a:off x="1841918" y="6383432"/>
            <a:ext cx="3358767"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Aviation personnel fatigue</a:t>
            </a:r>
          </a:p>
        </p:txBody>
      </p:sp>
      <p:sp>
        <p:nvSpPr>
          <p:cNvPr id="11" name="TextBox 11"/>
          <p:cNvSpPr txBox="1"/>
          <p:nvPr/>
        </p:nvSpPr>
        <p:spPr>
          <a:xfrm>
            <a:off x="1230553" y="4988978"/>
            <a:ext cx="4840096" cy="490855"/>
          </a:xfrm>
          <a:prstGeom prst="rect">
            <a:avLst/>
          </a:prstGeom>
        </p:spPr>
        <p:txBody>
          <a:bodyPr lIns="0" tIns="0" rIns="0" bIns="0" rtlCol="0" anchor="t">
            <a:spAutoFit/>
          </a:bodyPr>
          <a:lstStyle/>
          <a:p>
            <a:pPr marL="0" lvl="0" indent="0">
              <a:lnSpc>
                <a:spcPts val="3200"/>
              </a:lnSpc>
            </a:pPr>
            <a:r>
              <a:rPr lang="en-US" sz="3200" spc="-32">
                <a:solidFill>
                  <a:srgbClr val="222F64"/>
                </a:solidFill>
                <a:latin typeface="Alegreya Sans Bold Bold"/>
              </a:rPr>
              <a:t>HUMAN PERFORMANCE</a:t>
            </a:r>
          </a:p>
        </p:txBody>
      </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3424" y="3589614"/>
            <a:ext cx="329192" cy="385020"/>
          </a:xfrm>
          <a:prstGeom prst="rect">
            <a:avLst/>
          </a:prstGeom>
        </p:spPr>
      </p:pic>
      <p:sp>
        <p:nvSpPr>
          <p:cNvPr id="13" name="TextBox 13"/>
          <p:cNvSpPr txBox="1"/>
          <p:nvPr/>
        </p:nvSpPr>
        <p:spPr>
          <a:xfrm>
            <a:off x="10228707" y="2122106"/>
            <a:ext cx="6628443" cy="490855"/>
          </a:xfrm>
          <a:prstGeom prst="rect">
            <a:avLst/>
          </a:prstGeom>
        </p:spPr>
        <p:txBody>
          <a:bodyPr lIns="0" tIns="0" rIns="0" bIns="0" rtlCol="0" anchor="t">
            <a:spAutoFit/>
          </a:bodyPr>
          <a:lstStyle/>
          <a:p>
            <a:pPr marL="0" lvl="0" indent="0">
              <a:lnSpc>
                <a:spcPts val="3200"/>
              </a:lnSpc>
            </a:pPr>
            <a:r>
              <a:rPr lang="en-US" sz="3200" spc="-32">
                <a:solidFill>
                  <a:srgbClr val="222F64"/>
                </a:solidFill>
                <a:latin typeface="Alegreya Sans Bold Bold"/>
              </a:rPr>
              <a:t>INFRASTRUCTURE AND EQUIPMENT</a:t>
            </a:r>
          </a:p>
        </p:txBody>
      </p:sp>
      <p:sp>
        <p:nvSpPr>
          <p:cNvPr id="14" name="TextBox 14"/>
          <p:cNvSpPr txBox="1"/>
          <p:nvPr/>
        </p:nvSpPr>
        <p:spPr>
          <a:xfrm>
            <a:off x="1203424" y="2122106"/>
            <a:ext cx="6628443" cy="490855"/>
          </a:xfrm>
          <a:prstGeom prst="rect">
            <a:avLst/>
          </a:prstGeom>
        </p:spPr>
        <p:txBody>
          <a:bodyPr lIns="0" tIns="0" rIns="0" bIns="0" rtlCol="0" anchor="t">
            <a:spAutoFit/>
          </a:bodyPr>
          <a:lstStyle/>
          <a:p>
            <a:pPr marL="0" lvl="0" indent="0">
              <a:lnSpc>
                <a:spcPts val="3200"/>
              </a:lnSpc>
            </a:pPr>
            <a:r>
              <a:rPr lang="en-US" sz="3200" spc="-32">
                <a:solidFill>
                  <a:srgbClr val="222F64"/>
                </a:solidFill>
                <a:latin typeface="Alegreya Sans Bold Bold"/>
              </a:rPr>
              <a:t>TRAINING, CHECKING AND RECENCY</a:t>
            </a:r>
          </a:p>
        </p:txBody>
      </p:sp>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3424" y="4366572"/>
            <a:ext cx="329192" cy="385020"/>
          </a:xfrm>
          <a:prstGeom prst="rect">
            <a:avLst/>
          </a:prstGeom>
        </p:spPr>
      </p:pic>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30553" y="5709697"/>
            <a:ext cx="329192" cy="385020"/>
          </a:xfrm>
          <a:prstGeom prst="rect">
            <a:avLst/>
          </a:prstGeom>
        </p:spPr>
      </p:pic>
      <p:sp>
        <p:nvSpPr>
          <p:cNvPr id="17" name="TextBox 17"/>
          <p:cNvSpPr txBox="1"/>
          <p:nvPr/>
        </p:nvSpPr>
        <p:spPr>
          <a:xfrm>
            <a:off x="10240402" y="5652018"/>
            <a:ext cx="6628443" cy="490855"/>
          </a:xfrm>
          <a:prstGeom prst="rect">
            <a:avLst/>
          </a:prstGeom>
        </p:spPr>
        <p:txBody>
          <a:bodyPr lIns="0" tIns="0" rIns="0" bIns="0" rtlCol="0" anchor="t">
            <a:spAutoFit/>
          </a:bodyPr>
          <a:lstStyle/>
          <a:p>
            <a:pPr marL="0" lvl="0" indent="0">
              <a:lnSpc>
                <a:spcPts val="3200"/>
              </a:lnSpc>
            </a:pPr>
            <a:r>
              <a:rPr lang="en-US" sz="3200" spc="-32">
                <a:solidFill>
                  <a:srgbClr val="222F64"/>
                </a:solidFill>
                <a:latin typeface="Alegreya Sans Bold Bold"/>
              </a:rPr>
              <a:t>MANAGEMENT SYSTEMS</a:t>
            </a:r>
          </a:p>
        </p:txBody>
      </p:sp>
      <p:sp>
        <p:nvSpPr>
          <p:cNvPr id="18" name="TextBox 18"/>
          <p:cNvSpPr txBox="1"/>
          <p:nvPr/>
        </p:nvSpPr>
        <p:spPr>
          <a:xfrm>
            <a:off x="1215119" y="7910830"/>
            <a:ext cx="6628443" cy="490855"/>
          </a:xfrm>
          <a:prstGeom prst="rect">
            <a:avLst/>
          </a:prstGeom>
        </p:spPr>
        <p:txBody>
          <a:bodyPr lIns="0" tIns="0" rIns="0" bIns="0" rtlCol="0" anchor="t">
            <a:spAutoFit/>
          </a:bodyPr>
          <a:lstStyle/>
          <a:p>
            <a:pPr marL="0" lvl="0" indent="0">
              <a:lnSpc>
                <a:spcPts val="3200"/>
              </a:lnSpc>
            </a:pPr>
            <a:r>
              <a:rPr lang="en-US" sz="3200" spc="-32">
                <a:solidFill>
                  <a:srgbClr val="222F64"/>
                </a:solidFill>
                <a:latin typeface="Alegreya Sans Bold Bold"/>
              </a:rPr>
              <a:t>OUTDATED INFORMATION</a:t>
            </a:r>
          </a:p>
        </p:txBody>
      </p:sp>
      <p:sp>
        <p:nvSpPr>
          <p:cNvPr id="19" name="TextBox 19"/>
          <p:cNvSpPr txBox="1"/>
          <p:nvPr/>
        </p:nvSpPr>
        <p:spPr>
          <a:xfrm>
            <a:off x="10797281" y="4903888"/>
            <a:ext cx="6447968"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Ground Service Equipment may malfunction due to long periods of disuse and a lack of maintenance</a:t>
            </a:r>
          </a:p>
        </p:txBody>
      </p:sp>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28707" y="2823256"/>
            <a:ext cx="329192" cy="385020"/>
          </a:xfrm>
          <a:prstGeom prst="rect">
            <a:avLst/>
          </a:prstGeom>
        </p:spPr>
      </p:pic>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28707" y="3561039"/>
            <a:ext cx="329192" cy="385020"/>
          </a:xfrm>
          <a:prstGeom prst="rect">
            <a:avLst/>
          </a:prstGeom>
        </p:spPr>
      </p:pic>
      <p:sp>
        <p:nvSpPr>
          <p:cNvPr id="22" name="TextBox 22"/>
          <p:cNvSpPr txBox="1"/>
          <p:nvPr/>
        </p:nvSpPr>
        <p:spPr>
          <a:xfrm>
            <a:off x="10783231" y="4223803"/>
            <a:ext cx="6459662"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Technical issues relating to recommencing use of aircraft fuelling after a long break</a:t>
            </a:r>
          </a:p>
        </p:txBody>
      </p:sp>
      <p:pic>
        <p:nvPicPr>
          <p:cNvPr id="23" name="Picture 2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28707" y="4366572"/>
            <a:ext cx="329192" cy="385020"/>
          </a:xfrm>
          <a:prstGeom prst="rect">
            <a:avLst/>
          </a:prstGeom>
        </p:spPr>
      </p:pic>
      <p:sp>
        <p:nvSpPr>
          <p:cNvPr id="24" name="TextBox 24"/>
          <p:cNvSpPr txBox="1"/>
          <p:nvPr/>
        </p:nvSpPr>
        <p:spPr>
          <a:xfrm>
            <a:off x="1814789" y="4223803"/>
            <a:ext cx="6464375"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Knowledge transfer missed for new generation aviation personnel</a:t>
            </a:r>
          </a:p>
        </p:txBody>
      </p:sp>
      <p:pic>
        <p:nvPicPr>
          <p:cNvPr id="25"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30553" y="6373802"/>
            <a:ext cx="329192" cy="385020"/>
          </a:xfrm>
          <a:prstGeom prst="rect">
            <a:avLst/>
          </a:prstGeom>
        </p:spPr>
      </p:pic>
      <p:sp>
        <p:nvSpPr>
          <p:cNvPr id="26" name="TextBox 26"/>
          <p:cNvSpPr txBox="1"/>
          <p:nvPr/>
        </p:nvSpPr>
        <p:spPr>
          <a:xfrm>
            <a:off x="10811332" y="6237488"/>
            <a:ext cx="6497188"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Reduced focus on, or prioritisation of safety, human and organisational factors </a:t>
            </a:r>
          </a:p>
        </p:txBody>
      </p:sp>
      <p:pic>
        <p:nvPicPr>
          <p:cNvPr id="27" name="Picture 2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28707" y="5046657"/>
            <a:ext cx="329192" cy="385020"/>
          </a:xfrm>
          <a:prstGeom prst="rect">
            <a:avLst/>
          </a:prstGeom>
        </p:spPr>
      </p:pic>
      <p:sp>
        <p:nvSpPr>
          <p:cNvPr id="28" name="TextBox 28"/>
          <p:cNvSpPr txBox="1"/>
          <p:nvPr/>
        </p:nvSpPr>
        <p:spPr>
          <a:xfrm>
            <a:off x="1841918" y="7004432"/>
            <a:ext cx="6470059"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Reduced adherence to procedures in the new working environment</a:t>
            </a:r>
          </a:p>
        </p:txBody>
      </p:sp>
      <p:pic>
        <p:nvPicPr>
          <p:cNvPr id="29" name="Picture 2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30553" y="7147202"/>
            <a:ext cx="329192" cy="385020"/>
          </a:xfrm>
          <a:prstGeom prst="rect">
            <a:avLst/>
          </a:prstGeom>
        </p:spPr>
      </p:pic>
      <p:pic>
        <p:nvPicPr>
          <p:cNvPr id="30" name="Picture 3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0097" y="7920355"/>
            <a:ext cx="329192" cy="385020"/>
          </a:xfrm>
          <a:prstGeom prst="rect">
            <a:avLst/>
          </a:prstGeom>
        </p:spPr>
      </p:pic>
      <p:pic>
        <p:nvPicPr>
          <p:cNvPr id="31" name="Picture 3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40402" y="7147202"/>
            <a:ext cx="329192" cy="385020"/>
          </a:xfrm>
          <a:prstGeom prst="rect">
            <a:avLst/>
          </a:prstGeom>
        </p:spPr>
      </p:pic>
      <p:pic>
        <p:nvPicPr>
          <p:cNvPr id="32" name="Picture 3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40402" y="6380257"/>
            <a:ext cx="329192" cy="385020"/>
          </a:xfrm>
          <a:prstGeom prst="rect">
            <a:avLst/>
          </a:prstGeom>
        </p:spPr>
      </p:pic>
      <p:sp>
        <p:nvSpPr>
          <p:cNvPr id="33" name="TextBox 33"/>
          <p:cNvSpPr txBox="1"/>
          <p:nvPr/>
        </p:nvSpPr>
        <p:spPr>
          <a:xfrm>
            <a:off x="1823575" y="8477250"/>
            <a:ext cx="6459662" cy="9753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Documentation and database updates may not have been applied, resulting in outdated or inconsistent information</a:t>
            </a:r>
          </a:p>
        </p:txBody>
      </p:sp>
      <p:pic>
        <p:nvPicPr>
          <p:cNvPr id="34" name="Picture 3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3424" y="8620019"/>
            <a:ext cx="329192" cy="385020"/>
          </a:xfrm>
          <a:prstGeom prst="rect">
            <a:avLst/>
          </a:prstGeom>
        </p:spPr>
      </p:pic>
      <p:pic>
        <p:nvPicPr>
          <p:cNvPr id="35" name="Picture 35"/>
          <p:cNvPicPr>
            <a:picLocks noChangeAspect="1"/>
          </p:cNvPicPr>
          <p:nvPr/>
        </p:nvPicPr>
        <p:blipFill>
          <a:blip r:embed="rId4"/>
          <a:srcRect/>
          <a:stretch>
            <a:fillRect/>
          </a:stretch>
        </p:blipFill>
        <p:spPr>
          <a:xfrm>
            <a:off x="488730" y="237643"/>
            <a:ext cx="1476410" cy="1476410"/>
          </a:xfrm>
          <a:prstGeom prst="rect">
            <a:avLst/>
          </a:prstGeom>
        </p:spPr>
      </p:pic>
      <p:sp>
        <p:nvSpPr>
          <p:cNvPr id="36" name="TextBox 36"/>
          <p:cNvSpPr txBox="1"/>
          <p:nvPr/>
        </p:nvSpPr>
        <p:spPr>
          <a:xfrm>
            <a:off x="2369750" y="499599"/>
            <a:ext cx="8471752"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AMO/CAMO Safety Issues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192803" y="2244908"/>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2"/>
              </a:rPr>
              <a:t>EASA - Guidelines for the </a:t>
            </a:r>
            <a:r>
              <a:rPr lang="en-US" sz="2999" u="sng" spc="-29" dirty="0" err="1">
                <a:solidFill>
                  <a:srgbClr val="222F64"/>
                </a:solidFill>
                <a:latin typeface="Alegreya Sans Bold Bold"/>
                <a:hlinkClick r:id="rId2"/>
              </a:rPr>
              <a:t>Destorage</a:t>
            </a:r>
            <a:r>
              <a:rPr lang="en-US" sz="2999" u="sng" spc="-29" dirty="0">
                <a:solidFill>
                  <a:srgbClr val="222F64"/>
                </a:solidFill>
                <a:latin typeface="Alegreya Sans Bold Bold"/>
                <a:hlinkClick r:id="rId2"/>
              </a:rPr>
              <a:t> of Aircraft</a:t>
            </a:r>
            <a:endParaRPr lang="en-US" sz="2999" u="sng" spc="-29" dirty="0">
              <a:solidFill>
                <a:srgbClr val="222F64"/>
              </a:solidFill>
              <a:latin typeface="Alegreya Sans Bold Bold"/>
            </a:endParaRPr>
          </a:p>
        </p:txBody>
      </p:sp>
      <p:sp>
        <p:nvSpPr>
          <p:cNvPr id="3" name="TextBox 3"/>
          <p:cNvSpPr txBox="1"/>
          <p:nvPr/>
        </p:nvSpPr>
        <p:spPr>
          <a:xfrm>
            <a:off x="2192803" y="3620777"/>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3"/>
              </a:rPr>
              <a:t>EASA - Review of Safety Issues Arising from the COVID-19 Pandemic</a:t>
            </a:r>
            <a:endParaRPr lang="en-US" sz="2999" u="sng" spc="-29" dirty="0">
              <a:solidFill>
                <a:srgbClr val="222F64"/>
              </a:solidFill>
              <a:latin typeface="Alegreya Sans Bold Bold"/>
            </a:endParaRPr>
          </a:p>
        </p:txBody>
      </p:sp>
      <p:sp>
        <p:nvSpPr>
          <p:cNvPr id="4" name="TextBox 4"/>
          <p:cNvSpPr txBox="1"/>
          <p:nvPr/>
        </p:nvSpPr>
        <p:spPr>
          <a:xfrm>
            <a:off x="2202328" y="4370746"/>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4"/>
              </a:rPr>
              <a:t>EASA - Maintaining the Focus on Safety During the COVID-19 Pandemic</a:t>
            </a:r>
            <a:endParaRPr lang="en-US" sz="2999" u="sng" spc="-29" dirty="0">
              <a:solidFill>
                <a:srgbClr val="222F64"/>
              </a:solidFill>
              <a:latin typeface="Alegreya Sans Bold Bold"/>
            </a:endParaRPr>
          </a:p>
        </p:txBody>
      </p:sp>
      <p:sp>
        <p:nvSpPr>
          <p:cNvPr id="5" name="TextBox 5"/>
          <p:cNvSpPr txBox="1"/>
          <p:nvPr/>
        </p:nvSpPr>
        <p:spPr>
          <a:xfrm>
            <a:off x="2192803" y="5065743"/>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5"/>
              </a:rPr>
              <a:t>EASA - SAFE360° Conference 8-10 June 2021</a:t>
            </a:r>
            <a:endParaRPr lang="en-US" sz="2999" u="sng" spc="-29" dirty="0">
              <a:solidFill>
                <a:srgbClr val="222F64"/>
              </a:solidFill>
              <a:latin typeface="Alegreya Sans Bold Bold"/>
            </a:endParaRPr>
          </a:p>
        </p:txBody>
      </p:sp>
      <p:sp>
        <p:nvSpPr>
          <p:cNvPr id="6" name="TextBox 6"/>
          <p:cNvSpPr txBox="1"/>
          <p:nvPr/>
        </p:nvSpPr>
        <p:spPr>
          <a:xfrm>
            <a:off x="2202328" y="5761377"/>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6"/>
              </a:rPr>
              <a:t>EASA - Wellbeing Resource Hub</a:t>
            </a:r>
            <a:endParaRPr lang="en-US" sz="2999" u="sng" spc="-29" dirty="0">
              <a:solidFill>
                <a:srgbClr val="222F64"/>
              </a:solidFill>
              <a:latin typeface="Alegreya Sans Bold Bold"/>
            </a:endParaRPr>
          </a:p>
        </p:txBody>
      </p:sp>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19329" y="2290523"/>
            <a:ext cx="329192" cy="385020"/>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19329" y="3666392"/>
            <a:ext cx="329192" cy="38502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19329" y="4416360"/>
            <a:ext cx="329192" cy="385020"/>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19329" y="5111358"/>
            <a:ext cx="329192" cy="385020"/>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19329" y="5806991"/>
            <a:ext cx="329192" cy="385020"/>
          </a:xfrm>
          <a:prstGeom prst="rect">
            <a:avLst/>
          </a:prstGeom>
        </p:spPr>
      </p:pic>
      <p:pic>
        <p:nvPicPr>
          <p:cNvPr id="12" name="Picture 12"/>
          <p:cNvPicPr>
            <a:picLocks noChangeAspect="1"/>
          </p:cNvPicPr>
          <p:nvPr/>
        </p:nvPicPr>
        <p:blipFill>
          <a:blip r:embed="rId9"/>
          <a:srcRect/>
          <a:stretch>
            <a:fillRect/>
          </a:stretch>
        </p:blipFill>
        <p:spPr>
          <a:xfrm>
            <a:off x="488730" y="237643"/>
            <a:ext cx="1476410" cy="1476410"/>
          </a:xfrm>
          <a:prstGeom prst="rect">
            <a:avLst/>
          </a:prstGeom>
        </p:spPr>
      </p:pic>
      <p:sp>
        <p:nvSpPr>
          <p:cNvPr id="13" name="TextBox 13"/>
          <p:cNvSpPr txBox="1"/>
          <p:nvPr/>
        </p:nvSpPr>
        <p:spPr>
          <a:xfrm>
            <a:off x="2379275" y="499599"/>
            <a:ext cx="10189051"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AMO/CAMO Ramp-Up Resources</a:t>
            </a:r>
          </a:p>
        </p:txBody>
      </p:sp>
      <p:sp>
        <p:nvSpPr>
          <p:cNvPr id="14" name="TextBox 14"/>
          <p:cNvSpPr txBox="1"/>
          <p:nvPr/>
        </p:nvSpPr>
        <p:spPr>
          <a:xfrm>
            <a:off x="2202328" y="2941714"/>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10"/>
              </a:rPr>
              <a:t>EASA - SIB 2020-14 on Pitot-Static Issues After Storage due to the COVID-19 Pandemic</a:t>
            </a:r>
            <a:endParaRPr lang="en-US" sz="2999" u="sng" spc="-29" dirty="0">
              <a:solidFill>
                <a:srgbClr val="222F64"/>
              </a:solidFill>
              <a:latin typeface="Alegreya Sans Bold Bold"/>
            </a:endParaRPr>
          </a:p>
        </p:txBody>
      </p:sp>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28854" y="2987329"/>
            <a:ext cx="329192" cy="38502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120563" y="552450"/>
            <a:ext cx="11562301"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Be Ready - Stay Safe: Maintenance 1</a:t>
            </a:r>
          </a:p>
        </p:txBody>
      </p:sp>
      <p:grpSp>
        <p:nvGrpSpPr>
          <p:cNvPr id="3" name="Group 3"/>
          <p:cNvGrpSpPr/>
          <p:nvPr/>
        </p:nvGrpSpPr>
        <p:grpSpPr>
          <a:xfrm>
            <a:off x="990600" y="2309265"/>
            <a:ext cx="650911" cy="650911"/>
            <a:chOff x="0" y="0"/>
            <a:chExt cx="867881" cy="867881"/>
          </a:xfrm>
        </p:grpSpPr>
        <p:grpSp>
          <p:nvGrpSpPr>
            <p:cNvPr id="4" name="Group 4"/>
            <p:cNvGrpSpPr/>
            <p:nvPr/>
          </p:nvGrpSpPr>
          <p:grpSpPr>
            <a:xfrm>
              <a:off x="0" y="0"/>
              <a:ext cx="867881" cy="867881"/>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6" name="TextBox 6"/>
            <p:cNvSpPr txBox="1"/>
            <p:nvPr/>
          </p:nvSpPr>
          <p:spPr>
            <a:xfrm>
              <a:off x="230866" y="208407"/>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1</a:t>
              </a:r>
            </a:p>
          </p:txBody>
        </p:sp>
      </p:grpSp>
      <p:grpSp>
        <p:nvGrpSpPr>
          <p:cNvPr id="7" name="Group 7"/>
          <p:cNvGrpSpPr/>
          <p:nvPr/>
        </p:nvGrpSpPr>
        <p:grpSpPr>
          <a:xfrm>
            <a:off x="9483926" y="2276142"/>
            <a:ext cx="650911" cy="650911"/>
            <a:chOff x="0" y="0"/>
            <a:chExt cx="867881" cy="867881"/>
          </a:xfrm>
        </p:grpSpPr>
        <p:grpSp>
          <p:nvGrpSpPr>
            <p:cNvPr id="8" name="Group 8"/>
            <p:cNvGrpSpPr/>
            <p:nvPr/>
          </p:nvGrpSpPr>
          <p:grpSpPr>
            <a:xfrm>
              <a:off x="0" y="0"/>
              <a:ext cx="867881" cy="86788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10" name="TextBox 10"/>
            <p:cNvSpPr txBox="1"/>
            <p:nvPr/>
          </p:nvSpPr>
          <p:spPr>
            <a:xfrm>
              <a:off x="230866" y="214188"/>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2</a:t>
              </a:r>
            </a:p>
          </p:txBody>
        </p:sp>
      </p:grpSp>
      <p:sp>
        <p:nvSpPr>
          <p:cNvPr id="11" name="TextBox 11"/>
          <p:cNvSpPr txBox="1"/>
          <p:nvPr/>
        </p:nvSpPr>
        <p:spPr>
          <a:xfrm>
            <a:off x="785561" y="3227070"/>
            <a:ext cx="7619624" cy="6347460"/>
          </a:xfrm>
          <a:prstGeom prst="rect">
            <a:avLst/>
          </a:prstGeom>
        </p:spPr>
        <p:txBody>
          <a:bodyPr lIns="0" tIns="0" rIns="0" bIns="0" rtlCol="0" anchor="t">
            <a:spAutoFit/>
          </a:bodyPr>
          <a:lstStyle/>
          <a:p>
            <a:pPr marL="453390" lvl="1" indent="-226695">
              <a:lnSpc>
                <a:spcPts val="2939"/>
              </a:lnSpc>
              <a:buFont typeface="Arial"/>
              <a:buChar char="•"/>
            </a:pPr>
            <a:r>
              <a:rPr lang="en-US" sz="2100">
                <a:solidFill>
                  <a:srgbClr val="222F64"/>
                </a:solidFill>
                <a:latin typeface="Alegreya Sans Regular"/>
              </a:rPr>
              <a:t>A</a:t>
            </a:r>
            <a:r>
              <a:rPr lang="en-US" sz="2099">
                <a:solidFill>
                  <a:srgbClr val="222F64"/>
                </a:solidFill>
                <a:latin typeface="Alegreya Sans Regular"/>
              </a:rPr>
              <a:t>lways think about the operational impact of what you are doing - would you fly on this aircraft?</a:t>
            </a:r>
          </a:p>
          <a:p>
            <a:pPr>
              <a:lnSpc>
                <a:spcPts val="2939"/>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Use your organisation's reporting system and have open conversations about the work you are doing and the challenges you face. </a:t>
            </a:r>
          </a:p>
          <a:p>
            <a:pPr>
              <a:lnSpc>
                <a:spcPts val="2939"/>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Be deliberate and knowledgable in your actions and be mindful of the consequences of any errors made. </a:t>
            </a:r>
          </a:p>
          <a:p>
            <a:pPr>
              <a:lnSpc>
                <a:spcPts val="2939"/>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Be wary of yours and your colleagues rustiness/ fatigue due to reduced work activity/working hours/furlough.</a:t>
            </a:r>
          </a:p>
          <a:p>
            <a:pPr>
              <a:lnSpc>
                <a:spcPts val="2939"/>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Be understanding of colleagues and be prepared to challenge any unintended or deliberate deviations from safety standards.</a:t>
            </a:r>
          </a:p>
          <a:p>
            <a:pPr>
              <a:lnSpc>
                <a:spcPts val="2939"/>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Be prepared to say stop if you are feeling uncomfortable. </a:t>
            </a:r>
          </a:p>
        </p:txBody>
      </p:sp>
      <p:grpSp>
        <p:nvGrpSpPr>
          <p:cNvPr id="12" name="Group 12"/>
          <p:cNvGrpSpPr>
            <a:grpSpLocks noChangeAspect="1"/>
          </p:cNvGrpSpPr>
          <p:nvPr/>
        </p:nvGrpSpPr>
        <p:grpSpPr>
          <a:xfrm>
            <a:off x="341871" y="220980"/>
            <a:ext cx="1615446" cy="1615440"/>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81363" t="-71209" r="-100466" b="-298507"/>
              </a:stretch>
            </a:blipFill>
          </p:spPr>
        </p:sp>
      </p:grpSp>
      <p:sp>
        <p:nvSpPr>
          <p:cNvPr id="14" name="TextBox 14"/>
          <p:cNvSpPr txBox="1"/>
          <p:nvPr/>
        </p:nvSpPr>
        <p:spPr>
          <a:xfrm>
            <a:off x="1966842" y="2350876"/>
            <a:ext cx="2655177"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General</a:t>
            </a:r>
          </a:p>
        </p:txBody>
      </p:sp>
      <p:sp>
        <p:nvSpPr>
          <p:cNvPr id="15" name="TextBox 15"/>
          <p:cNvSpPr txBox="1"/>
          <p:nvPr/>
        </p:nvSpPr>
        <p:spPr>
          <a:xfrm>
            <a:off x="10444287" y="2122276"/>
            <a:ext cx="2840014" cy="10153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Before/ During a Task</a:t>
            </a:r>
          </a:p>
        </p:txBody>
      </p:sp>
      <p:sp>
        <p:nvSpPr>
          <p:cNvPr id="16" name="TextBox 16"/>
          <p:cNvSpPr txBox="1"/>
          <p:nvPr/>
        </p:nvSpPr>
        <p:spPr>
          <a:xfrm>
            <a:off x="9303451" y="3227070"/>
            <a:ext cx="8385918" cy="6718935"/>
          </a:xfrm>
          <a:prstGeom prst="rect">
            <a:avLst/>
          </a:prstGeom>
        </p:spPr>
        <p:txBody>
          <a:bodyPr lIns="0" tIns="0" rIns="0" bIns="0" rtlCol="0" anchor="t">
            <a:spAutoFit/>
          </a:bodyPr>
          <a:lstStyle/>
          <a:p>
            <a:pPr marL="453390" lvl="1" indent="-226695">
              <a:lnSpc>
                <a:spcPts val="2940"/>
              </a:lnSpc>
              <a:buFont typeface="Arial"/>
              <a:buChar char="•"/>
            </a:pPr>
            <a:r>
              <a:rPr lang="en-US" sz="2100">
                <a:solidFill>
                  <a:srgbClr val="222F64"/>
                </a:solidFill>
                <a:latin typeface="Alegreya Sans Regular"/>
              </a:rPr>
              <a:t>Ensure that you have thorough pre-task briefings.</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Consider if you have the knowledge and training needed to perform the task.</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Ensure that you are mentally/ physically prepared and have and use the approved data, tools, equipment and resources for the task. </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Take the appropriate safety precautions and follow all regulations and procedures.</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Have human performance issues at the front of your mind such as distraction or interruption and apply appropriate Human Factors coping strategies.</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Are the key steps seen by the appropriate personnel when needed? Do not carry on until they have checked. </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Use paperwork as a defence - sign as you go and don’t sign if you have not seen it.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292321" y="547529"/>
            <a:ext cx="11743594" cy="948055"/>
          </a:xfrm>
          <a:prstGeom prst="rect">
            <a:avLst/>
          </a:prstGeom>
        </p:spPr>
        <p:txBody>
          <a:bodyPr lIns="0" tIns="0" rIns="0" bIns="0" rtlCol="0" anchor="t">
            <a:spAutoFit/>
          </a:bodyPr>
          <a:lstStyle/>
          <a:p>
            <a:pPr marL="0" lvl="0" indent="0">
              <a:lnSpc>
                <a:spcPts val="6200"/>
              </a:lnSpc>
            </a:pPr>
            <a:r>
              <a:rPr lang="en-US" sz="6200" spc="-62">
                <a:solidFill>
                  <a:srgbClr val="222F64"/>
                </a:solidFill>
                <a:latin typeface="Alegreya Sans Bold Bold"/>
              </a:rPr>
              <a:t>Be Ready - Stay Safe: Maintenance 2</a:t>
            </a:r>
          </a:p>
        </p:txBody>
      </p:sp>
      <p:grpSp>
        <p:nvGrpSpPr>
          <p:cNvPr id="3" name="Group 3"/>
          <p:cNvGrpSpPr/>
          <p:nvPr/>
        </p:nvGrpSpPr>
        <p:grpSpPr>
          <a:xfrm>
            <a:off x="9652936" y="2453607"/>
            <a:ext cx="650911" cy="656937"/>
            <a:chOff x="0" y="0"/>
            <a:chExt cx="867881" cy="875916"/>
          </a:xfrm>
        </p:grpSpPr>
        <p:grpSp>
          <p:nvGrpSpPr>
            <p:cNvPr id="4" name="Group 4"/>
            <p:cNvGrpSpPr/>
            <p:nvPr/>
          </p:nvGrpSpPr>
          <p:grpSpPr>
            <a:xfrm>
              <a:off x="0" y="0"/>
              <a:ext cx="867881" cy="875916"/>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6" name="TextBox 6"/>
            <p:cNvSpPr txBox="1"/>
            <p:nvPr/>
          </p:nvSpPr>
          <p:spPr>
            <a:xfrm>
              <a:off x="230866" y="214188"/>
              <a:ext cx="424825" cy="506354"/>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4</a:t>
              </a:r>
            </a:p>
          </p:txBody>
        </p:sp>
      </p:grpSp>
      <p:grpSp>
        <p:nvGrpSpPr>
          <p:cNvPr id="7" name="Group 7"/>
          <p:cNvGrpSpPr/>
          <p:nvPr/>
        </p:nvGrpSpPr>
        <p:grpSpPr>
          <a:xfrm>
            <a:off x="1149594" y="2453607"/>
            <a:ext cx="650911" cy="650911"/>
            <a:chOff x="0" y="0"/>
            <a:chExt cx="867881" cy="867881"/>
          </a:xfrm>
        </p:grpSpPr>
        <p:grpSp>
          <p:nvGrpSpPr>
            <p:cNvPr id="8" name="Group 8"/>
            <p:cNvGrpSpPr/>
            <p:nvPr/>
          </p:nvGrpSpPr>
          <p:grpSpPr>
            <a:xfrm>
              <a:off x="0" y="0"/>
              <a:ext cx="867881" cy="86788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10" name="TextBox 10"/>
            <p:cNvSpPr txBox="1"/>
            <p:nvPr/>
          </p:nvSpPr>
          <p:spPr>
            <a:xfrm>
              <a:off x="230866" y="214188"/>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3</a:t>
              </a:r>
            </a:p>
          </p:txBody>
        </p:sp>
      </p:grpSp>
      <p:grpSp>
        <p:nvGrpSpPr>
          <p:cNvPr id="11" name="Group 11"/>
          <p:cNvGrpSpPr>
            <a:grpSpLocks noChangeAspect="1"/>
          </p:cNvGrpSpPr>
          <p:nvPr/>
        </p:nvGrpSpPr>
        <p:grpSpPr>
          <a:xfrm>
            <a:off x="341871" y="220980"/>
            <a:ext cx="1615446" cy="1615440"/>
            <a:chOff x="0" y="0"/>
            <a:chExt cx="6350000" cy="6349975"/>
          </a:xfrm>
        </p:grpSpPr>
        <p:sp>
          <p:nvSpPr>
            <p:cNvPr id="12" name="Freeform 1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81363" t="-71209" r="-100466" b="-298507"/>
              </a:stretch>
            </a:blipFill>
          </p:spPr>
        </p:sp>
      </p:grpSp>
      <p:sp>
        <p:nvSpPr>
          <p:cNvPr id="13" name="TextBox 13"/>
          <p:cNvSpPr txBox="1"/>
          <p:nvPr/>
        </p:nvSpPr>
        <p:spPr>
          <a:xfrm>
            <a:off x="10635959" y="2495217"/>
            <a:ext cx="5423448"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Task Specific</a:t>
            </a:r>
          </a:p>
        </p:txBody>
      </p:sp>
      <p:sp>
        <p:nvSpPr>
          <p:cNvPr id="14" name="TextBox 14"/>
          <p:cNvSpPr txBox="1"/>
          <p:nvPr/>
        </p:nvSpPr>
        <p:spPr>
          <a:xfrm>
            <a:off x="2141953" y="2477205"/>
            <a:ext cx="2998007"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After the Task</a:t>
            </a:r>
          </a:p>
        </p:txBody>
      </p:sp>
      <p:sp>
        <p:nvSpPr>
          <p:cNvPr id="15" name="TextBox 15"/>
          <p:cNvSpPr txBox="1"/>
          <p:nvPr/>
        </p:nvSpPr>
        <p:spPr>
          <a:xfrm>
            <a:off x="9508557" y="3320276"/>
            <a:ext cx="7601986" cy="5975985"/>
          </a:xfrm>
          <a:prstGeom prst="rect">
            <a:avLst/>
          </a:prstGeom>
        </p:spPr>
        <p:txBody>
          <a:bodyPr lIns="0" tIns="0" rIns="0" bIns="0" rtlCol="0" anchor="t">
            <a:spAutoFit/>
          </a:bodyPr>
          <a:lstStyle/>
          <a:p>
            <a:pPr marL="453390" lvl="1" indent="-226695">
              <a:lnSpc>
                <a:spcPts val="2940"/>
              </a:lnSpc>
              <a:buFont typeface="Arial"/>
              <a:buChar char="•"/>
            </a:pPr>
            <a:r>
              <a:rPr lang="en-US" sz="2100">
                <a:solidFill>
                  <a:srgbClr val="222F64"/>
                </a:solidFill>
                <a:latin typeface="Alegreya Sans Regular"/>
              </a:rPr>
              <a:t>Discuss AOG or unfamiliar situations or tasks with all relevant stakeholders to ensure safety isn't compromised by operational/ business pressures. </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Sign off NFFs with caution - allocate appropriate time for fault finding using OEM fault finding or trouble shooting guides. </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Check to make sure that the work ordered will detect and correct the reported defect or hazardous condition. </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During work allocation or job instruction, consider seeking positive feedback/response to ensure the correct understanding (eg engine 1 not engine 2)</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Identify the key/critical steps essential for safe completion of the task. Give these your undivided attention.</a:t>
            </a:r>
          </a:p>
        </p:txBody>
      </p:sp>
      <p:sp>
        <p:nvSpPr>
          <p:cNvPr id="16" name="TextBox 16"/>
          <p:cNvSpPr txBox="1"/>
          <p:nvPr/>
        </p:nvSpPr>
        <p:spPr>
          <a:xfrm>
            <a:off x="1028700" y="3320276"/>
            <a:ext cx="6875988" cy="4861560"/>
          </a:xfrm>
          <a:prstGeom prst="rect">
            <a:avLst/>
          </a:prstGeom>
        </p:spPr>
        <p:txBody>
          <a:bodyPr lIns="0" tIns="0" rIns="0" bIns="0" rtlCol="0" anchor="t">
            <a:spAutoFit/>
          </a:bodyPr>
          <a:lstStyle/>
          <a:p>
            <a:pPr marL="453390" lvl="1" indent="-226695">
              <a:lnSpc>
                <a:spcPts val="2940"/>
              </a:lnSpc>
              <a:buFont typeface="Arial"/>
              <a:buChar char="•"/>
            </a:pPr>
            <a:r>
              <a:rPr lang="en-US" sz="2100">
                <a:solidFill>
                  <a:srgbClr val="222F64"/>
                </a:solidFill>
                <a:latin typeface="Alegreya Sans Regular"/>
              </a:rPr>
              <a:t>Debrief post work to evaluate how the job went to see what you can learn and improve for next time.</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Ensure you have used all the approved data, methods and practices. </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Reinspect work and perform all operational checks before returning the aircraft to service. </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Complete all paperwork correctly prior to the next flight.</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Check for loose articles/ FOD and account for all tooling and equipment before returning it to the correct storage.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190"/>
          <a:stretch>
            <a:fillRect/>
          </a:stretch>
        </p:blipFill>
        <p:spPr>
          <a:xfrm>
            <a:off x="-1676709" y="1259055"/>
            <a:ext cx="20863968" cy="9718165"/>
          </a:xfrm>
          <a:prstGeom prst="rect">
            <a:avLst/>
          </a:prstGeom>
        </p:spPr>
      </p:pic>
      <p:grpSp>
        <p:nvGrpSpPr>
          <p:cNvPr id="3" name="Group 3"/>
          <p:cNvGrpSpPr/>
          <p:nvPr/>
        </p:nvGrpSpPr>
        <p:grpSpPr>
          <a:xfrm>
            <a:off x="3150798" y="6118138"/>
            <a:ext cx="11208954" cy="2234444"/>
            <a:chOff x="0" y="0"/>
            <a:chExt cx="3950725" cy="787556"/>
          </a:xfrm>
        </p:grpSpPr>
        <p:sp>
          <p:nvSpPr>
            <p:cNvPr id="4" name="Freeform 4"/>
            <p:cNvSpPr/>
            <p:nvPr/>
          </p:nvSpPr>
          <p:spPr>
            <a:xfrm>
              <a:off x="0" y="0"/>
              <a:ext cx="3950725" cy="787556"/>
            </a:xfrm>
            <a:custGeom>
              <a:avLst/>
              <a:gdLst/>
              <a:ahLst/>
              <a:cxnLst/>
              <a:rect l="l" t="t" r="r" b="b"/>
              <a:pathLst>
                <a:path w="3950725" h="787556">
                  <a:moveTo>
                    <a:pt x="0" y="0"/>
                  </a:moveTo>
                  <a:lnTo>
                    <a:pt x="3950725" y="0"/>
                  </a:lnTo>
                  <a:lnTo>
                    <a:pt x="3950725" y="787556"/>
                  </a:lnTo>
                  <a:lnTo>
                    <a:pt x="0" y="787556"/>
                  </a:lnTo>
                  <a:close/>
                </a:path>
              </a:pathLst>
            </a:custGeom>
            <a:solidFill>
              <a:srgbClr val="FFFFFF"/>
            </a:solidFill>
          </p:spPr>
        </p:sp>
      </p:grpSp>
      <p:sp>
        <p:nvSpPr>
          <p:cNvPr id="5" name="TextBox 5"/>
          <p:cNvSpPr txBox="1"/>
          <p:nvPr/>
        </p:nvSpPr>
        <p:spPr>
          <a:xfrm>
            <a:off x="3150798" y="6459245"/>
            <a:ext cx="11208954" cy="1542705"/>
          </a:xfrm>
          <a:prstGeom prst="rect">
            <a:avLst/>
          </a:prstGeom>
        </p:spPr>
        <p:txBody>
          <a:bodyPr lIns="0" tIns="0" rIns="0" bIns="0" rtlCol="0" anchor="t">
            <a:spAutoFit/>
          </a:bodyPr>
          <a:lstStyle/>
          <a:p>
            <a:pPr marL="0" lvl="0" indent="0" algn="ctr">
              <a:lnSpc>
                <a:spcPts val="10100"/>
              </a:lnSpc>
            </a:pPr>
            <a:r>
              <a:rPr lang="en-US" sz="10100" spc="-101">
                <a:solidFill>
                  <a:srgbClr val="222F64"/>
                </a:solidFill>
                <a:latin typeface="Alegreya Sans Bold Bold"/>
              </a:rPr>
              <a:t>Be Ready - Stay Safe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190"/>
          <a:stretch>
            <a:fillRect/>
          </a:stretch>
        </p:blipFill>
        <p:spPr>
          <a:xfrm>
            <a:off x="-1572712" y="1346856"/>
            <a:ext cx="20863968" cy="9718165"/>
          </a:xfrm>
          <a:prstGeom prst="rect">
            <a:avLst/>
          </a:prstGeom>
        </p:spPr>
      </p:pic>
      <p:grpSp>
        <p:nvGrpSpPr>
          <p:cNvPr id="3" name="Group 3"/>
          <p:cNvGrpSpPr/>
          <p:nvPr/>
        </p:nvGrpSpPr>
        <p:grpSpPr>
          <a:xfrm>
            <a:off x="3150798" y="6118138"/>
            <a:ext cx="11208954" cy="2234444"/>
            <a:chOff x="0" y="0"/>
            <a:chExt cx="3950725" cy="787556"/>
          </a:xfrm>
        </p:grpSpPr>
        <p:sp>
          <p:nvSpPr>
            <p:cNvPr id="4" name="Freeform 4"/>
            <p:cNvSpPr/>
            <p:nvPr/>
          </p:nvSpPr>
          <p:spPr>
            <a:xfrm>
              <a:off x="0" y="0"/>
              <a:ext cx="3950725" cy="787556"/>
            </a:xfrm>
            <a:custGeom>
              <a:avLst/>
              <a:gdLst/>
              <a:ahLst/>
              <a:cxnLst/>
              <a:rect l="l" t="t" r="r" b="b"/>
              <a:pathLst>
                <a:path w="3950725" h="787556">
                  <a:moveTo>
                    <a:pt x="0" y="0"/>
                  </a:moveTo>
                  <a:lnTo>
                    <a:pt x="3950725" y="0"/>
                  </a:lnTo>
                  <a:lnTo>
                    <a:pt x="3950725" y="787556"/>
                  </a:lnTo>
                  <a:lnTo>
                    <a:pt x="0" y="787556"/>
                  </a:lnTo>
                  <a:close/>
                </a:path>
              </a:pathLst>
            </a:custGeom>
            <a:solidFill>
              <a:srgbClr val="FFFFFF"/>
            </a:solidFill>
          </p:spPr>
        </p:sp>
      </p:grpSp>
      <p:sp>
        <p:nvSpPr>
          <p:cNvPr id="5" name="TextBox 5"/>
          <p:cNvSpPr txBox="1"/>
          <p:nvPr/>
        </p:nvSpPr>
        <p:spPr>
          <a:xfrm>
            <a:off x="3150798" y="6459245"/>
            <a:ext cx="11208954" cy="1542705"/>
          </a:xfrm>
          <a:prstGeom prst="rect">
            <a:avLst/>
          </a:prstGeom>
        </p:spPr>
        <p:txBody>
          <a:bodyPr lIns="0" tIns="0" rIns="0" bIns="0" rtlCol="0" anchor="t">
            <a:spAutoFit/>
          </a:bodyPr>
          <a:lstStyle/>
          <a:p>
            <a:pPr marL="0" lvl="0" indent="0" algn="ctr">
              <a:lnSpc>
                <a:spcPts val="10100"/>
              </a:lnSpc>
            </a:pPr>
            <a:r>
              <a:rPr lang="en-US" sz="10100" spc="-101">
                <a:solidFill>
                  <a:srgbClr val="222F64"/>
                </a:solidFill>
                <a:latin typeface="Alegreya Sans Bold Bold"/>
              </a:rPr>
              <a:t>Questions?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95407" y="291226"/>
            <a:ext cx="16697185" cy="3179445"/>
          </a:xfrm>
          <a:prstGeom prst="rect">
            <a:avLst/>
          </a:prstGeom>
        </p:spPr>
        <p:txBody>
          <a:bodyPr lIns="0" tIns="0" rIns="0" bIns="0" rtlCol="0" anchor="t">
            <a:spAutoFit/>
          </a:bodyPr>
          <a:lstStyle/>
          <a:p>
            <a:pPr marL="0" lvl="0" indent="0" algn="ctr">
              <a:lnSpc>
                <a:spcPts val="7800"/>
              </a:lnSpc>
            </a:pPr>
            <a:r>
              <a:rPr lang="en-US" sz="7800" spc="-78">
                <a:solidFill>
                  <a:srgbClr val="222F64"/>
                </a:solidFill>
                <a:latin typeface="Alegreya Sans Bold Bold"/>
              </a:rPr>
              <a:t>With Thanks to the Following Organisations Who Supported the Development of this Material</a:t>
            </a:r>
          </a:p>
        </p:txBody>
      </p:sp>
      <p:pic>
        <p:nvPicPr>
          <p:cNvPr id="3" name="Picture 3"/>
          <p:cNvPicPr>
            <a:picLocks noChangeAspect="1"/>
          </p:cNvPicPr>
          <p:nvPr/>
        </p:nvPicPr>
        <p:blipFill>
          <a:blip r:embed="rId2"/>
          <a:srcRect/>
          <a:stretch>
            <a:fillRect/>
          </a:stretch>
        </p:blipFill>
        <p:spPr>
          <a:xfrm>
            <a:off x="614406" y="7936963"/>
            <a:ext cx="1875563" cy="1875563"/>
          </a:xfrm>
          <a:prstGeom prst="rect">
            <a:avLst/>
          </a:prstGeom>
        </p:spPr>
      </p:pic>
      <p:pic>
        <p:nvPicPr>
          <p:cNvPr id="4" name="Picture 4"/>
          <p:cNvPicPr>
            <a:picLocks noChangeAspect="1"/>
          </p:cNvPicPr>
          <p:nvPr/>
        </p:nvPicPr>
        <p:blipFill>
          <a:blip r:embed="rId3"/>
          <a:srcRect/>
          <a:stretch>
            <a:fillRect/>
          </a:stretch>
        </p:blipFill>
        <p:spPr>
          <a:xfrm>
            <a:off x="15247258" y="3792181"/>
            <a:ext cx="3040742" cy="2025894"/>
          </a:xfrm>
          <a:prstGeom prst="rect">
            <a:avLst/>
          </a:prstGeom>
        </p:spPr>
      </p:pic>
      <p:pic>
        <p:nvPicPr>
          <p:cNvPr id="5" name="Picture 5"/>
          <p:cNvPicPr>
            <a:picLocks noChangeAspect="1"/>
          </p:cNvPicPr>
          <p:nvPr/>
        </p:nvPicPr>
        <p:blipFill>
          <a:blip r:embed="rId4"/>
          <a:srcRect/>
          <a:stretch>
            <a:fillRect/>
          </a:stretch>
        </p:blipFill>
        <p:spPr>
          <a:xfrm>
            <a:off x="10866195" y="8320697"/>
            <a:ext cx="3211868" cy="1108095"/>
          </a:xfrm>
          <a:prstGeom prst="rect">
            <a:avLst/>
          </a:prstGeom>
        </p:spPr>
      </p:pic>
      <p:pic>
        <p:nvPicPr>
          <p:cNvPr id="6" name="Picture 6"/>
          <p:cNvPicPr>
            <a:picLocks noChangeAspect="1"/>
          </p:cNvPicPr>
          <p:nvPr/>
        </p:nvPicPr>
        <p:blipFill>
          <a:blip r:embed="rId5"/>
          <a:srcRect/>
          <a:stretch>
            <a:fillRect/>
          </a:stretch>
        </p:blipFill>
        <p:spPr>
          <a:xfrm>
            <a:off x="1552188" y="2601871"/>
            <a:ext cx="4636074" cy="3280022"/>
          </a:xfrm>
          <a:prstGeom prst="rect">
            <a:avLst/>
          </a:prstGeom>
        </p:spPr>
      </p:pic>
      <p:pic>
        <p:nvPicPr>
          <p:cNvPr id="7" name="Picture 7"/>
          <p:cNvPicPr>
            <a:picLocks noChangeAspect="1"/>
          </p:cNvPicPr>
          <p:nvPr/>
        </p:nvPicPr>
        <p:blipFill>
          <a:blip r:embed="rId6"/>
          <a:srcRect/>
          <a:stretch>
            <a:fillRect/>
          </a:stretch>
        </p:blipFill>
        <p:spPr>
          <a:xfrm>
            <a:off x="3248781" y="8415465"/>
            <a:ext cx="2636604" cy="918559"/>
          </a:xfrm>
          <a:prstGeom prst="rect">
            <a:avLst/>
          </a:prstGeom>
        </p:spPr>
      </p:pic>
      <p:pic>
        <p:nvPicPr>
          <p:cNvPr id="8" name="Picture 8"/>
          <p:cNvPicPr>
            <a:picLocks noChangeAspect="1"/>
          </p:cNvPicPr>
          <p:nvPr/>
        </p:nvPicPr>
        <p:blipFill>
          <a:blip r:embed="rId7"/>
          <a:srcRect/>
          <a:stretch>
            <a:fillRect/>
          </a:stretch>
        </p:blipFill>
        <p:spPr>
          <a:xfrm>
            <a:off x="4567083" y="4559940"/>
            <a:ext cx="3473970" cy="1063903"/>
          </a:xfrm>
          <a:prstGeom prst="rect">
            <a:avLst/>
          </a:prstGeom>
        </p:spPr>
      </p:pic>
      <p:pic>
        <p:nvPicPr>
          <p:cNvPr id="9" name="Picture 9"/>
          <p:cNvPicPr>
            <a:picLocks noChangeAspect="1"/>
          </p:cNvPicPr>
          <p:nvPr/>
        </p:nvPicPr>
        <p:blipFill>
          <a:blip r:embed="rId8"/>
          <a:srcRect/>
          <a:stretch>
            <a:fillRect/>
          </a:stretch>
        </p:blipFill>
        <p:spPr>
          <a:xfrm>
            <a:off x="623931" y="3653393"/>
            <a:ext cx="1665904" cy="2164683"/>
          </a:xfrm>
          <a:prstGeom prst="rect">
            <a:avLst/>
          </a:prstGeom>
        </p:spPr>
      </p:pic>
      <p:pic>
        <p:nvPicPr>
          <p:cNvPr id="10" name="Picture 10"/>
          <p:cNvPicPr>
            <a:picLocks noChangeAspect="1"/>
          </p:cNvPicPr>
          <p:nvPr/>
        </p:nvPicPr>
        <p:blipFill>
          <a:blip r:embed="rId9"/>
          <a:srcRect/>
          <a:stretch>
            <a:fillRect/>
          </a:stretch>
        </p:blipFill>
        <p:spPr>
          <a:xfrm>
            <a:off x="11468716" y="4748662"/>
            <a:ext cx="4153666" cy="1225332"/>
          </a:xfrm>
          <a:prstGeom prst="rect">
            <a:avLst/>
          </a:prstGeom>
        </p:spPr>
      </p:pic>
      <p:pic>
        <p:nvPicPr>
          <p:cNvPr id="11" name="Picture 11"/>
          <p:cNvPicPr>
            <a:picLocks noChangeAspect="1"/>
          </p:cNvPicPr>
          <p:nvPr/>
        </p:nvPicPr>
        <p:blipFill>
          <a:blip r:embed="rId10"/>
          <a:srcRect l="10768" t="28033" b="28033"/>
          <a:stretch>
            <a:fillRect/>
          </a:stretch>
        </p:blipFill>
        <p:spPr>
          <a:xfrm>
            <a:off x="6188803" y="8280768"/>
            <a:ext cx="4223848" cy="1187953"/>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551450" y="6515696"/>
            <a:ext cx="3498554" cy="685991"/>
          </a:xfrm>
          <a:prstGeom prst="rect">
            <a:avLst/>
          </a:prstGeom>
        </p:spPr>
      </p:pic>
      <p:pic>
        <p:nvPicPr>
          <p:cNvPr id="13" name="Picture 13"/>
          <p:cNvPicPr>
            <a:picLocks noChangeAspect="1"/>
          </p:cNvPicPr>
          <p:nvPr/>
        </p:nvPicPr>
        <p:blipFill>
          <a:blip r:embed="rId13"/>
          <a:srcRect/>
          <a:stretch>
            <a:fillRect/>
          </a:stretch>
        </p:blipFill>
        <p:spPr>
          <a:xfrm>
            <a:off x="14659831" y="6190502"/>
            <a:ext cx="3364692" cy="1279228"/>
          </a:xfrm>
          <a:prstGeom prst="rect">
            <a:avLst/>
          </a:prstGeom>
        </p:spPr>
      </p:pic>
      <p:pic>
        <p:nvPicPr>
          <p:cNvPr id="14" name="Picture 14"/>
          <p:cNvPicPr>
            <a:picLocks noChangeAspect="1"/>
          </p:cNvPicPr>
          <p:nvPr/>
        </p:nvPicPr>
        <p:blipFill>
          <a:blip r:embed="rId14"/>
          <a:srcRect/>
          <a:stretch>
            <a:fillRect/>
          </a:stretch>
        </p:blipFill>
        <p:spPr>
          <a:xfrm>
            <a:off x="795407" y="6000165"/>
            <a:ext cx="1872949" cy="1659901"/>
          </a:xfrm>
          <a:prstGeom prst="rect">
            <a:avLst/>
          </a:prstGeom>
        </p:spPr>
      </p:pic>
      <p:pic>
        <p:nvPicPr>
          <p:cNvPr id="15" name="Picture 15"/>
          <p:cNvPicPr>
            <a:picLocks noChangeAspect="1"/>
          </p:cNvPicPr>
          <p:nvPr/>
        </p:nvPicPr>
        <p:blipFill>
          <a:blip r:embed="rId15"/>
          <a:srcRect/>
          <a:stretch>
            <a:fillRect/>
          </a:stretch>
        </p:blipFill>
        <p:spPr>
          <a:xfrm>
            <a:off x="10564870" y="6236482"/>
            <a:ext cx="3814518" cy="1187269"/>
          </a:xfrm>
          <a:prstGeom prst="rect">
            <a:avLst/>
          </a:prstGeom>
        </p:spPr>
      </p:pic>
      <p:pic>
        <p:nvPicPr>
          <p:cNvPr id="16" name="Picture 16"/>
          <p:cNvPicPr>
            <a:picLocks noChangeAspect="1"/>
          </p:cNvPicPr>
          <p:nvPr/>
        </p:nvPicPr>
        <p:blipFill>
          <a:blip r:embed="rId16"/>
          <a:srcRect/>
          <a:stretch>
            <a:fillRect/>
          </a:stretch>
        </p:blipFill>
        <p:spPr>
          <a:xfrm>
            <a:off x="14639992" y="8517253"/>
            <a:ext cx="3384532" cy="714982"/>
          </a:xfrm>
          <a:prstGeom prst="rect">
            <a:avLst/>
          </a:prstGeom>
        </p:spPr>
      </p:pic>
      <p:pic>
        <p:nvPicPr>
          <p:cNvPr id="17" name="Picture 17"/>
          <p:cNvPicPr>
            <a:picLocks noChangeAspect="1"/>
          </p:cNvPicPr>
          <p:nvPr/>
        </p:nvPicPr>
        <p:blipFill>
          <a:blip r:embed="rId17"/>
          <a:srcRect/>
          <a:stretch>
            <a:fillRect/>
          </a:stretch>
        </p:blipFill>
        <p:spPr>
          <a:xfrm>
            <a:off x="8243577" y="3816342"/>
            <a:ext cx="3782586" cy="851082"/>
          </a:xfrm>
          <a:prstGeom prst="rect">
            <a:avLst/>
          </a:prstGeom>
        </p:spPr>
      </p:pic>
      <p:pic>
        <p:nvPicPr>
          <p:cNvPr id="18" name="Picture 18"/>
          <p:cNvPicPr>
            <a:picLocks noChangeAspect="1"/>
          </p:cNvPicPr>
          <p:nvPr/>
        </p:nvPicPr>
        <p:blipFill>
          <a:blip r:embed="rId18"/>
          <a:srcRect/>
          <a:stretch>
            <a:fillRect/>
          </a:stretch>
        </p:blipFill>
        <p:spPr>
          <a:xfrm>
            <a:off x="3104436" y="6277053"/>
            <a:ext cx="2925295" cy="1106127"/>
          </a:xfrm>
          <a:prstGeom prst="rect">
            <a:avLst/>
          </a:prstGeom>
        </p:spPr>
      </p:pic>
      <p:sp>
        <p:nvSpPr>
          <p:cNvPr id="19" name="TextBox 19"/>
          <p:cNvSpPr txBox="1"/>
          <p:nvPr/>
        </p:nvSpPr>
        <p:spPr>
          <a:xfrm>
            <a:off x="14379388" y="7487210"/>
            <a:ext cx="3925580" cy="283845"/>
          </a:xfrm>
          <a:prstGeom prst="rect">
            <a:avLst/>
          </a:prstGeom>
        </p:spPr>
        <p:txBody>
          <a:bodyPr lIns="0" tIns="0" rIns="0" bIns="0" rtlCol="0" anchor="t">
            <a:spAutoFit/>
          </a:bodyPr>
          <a:lstStyle/>
          <a:p>
            <a:pPr marL="0" lvl="0" indent="0" algn="ctr">
              <a:lnSpc>
                <a:spcPts val="1800"/>
              </a:lnSpc>
            </a:pPr>
            <a:r>
              <a:rPr lang="en-US" sz="1800" spc="-18">
                <a:solidFill>
                  <a:srgbClr val="222F64"/>
                </a:solidFill>
                <a:latin typeface="Alegreya Sans Bold Bold"/>
              </a:rPr>
              <a:t>Human Factors Wellbeing Group</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383" r="33208"/>
          <a:stretch>
            <a:fillRect/>
          </a:stretch>
        </p:blipFill>
        <p:spPr>
          <a:xfrm>
            <a:off x="9144000" y="0"/>
            <a:ext cx="9144000" cy="10287000"/>
          </a:xfrm>
          <a:prstGeom prst="rect">
            <a:avLst/>
          </a:prstGeom>
        </p:spPr>
      </p:pic>
      <p:sp>
        <p:nvSpPr>
          <p:cNvPr id="3" name="TextBox 3"/>
          <p:cNvSpPr txBox="1"/>
          <p:nvPr/>
        </p:nvSpPr>
        <p:spPr>
          <a:xfrm>
            <a:off x="640568" y="424815"/>
            <a:ext cx="7821078" cy="2188845"/>
          </a:xfrm>
          <a:prstGeom prst="rect">
            <a:avLst/>
          </a:prstGeom>
        </p:spPr>
        <p:txBody>
          <a:bodyPr lIns="0" tIns="0" rIns="0" bIns="0" rtlCol="0" anchor="t">
            <a:spAutoFit/>
          </a:bodyPr>
          <a:lstStyle/>
          <a:p>
            <a:pPr marL="0" lvl="0" indent="0">
              <a:lnSpc>
                <a:spcPts val="7800"/>
              </a:lnSpc>
            </a:pPr>
            <a:r>
              <a:rPr lang="en-US" sz="7800" spc="-78">
                <a:solidFill>
                  <a:srgbClr val="222F64"/>
                </a:solidFill>
                <a:latin typeface="Alegreya Sans Bold Bold"/>
              </a:rPr>
              <a:t>Who is this package of material for?</a:t>
            </a:r>
          </a:p>
        </p:txBody>
      </p:sp>
      <p:sp>
        <p:nvSpPr>
          <p:cNvPr id="4" name="TextBox 4"/>
          <p:cNvSpPr txBox="1"/>
          <p:nvPr/>
        </p:nvSpPr>
        <p:spPr>
          <a:xfrm>
            <a:off x="640568" y="3166745"/>
            <a:ext cx="8109838" cy="6491605"/>
          </a:xfrm>
          <a:prstGeom prst="rect">
            <a:avLst/>
          </a:prstGeom>
        </p:spPr>
        <p:txBody>
          <a:bodyPr lIns="0" tIns="0" rIns="0" bIns="0" rtlCol="0" anchor="t">
            <a:spAutoFit/>
          </a:bodyPr>
          <a:lstStyle/>
          <a:p>
            <a:pPr marL="690880" lvl="1" indent="-345440">
              <a:lnSpc>
                <a:spcPts val="3200"/>
              </a:lnSpc>
              <a:buFont typeface="Arial"/>
              <a:buChar char="•"/>
            </a:pPr>
            <a:r>
              <a:rPr lang="en-US" sz="3200" spc="-32">
                <a:solidFill>
                  <a:srgbClr val="222F64"/>
                </a:solidFill>
                <a:latin typeface="Alegreya Sans Regular Bold"/>
              </a:rPr>
              <a:t>This package is for organisations and particularly for leaders and managers who are developing their own Ramp-up preparations.</a:t>
            </a:r>
          </a:p>
          <a:p>
            <a:pPr>
              <a:lnSpc>
                <a:spcPts val="3200"/>
              </a:lnSpc>
            </a:pPr>
            <a:endParaRPr lang="en-US" sz="3200" spc="-32">
              <a:solidFill>
                <a:srgbClr val="222F64"/>
              </a:solidFill>
              <a:latin typeface="Alegreya Sans Regular Bold"/>
            </a:endParaRPr>
          </a:p>
          <a:p>
            <a:pPr marL="690880" lvl="1" indent="-345440">
              <a:lnSpc>
                <a:spcPts val="3200"/>
              </a:lnSpc>
              <a:buFont typeface="Arial"/>
              <a:buChar char="•"/>
            </a:pPr>
            <a:r>
              <a:rPr lang="en-US" sz="3200" spc="-32">
                <a:solidFill>
                  <a:srgbClr val="222F64"/>
                </a:solidFill>
                <a:latin typeface="Alegreya Sans Regular Bold"/>
              </a:rPr>
              <a:t>Organisations should use this material to support a people-centred Ramp-up as it relates to their own operation (add your logo to the top right of the main powerpoint slides and go!) </a:t>
            </a:r>
          </a:p>
          <a:p>
            <a:pPr>
              <a:lnSpc>
                <a:spcPts val="3200"/>
              </a:lnSpc>
            </a:pPr>
            <a:endParaRPr lang="en-US" sz="3200" spc="-32">
              <a:solidFill>
                <a:srgbClr val="222F64"/>
              </a:solidFill>
              <a:latin typeface="Alegreya Sans Regular Bold"/>
            </a:endParaRPr>
          </a:p>
          <a:p>
            <a:pPr marL="690880" lvl="1" indent="-345440">
              <a:lnSpc>
                <a:spcPts val="3200"/>
              </a:lnSpc>
              <a:buFont typeface="Arial"/>
              <a:buChar char="•"/>
            </a:pPr>
            <a:r>
              <a:rPr lang="en-US" sz="3200" spc="-32">
                <a:solidFill>
                  <a:srgbClr val="222F64"/>
                </a:solidFill>
                <a:latin typeface="Alegreya Sans Regular Bold"/>
              </a:rPr>
              <a:t>It is designed to help staff representatives in supporting their organisations and colleagues during the Ramp-up. </a:t>
            </a:r>
          </a:p>
          <a:p>
            <a:pPr>
              <a:lnSpc>
                <a:spcPts val="3200"/>
              </a:lnSpc>
            </a:pPr>
            <a:endParaRPr lang="en-US" sz="3200" spc="-32">
              <a:solidFill>
                <a:srgbClr val="222F64"/>
              </a:solidFill>
              <a:latin typeface="Alegreya Sans Regular Bold"/>
            </a:endParaRPr>
          </a:p>
          <a:p>
            <a:pPr marL="690880" lvl="1" indent="-345440">
              <a:lnSpc>
                <a:spcPts val="3200"/>
              </a:lnSpc>
              <a:buFont typeface="Arial"/>
              <a:buChar char="•"/>
            </a:pPr>
            <a:r>
              <a:rPr lang="en-US" sz="3200" spc="-32">
                <a:solidFill>
                  <a:srgbClr val="222F64"/>
                </a:solidFill>
                <a:latin typeface="Alegreya Sans Regular Bold"/>
              </a:rPr>
              <a:t>This material is designed to align our ramp up approaches across the industry and to save you time when developing your own messages.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1076" r="21076"/>
          <a:stretch>
            <a:fillRect/>
          </a:stretch>
        </p:blipFill>
        <p:spPr>
          <a:xfrm>
            <a:off x="-28745" y="0"/>
            <a:ext cx="9172745" cy="10287000"/>
          </a:xfrm>
          <a:prstGeom prst="rect">
            <a:avLst/>
          </a:prstGeom>
        </p:spPr>
      </p:pic>
      <p:sp>
        <p:nvSpPr>
          <p:cNvPr id="3" name="TextBox 3"/>
          <p:cNvSpPr txBox="1"/>
          <p:nvPr/>
        </p:nvSpPr>
        <p:spPr>
          <a:xfrm>
            <a:off x="9772583" y="455295"/>
            <a:ext cx="7821078" cy="2188845"/>
          </a:xfrm>
          <a:prstGeom prst="rect">
            <a:avLst/>
          </a:prstGeom>
        </p:spPr>
        <p:txBody>
          <a:bodyPr lIns="0" tIns="0" rIns="0" bIns="0" rtlCol="0" anchor="t">
            <a:spAutoFit/>
          </a:bodyPr>
          <a:lstStyle/>
          <a:p>
            <a:pPr marL="0" lvl="0" indent="0">
              <a:lnSpc>
                <a:spcPts val="7800"/>
              </a:lnSpc>
            </a:pPr>
            <a:r>
              <a:rPr lang="en-US" sz="7800" spc="-78">
                <a:solidFill>
                  <a:srgbClr val="222F64"/>
                </a:solidFill>
                <a:latin typeface="Alegreya Sans Bold Bold"/>
              </a:rPr>
              <a:t>What is in the package?</a:t>
            </a:r>
          </a:p>
        </p:txBody>
      </p:sp>
      <p:sp>
        <p:nvSpPr>
          <p:cNvPr id="4" name="TextBox 4"/>
          <p:cNvSpPr txBox="1"/>
          <p:nvPr/>
        </p:nvSpPr>
        <p:spPr>
          <a:xfrm>
            <a:off x="9772583" y="2815810"/>
            <a:ext cx="7821078" cy="6517005"/>
          </a:xfrm>
          <a:prstGeom prst="rect">
            <a:avLst/>
          </a:prstGeom>
        </p:spPr>
        <p:txBody>
          <a:bodyPr lIns="0" tIns="0" rIns="0" bIns="0" rtlCol="0" anchor="t">
            <a:spAutoFit/>
          </a:bodyPr>
          <a:lstStyle/>
          <a:p>
            <a:pPr marL="906780" lvl="1" indent="-453390">
              <a:lnSpc>
                <a:spcPts val="4200"/>
              </a:lnSpc>
              <a:buFont typeface="Arial"/>
              <a:buChar char="•"/>
            </a:pPr>
            <a:r>
              <a:rPr lang="en-US" sz="4200" spc="-42">
                <a:solidFill>
                  <a:srgbClr val="222F64"/>
                </a:solidFill>
                <a:latin typeface="Alegreya Sans Regular Bold"/>
              </a:rPr>
              <a:t>Organisational definition of       "Be Ready" and "Stay Safe"</a:t>
            </a:r>
          </a:p>
          <a:p>
            <a:pPr>
              <a:lnSpc>
                <a:spcPts val="4200"/>
              </a:lnSpc>
            </a:pPr>
            <a:endParaRPr lang="en-US" sz="4200" spc="-42">
              <a:solidFill>
                <a:srgbClr val="222F64"/>
              </a:solidFill>
              <a:latin typeface="Alegreya Sans Regular Bold"/>
            </a:endParaRPr>
          </a:p>
          <a:p>
            <a:pPr marL="906780" lvl="1" indent="-453390">
              <a:lnSpc>
                <a:spcPts val="4200"/>
              </a:lnSpc>
              <a:buFont typeface="Arial"/>
              <a:buChar char="•"/>
            </a:pPr>
            <a:r>
              <a:rPr lang="en-US" sz="4200" spc="-42">
                <a:solidFill>
                  <a:srgbClr val="222F64"/>
                </a:solidFill>
                <a:latin typeface="Alegreya Sans Regular Bold"/>
              </a:rPr>
              <a:t>Key messages for aviation personnel during the Ramp-up</a:t>
            </a:r>
          </a:p>
          <a:p>
            <a:pPr>
              <a:lnSpc>
                <a:spcPts val="4200"/>
              </a:lnSpc>
            </a:pPr>
            <a:endParaRPr lang="en-US" sz="4200" spc="-42">
              <a:solidFill>
                <a:srgbClr val="222F64"/>
              </a:solidFill>
              <a:latin typeface="Alegreya Sans Regular Bold"/>
            </a:endParaRPr>
          </a:p>
          <a:p>
            <a:pPr marL="906780" lvl="1" indent="-453390">
              <a:lnSpc>
                <a:spcPts val="4200"/>
              </a:lnSpc>
              <a:buFont typeface="Arial"/>
              <a:buChar char="•"/>
            </a:pPr>
            <a:r>
              <a:rPr lang="en-US" sz="4200" spc="-42">
                <a:solidFill>
                  <a:srgbClr val="222F64"/>
                </a:solidFill>
                <a:latin typeface="Alegreya Sans Regular Bold"/>
              </a:rPr>
              <a:t>Examples of the key actions for each of the domain groups</a:t>
            </a:r>
          </a:p>
          <a:p>
            <a:pPr>
              <a:lnSpc>
                <a:spcPts val="4200"/>
              </a:lnSpc>
            </a:pPr>
            <a:endParaRPr lang="en-US" sz="4200" spc="-42">
              <a:solidFill>
                <a:srgbClr val="222F64"/>
              </a:solidFill>
              <a:latin typeface="Alegreya Sans Regular Bold"/>
            </a:endParaRPr>
          </a:p>
          <a:p>
            <a:pPr marL="906780" lvl="1" indent="-453390">
              <a:lnSpc>
                <a:spcPts val="4200"/>
              </a:lnSpc>
              <a:buFont typeface="Arial"/>
              <a:buChar char="•"/>
            </a:pPr>
            <a:r>
              <a:rPr lang="en-US" sz="4200" spc="-42">
                <a:solidFill>
                  <a:srgbClr val="222F64"/>
                </a:solidFill>
                <a:latin typeface="Alegreya Sans Regular Bold"/>
              </a:rPr>
              <a:t>Domain safety issues</a:t>
            </a:r>
          </a:p>
          <a:p>
            <a:pPr>
              <a:lnSpc>
                <a:spcPts val="4200"/>
              </a:lnSpc>
            </a:pPr>
            <a:endParaRPr lang="en-US" sz="4200" spc="-42">
              <a:solidFill>
                <a:srgbClr val="222F64"/>
              </a:solidFill>
              <a:latin typeface="Alegreya Sans Regular Bold"/>
            </a:endParaRPr>
          </a:p>
          <a:p>
            <a:pPr marL="906780" lvl="1" indent="-453390">
              <a:lnSpc>
                <a:spcPts val="4200"/>
              </a:lnSpc>
              <a:buFont typeface="Arial"/>
              <a:buChar char="•"/>
            </a:pPr>
            <a:r>
              <a:rPr lang="en-US" sz="4200" spc="-42">
                <a:solidFill>
                  <a:srgbClr val="222F64"/>
                </a:solidFill>
                <a:latin typeface="Alegreya Sans Regular Bold"/>
              </a:rPr>
              <a:t>Domain Ramp-up resources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40568" y="523558"/>
            <a:ext cx="15743683"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Be Ready - Stay Safe: For Organisations</a:t>
            </a:r>
          </a:p>
        </p:txBody>
      </p:sp>
      <p:sp>
        <p:nvSpPr>
          <p:cNvPr id="3" name="TextBox 3"/>
          <p:cNvSpPr txBox="1"/>
          <p:nvPr/>
        </p:nvSpPr>
        <p:spPr>
          <a:xfrm>
            <a:off x="9798607" y="3033363"/>
            <a:ext cx="6585643" cy="2666365"/>
          </a:xfrm>
          <a:prstGeom prst="rect">
            <a:avLst/>
          </a:prstGeom>
        </p:spPr>
        <p:txBody>
          <a:bodyPr lIns="0" tIns="0" rIns="0" bIns="0" rtlCol="0" anchor="t">
            <a:spAutoFit/>
          </a:bodyPr>
          <a:lstStyle/>
          <a:p>
            <a:pPr>
              <a:lnSpc>
                <a:spcPts val="2600"/>
              </a:lnSpc>
            </a:pPr>
            <a:r>
              <a:rPr lang="en-US" sz="2599" spc="-25">
                <a:solidFill>
                  <a:srgbClr val="222F64"/>
                </a:solidFill>
                <a:latin typeface="Alegreya Sans Regular Bold"/>
              </a:rPr>
              <a:t>Ensuring that you have the right tools, equipment and infrastructure in place. </a:t>
            </a:r>
          </a:p>
          <a:p>
            <a:pPr>
              <a:lnSpc>
                <a:spcPts val="2600"/>
              </a:lnSpc>
            </a:pPr>
            <a:endParaRPr lang="en-US" sz="2599" spc="-25">
              <a:solidFill>
                <a:srgbClr val="222F64"/>
              </a:solidFill>
              <a:latin typeface="Alegreya Sans Regular Bold"/>
            </a:endParaRPr>
          </a:p>
          <a:p>
            <a:pPr>
              <a:lnSpc>
                <a:spcPts val="2600"/>
              </a:lnSpc>
            </a:pPr>
            <a:r>
              <a:rPr lang="en-US" sz="2599" spc="-25">
                <a:solidFill>
                  <a:srgbClr val="222F64"/>
                </a:solidFill>
                <a:latin typeface="Alegreya Sans Regular Bold"/>
              </a:rPr>
              <a:t>Having enough skilled, trained and qualified people who are operationally ready and fit for duty. </a:t>
            </a:r>
          </a:p>
          <a:p>
            <a:pPr>
              <a:lnSpc>
                <a:spcPts val="2600"/>
              </a:lnSpc>
            </a:pPr>
            <a:endParaRPr lang="en-US" sz="2599" spc="-25">
              <a:solidFill>
                <a:srgbClr val="222F64"/>
              </a:solidFill>
              <a:latin typeface="Alegreya Sans Regular Bold"/>
            </a:endParaRPr>
          </a:p>
          <a:p>
            <a:pPr marL="0" lvl="0" indent="0">
              <a:lnSpc>
                <a:spcPts val="2599"/>
              </a:lnSpc>
            </a:pPr>
            <a:r>
              <a:rPr lang="en-US" sz="2600" spc="-26">
                <a:solidFill>
                  <a:srgbClr val="222F64"/>
                </a:solidFill>
                <a:latin typeface="Alegreya Sans Regular Bold"/>
              </a:rPr>
              <a:t>Putting your staff and their wellbeing at the heart of a people centred ramp-up. </a:t>
            </a: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7373" y="4269999"/>
            <a:ext cx="1210444" cy="136144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7373" y="6201376"/>
            <a:ext cx="1210444" cy="1210444"/>
          </a:xfrm>
          <a:prstGeom prst="rect">
            <a:avLst/>
          </a:prstGeom>
        </p:spPr>
      </p:pic>
      <p:sp>
        <p:nvSpPr>
          <p:cNvPr id="6" name="TextBox 6"/>
          <p:cNvSpPr txBox="1"/>
          <p:nvPr/>
        </p:nvSpPr>
        <p:spPr>
          <a:xfrm>
            <a:off x="9798607" y="7123920"/>
            <a:ext cx="7050589" cy="2704465"/>
          </a:xfrm>
          <a:prstGeom prst="rect">
            <a:avLst/>
          </a:prstGeom>
        </p:spPr>
        <p:txBody>
          <a:bodyPr lIns="0" tIns="0" rIns="0" bIns="0" rtlCol="0" anchor="t">
            <a:spAutoFit/>
          </a:bodyPr>
          <a:lstStyle/>
          <a:p>
            <a:pPr>
              <a:lnSpc>
                <a:spcPts val="2600"/>
              </a:lnSpc>
            </a:pPr>
            <a:r>
              <a:rPr lang="en-US" sz="2600" spc="-26">
                <a:solidFill>
                  <a:srgbClr val="222F64"/>
                </a:solidFill>
                <a:latin typeface="Alegreya Sans Regular Bold"/>
              </a:rPr>
              <a:t>Encouraging people to follow recognised processes, procedures and practices.</a:t>
            </a:r>
          </a:p>
          <a:p>
            <a:pPr>
              <a:lnSpc>
                <a:spcPts val="2600"/>
              </a:lnSpc>
            </a:pPr>
            <a:endParaRPr lang="en-US" sz="2600" spc="-26">
              <a:solidFill>
                <a:srgbClr val="222F64"/>
              </a:solidFill>
              <a:latin typeface="Alegreya Sans Regular Bold"/>
            </a:endParaRPr>
          </a:p>
          <a:p>
            <a:pPr>
              <a:lnSpc>
                <a:spcPts val="2600"/>
              </a:lnSpc>
            </a:pPr>
            <a:r>
              <a:rPr lang="en-US" sz="2599" spc="-25">
                <a:solidFill>
                  <a:srgbClr val="222F64"/>
                </a:solidFill>
                <a:latin typeface="Alegreya Sans Regular Bold"/>
              </a:rPr>
              <a:t>Knowing your risks and mitigating them effectively as part of a resilient management system. </a:t>
            </a:r>
          </a:p>
          <a:p>
            <a:pPr>
              <a:lnSpc>
                <a:spcPts val="2600"/>
              </a:lnSpc>
            </a:pPr>
            <a:endParaRPr lang="en-US" sz="2599" spc="-25">
              <a:solidFill>
                <a:srgbClr val="222F64"/>
              </a:solidFill>
              <a:latin typeface="Alegreya Sans Regular Bold"/>
            </a:endParaRPr>
          </a:p>
          <a:p>
            <a:pPr marL="0" lvl="0" indent="0">
              <a:lnSpc>
                <a:spcPts val="2599"/>
              </a:lnSpc>
            </a:pPr>
            <a:r>
              <a:rPr lang="en-US" sz="2600" spc="-26">
                <a:solidFill>
                  <a:srgbClr val="222F64"/>
                </a:solidFill>
                <a:latin typeface="Alegreya Sans Regular Bold"/>
              </a:rPr>
              <a:t>Setting a culture of trust that encourages reporting and for people to talk openly about safety and wellbeing. </a:t>
            </a:r>
          </a:p>
        </p:txBody>
      </p:sp>
      <p:sp>
        <p:nvSpPr>
          <p:cNvPr id="7" name="TextBox 7"/>
          <p:cNvSpPr txBox="1"/>
          <p:nvPr/>
        </p:nvSpPr>
        <p:spPr>
          <a:xfrm>
            <a:off x="1028700" y="2053348"/>
            <a:ext cx="7029299" cy="1561465"/>
          </a:xfrm>
          <a:prstGeom prst="rect">
            <a:avLst/>
          </a:prstGeom>
        </p:spPr>
        <p:txBody>
          <a:bodyPr lIns="0" tIns="0" rIns="0" bIns="0" rtlCol="0" anchor="t">
            <a:spAutoFit/>
          </a:bodyPr>
          <a:lstStyle/>
          <a:p>
            <a:pPr marL="0" lvl="0" indent="0">
              <a:lnSpc>
                <a:spcPts val="5600"/>
              </a:lnSpc>
            </a:pPr>
            <a:r>
              <a:rPr lang="en-US" sz="5600" spc="-56">
                <a:solidFill>
                  <a:srgbClr val="222F64"/>
                </a:solidFill>
                <a:latin typeface="Alegreya Sans Bold Bold"/>
              </a:rPr>
              <a:t>The importance of an industry-wide campaign</a:t>
            </a:r>
          </a:p>
        </p:txBody>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70463" y="8004140"/>
            <a:ext cx="704264" cy="1037590"/>
          </a:xfrm>
          <a:prstGeom prst="rect">
            <a:avLst/>
          </a:prstGeom>
        </p:spPr>
      </p:pic>
      <p:sp>
        <p:nvSpPr>
          <p:cNvPr id="9" name="TextBox 9"/>
          <p:cNvSpPr txBox="1"/>
          <p:nvPr/>
        </p:nvSpPr>
        <p:spPr>
          <a:xfrm>
            <a:off x="9798607" y="2053348"/>
            <a:ext cx="6094109" cy="856615"/>
          </a:xfrm>
          <a:prstGeom prst="rect">
            <a:avLst/>
          </a:prstGeom>
        </p:spPr>
        <p:txBody>
          <a:bodyPr lIns="0" tIns="0" rIns="0" bIns="0" rtlCol="0" anchor="t">
            <a:spAutoFit/>
          </a:bodyPr>
          <a:lstStyle/>
          <a:p>
            <a:pPr marL="0" lvl="0" indent="0">
              <a:lnSpc>
                <a:spcPts val="5600"/>
              </a:lnSpc>
            </a:pPr>
            <a:r>
              <a:rPr lang="en-US" sz="5600" spc="-56">
                <a:solidFill>
                  <a:srgbClr val="222F64"/>
                </a:solidFill>
                <a:latin typeface="Alegreya Sans Bold Bold"/>
              </a:rPr>
              <a:t>Be Ready means</a:t>
            </a:r>
          </a:p>
        </p:txBody>
      </p:sp>
      <p:sp>
        <p:nvSpPr>
          <p:cNvPr id="10" name="TextBox 10"/>
          <p:cNvSpPr txBox="1"/>
          <p:nvPr/>
        </p:nvSpPr>
        <p:spPr>
          <a:xfrm>
            <a:off x="9798607" y="6026005"/>
            <a:ext cx="7393165" cy="856615"/>
          </a:xfrm>
          <a:prstGeom prst="rect">
            <a:avLst/>
          </a:prstGeom>
        </p:spPr>
        <p:txBody>
          <a:bodyPr lIns="0" tIns="0" rIns="0" bIns="0" rtlCol="0" anchor="t">
            <a:spAutoFit/>
          </a:bodyPr>
          <a:lstStyle/>
          <a:p>
            <a:pPr marL="0" lvl="0" indent="0">
              <a:lnSpc>
                <a:spcPts val="5600"/>
              </a:lnSpc>
            </a:pPr>
            <a:r>
              <a:rPr lang="en-US" sz="5600" spc="-56">
                <a:solidFill>
                  <a:srgbClr val="222F64"/>
                </a:solidFill>
                <a:latin typeface="Alegreya Sans Bold Bold"/>
              </a:rPr>
              <a:t>Stay Safe means</a:t>
            </a:r>
          </a:p>
        </p:txBody>
      </p:sp>
      <p:sp>
        <p:nvSpPr>
          <p:cNvPr id="11" name="TextBox 11"/>
          <p:cNvSpPr txBox="1"/>
          <p:nvPr/>
        </p:nvSpPr>
        <p:spPr>
          <a:xfrm>
            <a:off x="2647527" y="4431924"/>
            <a:ext cx="4912145" cy="1037590"/>
          </a:xfrm>
          <a:prstGeom prst="rect">
            <a:avLst/>
          </a:prstGeom>
        </p:spPr>
        <p:txBody>
          <a:bodyPr lIns="0" tIns="0" rIns="0" bIns="0" rtlCol="0" anchor="t">
            <a:spAutoFit/>
          </a:bodyPr>
          <a:lstStyle/>
          <a:p>
            <a:pPr marL="0" lvl="0" indent="0">
              <a:lnSpc>
                <a:spcPts val="2599"/>
              </a:lnSpc>
            </a:pPr>
            <a:r>
              <a:rPr lang="en-US" sz="2599" spc="-25">
                <a:solidFill>
                  <a:srgbClr val="222F64"/>
                </a:solidFill>
                <a:latin typeface="Alegreya Sans Regular Bold"/>
              </a:rPr>
              <a:t>Aviation services are interconnected and rely upon organisations working together seamlessly. </a:t>
            </a:r>
          </a:p>
        </p:txBody>
      </p:sp>
      <p:sp>
        <p:nvSpPr>
          <p:cNvPr id="12" name="TextBox 12"/>
          <p:cNvSpPr txBox="1"/>
          <p:nvPr/>
        </p:nvSpPr>
        <p:spPr>
          <a:xfrm>
            <a:off x="2647527" y="6287803"/>
            <a:ext cx="4912145" cy="1037590"/>
          </a:xfrm>
          <a:prstGeom prst="rect">
            <a:avLst/>
          </a:prstGeom>
        </p:spPr>
        <p:txBody>
          <a:bodyPr lIns="0" tIns="0" rIns="0" bIns="0" rtlCol="0" anchor="t">
            <a:spAutoFit/>
          </a:bodyPr>
          <a:lstStyle/>
          <a:p>
            <a:pPr marL="0" lvl="0" indent="0">
              <a:lnSpc>
                <a:spcPts val="2599"/>
              </a:lnSpc>
            </a:pPr>
            <a:r>
              <a:rPr lang="en-US" sz="2599" spc="-25">
                <a:solidFill>
                  <a:srgbClr val="222F64"/>
                </a:solidFill>
                <a:latin typeface="Alegreya Sans Regular Bold"/>
              </a:rPr>
              <a:t>Start-up strategies need to be addressed by all organisations to ensure the safe delivery of services.</a:t>
            </a:r>
          </a:p>
        </p:txBody>
      </p:sp>
      <p:sp>
        <p:nvSpPr>
          <p:cNvPr id="13" name="TextBox 13"/>
          <p:cNvSpPr txBox="1"/>
          <p:nvPr/>
        </p:nvSpPr>
        <p:spPr>
          <a:xfrm>
            <a:off x="2647527" y="8004140"/>
            <a:ext cx="5519198" cy="1037590"/>
          </a:xfrm>
          <a:prstGeom prst="rect">
            <a:avLst/>
          </a:prstGeom>
        </p:spPr>
        <p:txBody>
          <a:bodyPr lIns="0" tIns="0" rIns="0" bIns="0" rtlCol="0" anchor="t">
            <a:spAutoFit/>
          </a:bodyPr>
          <a:lstStyle/>
          <a:p>
            <a:pPr marL="0" lvl="0" indent="0">
              <a:lnSpc>
                <a:spcPts val="2599"/>
              </a:lnSpc>
            </a:pPr>
            <a:r>
              <a:rPr lang="en-US" sz="2599" spc="-25">
                <a:solidFill>
                  <a:srgbClr val="222F64"/>
                </a:solidFill>
                <a:latin typeface="Alegreya Sans Regular Bold"/>
              </a:rPr>
              <a:t>We all need to focus on key behaviours during the ramp-up of operations over the coming months.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98138" y="552450"/>
            <a:ext cx="15152890"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Be Ready - Stay Safe:</a:t>
            </a:r>
            <a:r>
              <a:rPr lang="en-US" sz="6000" spc="-60">
                <a:solidFill>
                  <a:srgbClr val="222F64"/>
                </a:solidFill>
                <a:latin typeface="Alegreya Sans Bold"/>
              </a:rPr>
              <a:t> </a:t>
            </a:r>
            <a:r>
              <a:rPr lang="en-US" sz="6000" spc="-60">
                <a:solidFill>
                  <a:srgbClr val="222F64"/>
                </a:solidFill>
                <a:latin typeface="Alegreya Sans Bold Bold"/>
              </a:rPr>
              <a:t>For Individuals</a:t>
            </a:r>
          </a:p>
        </p:txBody>
      </p:sp>
      <p:sp>
        <p:nvSpPr>
          <p:cNvPr id="3" name="TextBox 3"/>
          <p:cNvSpPr txBox="1"/>
          <p:nvPr/>
        </p:nvSpPr>
        <p:spPr>
          <a:xfrm>
            <a:off x="1009650" y="2353956"/>
            <a:ext cx="1870667" cy="617723"/>
          </a:xfrm>
          <a:prstGeom prst="rect">
            <a:avLst/>
          </a:prstGeom>
        </p:spPr>
        <p:txBody>
          <a:bodyPr lIns="0" tIns="0" rIns="0" bIns="0" rtlCol="0" anchor="t">
            <a:spAutoFit/>
          </a:bodyPr>
          <a:lstStyle/>
          <a:p>
            <a:pPr marL="0" lvl="0" indent="0">
              <a:lnSpc>
                <a:spcPts val="3990"/>
              </a:lnSpc>
            </a:pPr>
            <a:r>
              <a:rPr lang="en-US" sz="3990" spc="-39">
                <a:solidFill>
                  <a:srgbClr val="222F64"/>
                </a:solidFill>
                <a:latin typeface="Alegreya Sans Bold Bold"/>
              </a:rPr>
              <a:t>Right</a:t>
            </a:r>
          </a:p>
        </p:txBody>
      </p:sp>
      <p:sp>
        <p:nvSpPr>
          <p:cNvPr id="4" name="TextBox 4"/>
          <p:cNvSpPr txBox="1"/>
          <p:nvPr/>
        </p:nvSpPr>
        <p:spPr>
          <a:xfrm>
            <a:off x="3626832" y="2346565"/>
            <a:ext cx="4518531" cy="1167997"/>
          </a:xfrm>
          <a:prstGeom prst="rect">
            <a:avLst/>
          </a:prstGeom>
        </p:spPr>
        <p:txBody>
          <a:bodyPr lIns="0" tIns="0" rIns="0" bIns="0" rtlCol="0" anchor="t">
            <a:spAutoFit/>
          </a:bodyPr>
          <a:lstStyle/>
          <a:p>
            <a:pPr marL="0" lvl="0" indent="0">
              <a:lnSpc>
                <a:spcPts val="2850"/>
              </a:lnSpc>
            </a:pPr>
            <a:r>
              <a:rPr lang="en-US" sz="2850" spc="-28">
                <a:solidFill>
                  <a:srgbClr val="222F64"/>
                </a:solidFill>
                <a:latin typeface="Alegreya Sans Regular Bold"/>
              </a:rPr>
              <a:t>Do everything the right way - follow</a:t>
            </a:r>
            <a:r>
              <a:rPr lang="en-US" sz="2850" spc="-28">
                <a:solidFill>
                  <a:srgbClr val="E44035"/>
                </a:solidFill>
                <a:latin typeface="Alegreya Sans Regular Bold"/>
              </a:rPr>
              <a:t> </a:t>
            </a:r>
            <a:r>
              <a:rPr lang="en-US" sz="2850" spc="-28">
                <a:solidFill>
                  <a:srgbClr val="222F64"/>
                </a:solidFill>
                <a:latin typeface="Alegreya Sans Regular Bold"/>
              </a:rPr>
              <a:t>processes, procedures and practices.</a:t>
            </a:r>
          </a:p>
        </p:txBody>
      </p:sp>
      <p:sp>
        <p:nvSpPr>
          <p:cNvPr id="5" name="TextBox 5"/>
          <p:cNvSpPr txBox="1"/>
          <p:nvPr/>
        </p:nvSpPr>
        <p:spPr>
          <a:xfrm>
            <a:off x="1009650" y="3894449"/>
            <a:ext cx="2757154" cy="617723"/>
          </a:xfrm>
          <a:prstGeom prst="rect">
            <a:avLst/>
          </a:prstGeom>
        </p:spPr>
        <p:txBody>
          <a:bodyPr lIns="0" tIns="0" rIns="0" bIns="0" rtlCol="0" anchor="t">
            <a:spAutoFit/>
          </a:bodyPr>
          <a:lstStyle/>
          <a:p>
            <a:pPr marL="0" lvl="0" indent="0">
              <a:lnSpc>
                <a:spcPts val="3990"/>
              </a:lnSpc>
            </a:pPr>
            <a:r>
              <a:rPr lang="en-US" sz="3990" spc="-39">
                <a:solidFill>
                  <a:srgbClr val="222F64"/>
                </a:solidFill>
                <a:latin typeface="Alegreya Sans Bold Bold"/>
              </a:rPr>
              <a:t>Engaged</a:t>
            </a:r>
          </a:p>
        </p:txBody>
      </p:sp>
      <p:sp>
        <p:nvSpPr>
          <p:cNvPr id="6" name="TextBox 6"/>
          <p:cNvSpPr txBox="1"/>
          <p:nvPr/>
        </p:nvSpPr>
        <p:spPr>
          <a:xfrm>
            <a:off x="3626832" y="3894449"/>
            <a:ext cx="5567605" cy="1167997"/>
          </a:xfrm>
          <a:prstGeom prst="rect">
            <a:avLst/>
          </a:prstGeom>
        </p:spPr>
        <p:txBody>
          <a:bodyPr lIns="0" tIns="0" rIns="0" bIns="0" rtlCol="0" anchor="t">
            <a:spAutoFit/>
          </a:bodyPr>
          <a:lstStyle/>
          <a:p>
            <a:pPr marL="0" lvl="0" indent="0">
              <a:lnSpc>
                <a:spcPts val="2850"/>
              </a:lnSpc>
            </a:pPr>
            <a:r>
              <a:rPr lang="en-US" sz="2850" spc="-28">
                <a:solidFill>
                  <a:srgbClr val="222F64"/>
                </a:solidFill>
                <a:latin typeface="Alegreya Sans Regular Bold"/>
              </a:rPr>
              <a:t>Talk about safety and use the reporting system of your organisation or  confidential reporting, if you need to.</a:t>
            </a:r>
          </a:p>
        </p:txBody>
      </p:sp>
      <p:sp>
        <p:nvSpPr>
          <p:cNvPr id="7" name="TextBox 7"/>
          <p:cNvSpPr txBox="1"/>
          <p:nvPr/>
        </p:nvSpPr>
        <p:spPr>
          <a:xfrm>
            <a:off x="1009650" y="5483306"/>
            <a:ext cx="2757154" cy="617723"/>
          </a:xfrm>
          <a:prstGeom prst="rect">
            <a:avLst/>
          </a:prstGeom>
        </p:spPr>
        <p:txBody>
          <a:bodyPr lIns="0" tIns="0" rIns="0" bIns="0" rtlCol="0" anchor="t">
            <a:spAutoFit/>
          </a:bodyPr>
          <a:lstStyle/>
          <a:p>
            <a:pPr marL="0" lvl="0" indent="0">
              <a:lnSpc>
                <a:spcPts val="3990"/>
              </a:lnSpc>
            </a:pPr>
            <a:r>
              <a:rPr lang="en-US" sz="3990" spc="-39">
                <a:solidFill>
                  <a:srgbClr val="222F64"/>
                </a:solidFill>
                <a:latin typeface="Alegreya Sans Bold Bold"/>
              </a:rPr>
              <a:t>Aware</a:t>
            </a:r>
          </a:p>
        </p:txBody>
      </p:sp>
      <p:sp>
        <p:nvSpPr>
          <p:cNvPr id="8" name="TextBox 8"/>
          <p:cNvSpPr txBox="1"/>
          <p:nvPr/>
        </p:nvSpPr>
        <p:spPr>
          <a:xfrm>
            <a:off x="3596872" y="5512268"/>
            <a:ext cx="5125075" cy="1167997"/>
          </a:xfrm>
          <a:prstGeom prst="rect">
            <a:avLst/>
          </a:prstGeom>
        </p:spPr>
        <p:txBody>
          <a:bodyPr lIns="0" tIns="0" rIns="0" bIns="0" rtlCol="0" anchor="t">
            <a:spAutoFit/>
          </a:bodyPr>
          <a:lstStyle/>
          <a:p>
            <a:pPr marL="0" lvl="0" indent="0">
              <a:lnSpc>
                <a:spcPts val="2850"/>
              </a:lnSpc>
            </a:pPr>
            <a:r>
              <a:rPr lang="en-US" sz="2850" spc="-28">
                <a:solidFill>
                  <a:srgbClr val="222F64"/>
                </a:solidFill>
                <a:latin typeface="Alegreya Sans Regular Bold"/>
              </a:rPr>
              <a:t>Be aware that you and your colleagues may not be as recent or proficient as you might think. </a:t>
            </a:r>
          </a:p>
        </p:txBody>
      </p:sp>
      <p:sp>
        <p:nvSpPr>
          <p:cNvPr id="9" name="TextBox 9"/>
          <p:cNvSpPr txBox="1"/>
          <p:nvPr/>
        </p:nvSpPr>
        <p:spPr>
          <a:xfrm>
            <a:off x="1009650" y="7069350"/>
            <a:ext cx="2757154" cy="617723"/>
          </a:xfrm>
          <a:prstGeom prst="rect">
            <a:avLst/>
          </a:prstGeom>
        </p:spPr>
        <p:txBody>
          <a:bodyPr lIns="0" tIns="0" rIns="0" bIns="0" rtlCol="0" anchor="t">
            <a:spAutoFit/>
          </a:bodyPr>
          <a:lstStyle/>
          <a:p>
            <a:pPr marL="0" lvl="0" indent="0">
              <a:lnSpc>
                <a:spcPts val="3990"/>
              </a:lnSpc>
            </a:pPr>
            <a:r>
              <a:rPr lang="en-US" sz="3990" spc="-39">
                <a:solidFill>
                  <a:srgbClr val="222F64"/>
                </a:solidFill>
                <a:latin typeface="Alegreya Sans Bold Bold"/>
              </a:rPr>
              <a:t>Decisions</a:t>
            </a:r>
          </a:p>
        </p:txBody>
      </p:sp>
      <p:sp>
        <p:nvSpPr>
          <p:cNvPr id="10" name="TextBox 10"/>
          <p:cNvSpPr txBox="1"/>
          <p:nvPr/>
        </p:nvSpPr>
        <p:spPr>
          <a:xfrm>
            <a:off x="3635181" y="7069350"/>
            <a:ext cx="5086766" cy="1167997"/>
          </a:xfrm>
          <a:prstGeom prst="rect">
            <a:avLst/>
          </a:prstGeom>
        </p:spPr>
        <p:txBody>
          <a:bodyPr lIns="0" tIns="0" rIns="0" bIns="0" rtlCol="0" anchor="t">
            <a:spAutoFit/>
          </a:bodyPr>
          <a:lstStyle/>
          <a:p>
            <a:pPr marL="0" lvl="0" indent="0">
              <a:lnSpc>
                <a:spcPts val="2850"/>
              </a:lnSpc>
            </a:pPr>
            <a:r>
              <a:rPr lang="en-US" sz="2850" spc="-28">
                <a:solidFill>
                  <a:srgbClr val="222F64"/>
                </a:solidFill>
                <a:latin typeface="Alegreya Sans Regular Bold"/>
              </a:rPr>
              <a:t>Be conscious about the decisions you make and review them regularly to see how you can improve. </a:t>
            </a:r>
          </a:p>
        </p:txBody>
      </p:sp>
      <p:sp>
        <p:nvSpPr>
          <p:cNvPr id="11" name="TextBox 11"/>
          <p:cNvSpPr txBox="1"/>
          <p:nvPr/>
        </p:nvSpPr>
        <p:spPr>
          <a:xfrm>
            <a:off x="1009650" y="8651680"/>
            <a:ext cx="2757154" cy="1124555"/>
          </a:xfrm>
          <a:prstGeom prst="rect">
            <a:avLst/>
          </a:prstGeom>
        </p:spPr>
        <p:txBody>
          <a:bodyPr lIns="0" tIns="0" rIns="0" bIns="0" rtlCol="0" anchor="t">
            <a:spAutoFit/>
          </a:bodyPr>
          <a:lstStyle/>
          <a:p>
            <a:pPr>
              <a:lnSpc>
                <a:spcPts val="3990"/>
              </a:lnSpc>
            </a:pPr>
            <a:r>
              <a:rPr lang="en-US" sz="3990" spc="-39">
                <a:solidFill>
                  <a:srgbClr val="222F64"/>
                </a:solidFill>
                <a:latin typeface="Alegreya Sans Bold Bold"/>
              </a:rPr>
              <a:t>Yourself </a:t>
            </a:r>
          </a:p>
          <a:p>
            <a:pPr marL="0" lvl="0" indent="0">
              <a:lnSpc>
                <a:spcPts val="3990"/>
              </a:lnSpc>
            </a:pPr>
            <a:r>
              <a:rPr lang="en-US" sz="3990" spc="-39">
                <a:solidFill>
                  <a:srgbClr val="222F64"/>
                </a:solidFill>
                <a:latin typeface="Alegreya Sans Bold Bold"/>
              </a:rPr>
              <a:t>and  others</a:t>
            </a:r>
          </a:p>
        </p:txBody>
      </p:sp>
      <p:sp>
        <p:nvSpPr>
          <p:cNvPr id="12" name="TextBox 12"/>
          <p:cNvSpPr txBox="1"/>
          <p:nvPr/>
        </p:nvSpPr>
        <p:spPr>
          <a:xfrm>
            <a:off x="3626832" y="8651680"/>
            <a:ext cx="5607129" cy="1167997"/>
          </a:xfrm>
          <a:prstGeom prst="rect">
            <a:avLst/>
          </a:prstGeom>
        </p:spPr>
        <p:txBody>
          <a:bodyPr lIns="0" tIns="0" rIns="0" bIns="0" rtlCol="0" anchor="t">
            <a:spAutoFit/>
          </a:bodyPr>
          <a:lstStyle/>
          <a:p>
            <a:pPr marL="0" lvl="0" indent="0">
              <a:lnSpc>
                <a:spcPts val="2850"/>
              </a:lnSpc>
            </a:pPr>
            <a:r>
              <a:rPr lang="en-US" sz="2850" spc="-28">
                <a:solidFill>
                  <a:srgbClr val="222F64"/>
                </a:solidFill>
                <a:latin typeface="Alegreya Sans Regular Bold"/>
              </a:rPr>
              <a:t>These are challenging times, so think about your wellbeing, that of your colleagues and others you interact with. </a:t>
            </a:r>
          </a:p>
        </p:txBody>
      </p:sp>
      <p:sp>
        <p:nvSpPr>
          <p:cNvPr id="13" name="TextBox 13"/>
          <p:cNvSpPr txBox="1"/>
          <p:nvPr/>
        </p:nvSpPr>
        <p:spPr>
          <a:xfrm>
            <a:off x="9481241" y="2353956"/>
            <a:ext cx="2015046" cy="617723"/>
          </a:xfrm>
          <a:prstGeom prst="rect">
            <a:avLst/>
          </a:prstGeom>
        </p:spPr>
        <p:txBody>
          <a:bodyPr lIns="0" tIns="0" rIns="0" bIns="0" rtlCol="0" anchor="t">
            <a:spAutoFit/>
          </a:bodyPr>
          <a:lstStyle/>
          <a:p>
            <a:pPr marL="0" lvl="0" indent="0">
              <a:lnSpc>
                <a:spcPts val="3990"/>
              </a:lnSpc>
            </a:pPr>
            <a:r>
              <a:rPr lang="en-US" sz="3990" spc="-39">
                <a:solidFill>
                  <a:srgbClr val="222F64"/>
                </a:solidFill>
                <a:latin typeface="Alegreya Sans Bold Bold"/>
              </a:rPr>
              <a:t>Speak-up</a:t>
            </a:r>
          </a:p>
        </p:txBody>
      </p:sp>
      <p:sp>
        <p:nvSpPr>
          <p:cNvPr id="14" name="TextBox 14"/>
          <p:cNvSpPr txBox="1"/>
          <p:nvPr/>
        </p:nvSpPr>
        <p:spPr>
          <a:xfrm>
            <a:off x="12098424" y="2346565"/>
            <a:ext cx="5248207" cy="1167997"/>
          </a:xfrm>
          <a:prstGeom prst="rect">
            <a:avLst/>
          </a:prstGeom>
        </p:spPr>
        <p:txBody>
          <a:bodyPr lIns="0" tIns="0" rIns="0" bIns="0" rtlCol="0" anchor="t">
            <a:spAutoFit/>
          </a:bodyPr>
          <a:lstStyle/>
          <a:p>
            <a:pPr marL="0" lvl="0" indent="0">
              <a:lnSpc>
                <a:spcPts val="2850"/>
              </a:lnSpc>
            </a:pPr>
            <a:r>
              <a:rPr lang="en-US" sz="2850" spc="-28">
                <a:solidFill>
                  <a:srgbClr val="222F64"/>
                </a:solidFill>
                <a:latin typeface="Alegreya Sans Regular Bold"/>
              </a:rPr>
              <a:t>If you have any concerns about something you see or experience, speak up.</a:t>
            </a:r>
          </a:p>
        </p:txBody>
      </p:sp>
      <p:sp>
        <p:nvSpPr>
          <p:cNvPr id="15" name="TextBox 15"/>
          <p:cNvSpPr txBox="1"/>
          <p:nvPr/>
        </p:nvSpPr>
        <p:spPr>
          <a:xfrm>
            <a:off x="9481241" y="3894449"/>
            <a:ext cx="2757154" cy="617723"/>
          </a:xfrm>
          <a:prstGeom prst="rect">
            <a:avLst/>
          </a:prstGeom>
        </p:spPr>
        <p:txBody>
          <a:bodyPr lIns="0" tIns="0" rIns="0" bIns="0" rtlCol="0" anchor="t">
            <a:spAutoFit/>
          </a:bodyPr>
          <a:lstStyle/>
          <a:p>
            <a:pPr marL="0" lvl="0" indent="0">
              <a:lnSpc>
                <a:spcPts val="3990"/>
              </a:lnSpc>
            </a:pPr>
            <a:r>
              <a:rPr lang="en-US" sz="3990" spc="-39">
                <a:solidFill>
                  <a:srgbClr val="222F64"/>
                </a:solidFill>
                <a:latin typeface="Alegreya Sans Bold Bold"/>
              </a:rPr>
              <a:t>Actions</a:t>
            </a:r>
          </a:p>
        </p:txBody>
      </p:sp>
      <p:sp>
        <p:nvSpPr>
          <p:cNvPr id="16" name="TextBox 16"/>
          <p:cNvSpPr txBox="1"/>
          <p:nvPr/>
        </p:nvSpPr>
        <p:spPr>
          <a:xfrm>
            <a:off x="12098424" y="3894449"/>
            <a:ext cx="5552604" cy="1167997"/>
          </a:xfrm>
          <a:prstGeom prst="rect">
            <a:avLst/>
          </a:prstGeom>
        </p:spPr>
        <p:txBody>
          <a:bodyPr lIns="0" tIns="0" rIns="0" bIns="0" rtlCol="0" anchor="t">
            <a:spAutoFit/>
          </a:bodyPr>
          <a:lstStyle/>
          <a:p>
            <a:pPr marL="0" lvl="0" indent="0">
              <a:lnSpc>
                <a:spcPts val="2850"/>
              </a:lnSpc>
            </a:pPr>
            <a:r>
              <a:rPr lang="en-US" sz="2850" spc="-28">
                <a:solidFill>
                  <a:srgbClr val="222F64"/>
                </a:solidFill>
                <a:latin typeface="Alegreya Sans Regular Bold"/>
              </a:rPr>
              <a:t>Be deliberate with your actions and maintain focus, try to minimise distractions. </a:t>
            </a:r>
          </a:p>
        </p:txBody>
      </p:sp>
      <p:sp>
        <p:nvSpPr>
          <p:cNvPr id="17" name="TextBox 17"/>
          <p:cNvSpPr txBox="1"/>
          <p:nvPr/>
        </p:nvSpPr>
        <p:spPr>
          <a:xfrm>
            <a:off x="9481241" y="5414944"/>
            <a:ext cx="2757154" cy="617723"/>
          </a:xfrm>
          <a:prstGeom prst="rect">
            <a:avLst/>
          </a:prstGeom>
        </p:spPr>
        <p:txBody>
          <a:bodyPr lIns="0" tIns="0" rIns="0" bIns="0" rtlCol="0" anchor="t">
            <a:spAutoFit/>
          </a:bodyPr>
          <a:lstStyle/>
          <a:p>
            <a:pPr marL="0" lvl="0" indent="0">
              <a:lnSpc>
                <a:spcPts val="3990"/>
              </a:lnSpc>
            </a:pPr>
            <a:r>
              <a:rPr lang="en-US" sz="3990" spc="-39">
                <a:solidFill>
                  <a:srgbClr val="222F64"/>
                </a:solidFill>
                <a:latin typeface="Alegreya Sans Bold Bold"/>
              </a:rPr>
              <a:t>Familiar</a:t>
            </a:r>
          </a:p>
        </p:txBody>
      </p:sp>
      <p:sp>
        <p:nvSpPr>
          <p:cNvPr id="18" name="TextBox 18"/>
          <p:cNvSpPr txBox="1"/>
          <p:nvPr/>
        </p:nvSpPr>
        <p:spPr>
          <a:xfrm>
            <a:off x="12106772" y="5414944"/>
            <a:ext cx="5125075" cy="1167997"/>
          </a:xfrm>
          <a:prstGeom prst="rect">
            <a:avLst/>
          </a:prstGeom>
        </p:spPr>
        <p:txBody>
          <a:bodyPr lIns="0" tIns="0" rIns="0" bIns="0" rtlCol="0" anchor="t">
            <a:spAutoFit/>
          </a:bodyPr>
          <a:lstStyle/>
          <a:p>
            <a:pPr marL="0" lvl="0" indent="0">
              <a:lnSpc>
                <a:spcPts val="2850"/>
              </a:lnSpc>
            </a:pPr>
            <a:r>
              <a:rPr lang="en-US" sz="2850" spc="-28">
                <a:solidFill>
                  <a:srgbClr val="222F64"/>
                </a:solidFill>
                <a:latin typeface="Alegreya Sans Regular Bold"/>
              </a:rPr>
              <a:t>Take your time, things might not be as familiar as they were - plan ahead and prioritise your key work tasks.</a:t>
            </a:r>
          </a:p>
        </p:txBody>
      </p:sp>
      <p:sp>
        <p:nvSpPr>
          <p:cNvPr id="19" name="TextBox 19"/>
          <p:cNvSpPr txBox="1"/>
          <p:nvPr/>
        </p:nvSpPr>
        <p:spPr>
          <a:xfrm>
            <a:off x="9481241" y="7000987"/>
            <a:ext cx="2757154" cy="617723"/>
          </a:xfrm>
          <a:prstGeom prst="rect">
            <a:avLst/>
          </a:prstGeom>
        </p:spPr>
        <p:txBody>
          <a:bodyPr lIns="0" tIns="0" rIns="0" bIns="0" rtlCol="0" anchor="t">
            <a:spAutoFit/>
          </a:bodyPr>
          <a:lstStyle/>
          <a:p>
            <a:pPr marL="0" lvl="0" indent="0">
              <a:lnSpc>
                <a:spcPts val="3990"/>
              </a:lnSpc>
            </a:pPr>
            <a:r>
              <a:rPr lang="en-US" sz="3990" spc="-39">
                <a:solidFill>
                  <a:srgbClr val="222F64"/>
                </a:solidFill>
                <a:latin typeface="Alegreya Sans Bold Bold"/>
              </a:rPr>
              <a:t>Every day</a:t>
            </a:r>
          </a:p>
        </p:txBody>
      </p:sp>
      <p:sp>
        <p:nvSpPr>
          <p:cNvPr id="20" name="TextBox 20"/>
          <p:cNvSpPr txBox="1"/>
          <p:nvPr/>
        </p:nvSpPr>
        <p:spPr>
          <a:xfrm>
            <a:off x="12106772" y="7000987"/>
            <a:ext cx="5125075" cy="1530020"/>
          </a:xfrm>
          <a:prstGeom prst="rect">
            <a:avLst/>
          </a:prstGeom>
        </p:spPr>
        <p:txBody>
          <a:bodyPr lIns="0" tIns="0" rIns="0" bIns="0" rtlCol="0" anchor="t">
            <a:spAutoFit/>
          </a:bodyPr>
          <a:lstStyle/>
          <a:p>
            <a:pPr marL="0" lvl="0" indent="0">
              <a:lnSpc>
                <a:spcPts val="2850"/>
              </a:lnSpc>
            </a:pPr>
            <a:r>
              <a:rPr lang="en-US" sz="2850" spc="-28">
                <a:solidFill>
                  <a:srgbClr val="222F64"/>
                </a:solidFill>
                <a:latin typeface="Alegreya Sans Regular Bold"/>
              </a:rPr>
              <a:t>Be prepared every day for new things – pay particular attention when doing something you haven't done for a while.</a:t>
            </a:r>
          </a:p>
        </p:txBody>
      </p:sp>
      <p:grpSp>
        <p:nvGrpSpPr>
          <p:cNvPr id="21" name="Group 21"/>
          <p:cNvGrpSpPr>
            <a:grpSpLocks noChangeAspect="1"/>
          </p:cNvGrpSpPr>
          <p:nvPr/>
        </p:nvGrpSpPr>
        <p:grpSpPr>
          <a:xfrm>
            <a:off x="488730" y="220980"/>
            <a:ext cx="1615446" cy="1615440"/>
            <a:chOff x="0" y="0"/>
            <a:chExt cx="6350000" cy="6349975"/>
          </a:xfrm>
        </p:grpSpPr>
        <p:sp>
          <p:nvSpPr>
            <p:cNvPr id="22" name="Freeform 2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93504" r="-58968" b="-121146"/>
              </a:stretch>
            </a:blipFill>
          </p:spPr>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83913" y="552450"/>
            <a:ext cx="12817309"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Be Ready - Stay Safe: Personnel Readiness</a:t>
            </a:r>
          </a:p>
        </p:txBody>
      </p:sp>
      <p:sp>
        <p:nvSpPr>
          <p:cNvPr id="3" name="TextBox 3"/>
          <p:cNvSpPr txBox="1"/>
          <p:nvPr/>
        </p:nvSpPr>
        <p:spPr>
          <a:xfrm>
            <a:off x="1296454" y="2313273"/>
            <a:ext cx="15962846" cy="7442518"/>
          </a:xfrm>
          <a:prstGeom prst="rect">
            <a:avLst/>
          </a:prstGeom>
        </p:spPr>
        <p:txBody>
          <a:bodyPr lIns="0" tIns="0" rIns="0" bIns="0" rtlCol="0" anchor="t">
            <a:spAutoFit/>
          </a:bodyPr>
          <a:lstStyle/>
          <a:p>
            <a:pPr marL="820420" lvl="1" indent="-410210">
              <a:lnSpc>
                <a:spcPts val="5319"/>
              </a:lnSpc>
              <a:buFont typeface="Arial"/>
              <a:buChar char="•"/>
            </a:pPr>
            <a:r>
              <a:rPr lang="en-US" sz="3799">
                <a:solidFill>
                  <a:srgbClr val="222F64"/>
                </a:solidFill>
                <a:latin typeface="Alegreya Sans Bold"/>
              </a:rPr>
              <a:t>Check all licences, medicals and other administrative details are all in date and ready to go. </a:t>
            </a:r>
          </a:p>
          <a:p>
            <a:pPr>
              <a:lnSpc>
                <a:spcPts val="5319"/>
              </a:lnSpc>
            </a:pPr>
            <a:endParaRPr lang="en-US" sz="3799">
              <a:solidFill>
                <a:srgbClr val="222F64"/>
              </a:solidFill>
              <a:latin typeface="Alegreya Sans Bold"/>
            </a:endParaRPr>
          </a:p>
          <a:p>
            <a:pPr marL="820420" lvl="1" indent="-410210">
              <a:lnSpc>
                <a:spcPts val="5319"/>
              </a:lnSpc>
              <a:buFont typeface="Arial"/>
              <a:buChar char="•"/>
            </a:pPr>
            <a:r>
              <a:rPr lang="en-US" sz="3799">
                <a:solidFill>
                  <a:srgbClr val="222F64"/>
                </a:solidFill>
                <a:latin typeface="Alegreya Sans Bold"/>
              </a:rPr>
              <a:t>Review your Standard Operating Procedures (SOPs) and any emergency recall items prior to reporting for duty.</a:t>
            </a:r>
          </a:p>
          <a:p>
            <a:pPr>
              <a:lnSpc>
                <a:spcPts val="5319"/>
              </a:lnSpc>
            </a:pPr>
            <a:endParaRPr lang="en-US" sz="3799">
              <a:solidFill>
                <a:srgbClr val="222F64"/>
              </a:solidFill>
              <a:latin typeface="Alegreya Sans Bold"/>
            </a:endParaRPr>
          </a:p>
          <a:p>
            <a:pPr marL="820420" lvl="1" indent="-410210">
              <a:lnSpc>
                <a:spcPts val="5319"/>
              </a:lnSpc>
              <a:buFont typeface="Arial"/>
              <a:buChar char="•"/>
            </a:pPr>
            <a:r>
              <a:rPr lang="en-US" sz="3799">
                <a:solidFill>
                  <a:srgbClr val="222F64"/>
                </a:solidFill>
                <a:latin typeface="Alegreya Sans Bold"/>
              </a:rPr>
              <a:t>Take some time to familiarise yourself with changes in your working environment.</a:t>
            </a:r>
          </a:p>
          <a:p>
            <a:pPr>
              <a:lnSpc>
                <a:spcPts val="5319"/>
              </a:lnSpc>
            </a:pPr>
            <a:endParaRPr lang="en-US" sz="3799">
              <a:solidFill>
                <a:srgbClr val="222F64"/>
              </a:solidFill>
              <a:latin typeface="Alegreya Sans Bold"/>
            </a:endParaRPr>
          </a:p>
          <a:p>
            <a:pPr marL="820420" lvl="1" indent="-410210">
              <a:lnSpc>
                <a:spcPts val="5319"/>
              </a:lnSpc>
              <a:buFont typeface="Arial"/>
              <a:buChar char="•"/>
            </a:pPr>
            <a:r>
              <a:rPr lang="en-US" sz="3799">
                <a:solidFill>
                  <a:srgbClr val="222F64"/>
                </a:solidFill>
                <a:latin typeface="Alegreya Sans Bold"/>
              </a:rPr>
              <a:t>Prepare yourself mentally and physically by using the resources in the Wellbeing Hub.</a:t>
            </a:r>
          </a:p>
        </p:txBody>
      </p:sp>
      <p:grpSp>
        <p:nvGrpSpPr>
          <p:cNvPr id="4" name="Group 4"/>
          <p:cNvGrpSpPr>
            <a:grpSpLocks noChangeAspect="1"/>
          </p:cNvGrpSpPr>
          <p:nvPr/>
        </p:nvGrpSpPr>
        <p:grpSpPr>
          <a:xfrm>
            <a:off x="488730" y="220980"/>
            <a:ext cx="1615446" cy="1615440"/>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93504" r="-58968" b="-121146"/>
              </a:stretch>
            </a:blipFill>
          </p:spPr>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83913" y="552450"/>
            <a:ext cx="12318751"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Be Ready - Stay Safe: Leadership Actions</a:t>
            </a:r>
          </a:p>
        </p:txBody>
      </p:sp>
      <p:grpSp>
        <p:nvGrpSpPr>
          <p:cNvPr id="3" name="Group 3"/>
          <p:cNvGrpSpPr/>
          <p:nvPr/>
        </p:nvGrpSpPr>
        <p:grpSpPr>
          <a:xfrm>
            <a:off x="488730" y="2242991"/>
            <a:ext cx="650911" cy="650911"/>
            <a:chOff x="0" y="0"/>
            <a:chExt cx="867881" cy="867881"/>
          </a:xfrm>
        </p:grpSpPr>
        <p:grpSp>
          <p:nvGrpSpPr>
            <p:cNvPr id="4" name="Group 4"/>
            <p:cNvGrpSpPr/>
            <p:nvPr/>
          </p:nvGrpSpPr>
          <p:grpSpPr>
            <a:xfrm>
              <a:off x="0" y="0"/>
              <a:ext cx="867881" cy="867881"/>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6" name="TextBox 6"/>
            <p:cNvSpPr txBox="1"/>
            <p:nvPr/>
          </p:nvSpPr>
          <p:spPr>
            <a:xfrm>
              <a:off x="230866" y="208407"/>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1</a:t>
              </a:r>
            </a:p>
          </p:txBody>
        </p:sp>
      </p:grpSp>
      <p:grpSp>
        <p:nvGrpSpPr>
          <p:cNvPr id="7" name="Group 7"/>
          <p:cNvGrpSpPr/>
          <p:nvPr/>
        </p:nvGrpSpPr>
        <p:grpSpPr>
          <a:xfrm>
            <a:off x="6536313" y="2276114"/>
            <a:ext cx="650911" cy="650911"/>
            <a:chOff x="0" y="0"/>
            <a:chExt cx="867881" cy="867881"/>
          </a:xfrm>
        </p:grpSpPr>
        <p:grpSp>
          <p:nvGrpSpPr>
            <p:cNvPr id="8" name="Group 8"/>
            <p:cNvGrpSpPr/>
            <p:nvPr/>
          </p:nvGrpSpPr>
          <p:grpSpPr>
            <a:xfrm>
              <a:off x="0" y="0"/>
              <a:ext cx="867881" cy="86788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10" name="TextBox 10"/>
            <p:cNvSpPr txBox="1"/>
            <p:nvPr/>
          </p:nvSpPr>
          <p:spPr>
            <a:xfrm>
              <a:off x="230866" y="214188"/>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2</a:t>
              </a:r>
            </a:p>
          </p:txBody>
        </p:sp>
      </p:grpSp>
      <p:grpSp>
        <p:nvGrpSpPr>
          <p:cNvPr id="11" name="Group 11"/>
          <p:cNvGrpSpPr/>
          <p:nvPr/>
        </p:nvGrpSpPr>
        <p:grpSpPr>
          <a:xfrm>
            <a:off x="12570654" y="2276114"/>
            <a:ext cx="650911" cy="650911"/>
            <a:chOff x="0" y="0"/>
            <a:chExt cx="867881" cy="867881"/>
          </a:xfrm>
        </p:grpSpPr>
        <p:grpSp>
          <p:nvGrpSpPr>
            <p:cNvPr id="12" name="Group 12"/>
            <p:cNvGrpSpPr/>
            <p:nvPr/>
          </p:nvGrpSpPr>
          <p:grpSpPr>
            <a:xfrm>
              <a:off x="0" y="0"/>
              <a:ext cx="867881" cy="86788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14" name="TextBox 14"/>
            <p:cNvSpPr txBox="1"/>
            <p:nvPr/>
          </p:nvSpPr>
          <p:spPr>
            <a:xfrm>
              <a:off x="230866" y="214188"/>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3</a:t>
              </a:r>
            </a:p>
          </p:txBody>
        </p:sp>
      </p:grpSp>
      <p:sp>
        <p:nvSpPr>
          <p:cNvPr id="15" name="TextBox 15"/>
          <p:cNvSpPr txBox="1"/>
          <p:nvPr/>
        </p:nvSpPr>
        <p:spPr>
          <a:xfrm>
            <a:off x="272161" y="3247485"/>
            <a:ext cx="5679946" cy="6718935"/>
          </a:xfrm>
          <a:prstGeom prst="rect">
            <a:avLst/>
          </a:prstGeom>
        </p:spPr>
        <p:txBody>
          <a:bodyPr lIns="0" tIns="0" rIns="0" bIns="0" rtlCol="0" anchor="t">
            <a:spAutoFit/>
          </a:bodyPr>
          <a:lstStyle/>
          <a:p>
            <a:pPr marL="453390" lvl="1" indent="-226695">
              <a:lnSpc>
                <a:spcPts val="2940"/>
              </a:lnSpc>
              <a:buFont typeface="Arial"/>
              <a:buChar char="•"/>
            </a:pPr>
            <a:r>
              <a:rPr lang="en-US" sz="2100">
                <a:solidFill>
                  <a:srgbClr val="222F64"/>
                </a:solidFill>
                <a:latin typeface="Alegreya Sans Regular"/>
              </a:rPr>
              <a:t>Set a positive example for others to follow. Ensure that your actions are in line with organisational processes and policies.  </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Establish a culture of trust that encourages engagement with staff at all levels so that its normal to report, provide feedback and discuss the challenges people face during the Ramp up to facilitate safety learning. </a:t>
            </a:r>
          </a:p>
          <a:p>
            <a:pPr>
              <a:lnSpc>
                <a:spcPts val="2940"/>
              </a:lnSpc>
            </a:pPr>
            <a:endParaRPr lang="en-US" sz="2100">
              <a:solidFill>
                <a:srgbClr val="222F64"/>
              </a:solidFill>
              <a:latin typeface="Alegreya Sans Regular"/>
            </a:endParaRPr>
          </a:p>
          <a:p>
            <a:pPr marL="453390" lvl="1" indent="-226695">
              <a:lnSpc>
                <a:spcPts val="2939"/>
              </a:lnSpc>
              <a:buFont typeface="Arial"/>
              <a:buChar char="•"/>
            </a:pPr>
            <a:r>
              <a:rPr lang="en-US" sz="2100">
                <a:solidFill>
                  <a:srgbClr val="222F64"/>
                </a:solidFill>
                <a:latin typeface="Alegreya Sans Regular"/>
              </a:rPr>
              <a:t>Show management commitment to the wellbeing of staff and the values needed to be part of a safe and effective organisation. </a:t>
            </a:r>
          </a:p>
          <a:p>
            <a:pPr>
              <a:lnSpc>
                <a:spcPts val="2939"/>
              </a:lnSpc>
            </a:pPr>
            <a:endParaRPr lang="en-US" sz="2100">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Identify where safety and business priorities might conflict and m</a:t>
            </a:r>
            <a:r>
              <a:rPr lang="en-US" sz="2100">
                <a:solidFill>
                  <a:srgbClr val="222F64"/>
                </a:solidFill>
                <a:latin typeface="Alegreya Sans Regular"/>
              </a:rPr>
              <a:t>ake deliberate decisions to prioritise safety first - include contingency for OTP erosion, disruptions, errors, planning failures.</a:t>
            </a:r>
          </a:p>
        </p:txBody>
      </p:sp>
      <p:grpSp>
        <p:nvGrpSpPr>
          <p:cNvPr id="16" name="Group 16"/>
          <p:cNvGrpSpPr>
            <a:grpSpLocks noChangeAspect="1"/>
          </p:cNvGrpSpPr>
          <p:nvPr/>
        </p:nvGrpSpPr>
        <p:grpSpPr>
          <a:xfrm>
            <a:off x="488730" y="220980"/>
            <a:ext cx="1615446" cy="1615440"/>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21824" r="-105598" b="-108903"/>
              </a:stretch>
            </a:blipFill>
          </p:spPr>
        </p:sp>
      </p:grpSp>
      <p:sp>
        <p:nvSpPr>
          <p:cNvPr id="18" name="TextBox 18"/>
          <p:cNvSpPr txBox="1"/>
          <p:nvPr/>
        </p:nvSpPr>
        <p:spPr>
          <a:xfrm>
            <a:off x="1382860" y="2284602"/>
            <a:ext cx="4473997"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Leadership and culture</a:t>
            </a:r>
          </a:p>
        </p:txBody>
      </p:sp>
      <p:sp>
        <p:nvSpPr>
          <p:cNvPr id="19" name="TextBox 19"/>
          <p:cNvSpPr txBox="1"/>
          <p:nvPr/>
        </p:nvSpPr>
        <p:spPr>
          <a:xfrm>
            <a:off x="7446249" y="2284602"/>
            <a:ext cx="4109069"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Communications</a:t>
            </a:r>
          </a:p>
        </p:txBody>
      </p:sp>
      <p:sp>
        <p:nvSpPr>
          <p:cNvPr id="20" name="TextBox 20"/>
          <p:cNvSpPr txBox="1"/>
          <p:nvPr/>
        </p:nvSpPr>
        <p:spPr>
          <a:xfrm>
            <a:off x="13473676" y="2284602"/>
            <a:ext cx="4295120"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Policy and procedures</a:t>
            </a:r>
          </a:p>
        </p:txBody>
      </p:sp>
      <p:sp>
        <p:nvSpPr>
          <p:cNvPr id="21" name="TextBox 21"/>
          <p:cNvSpPr txBox="1"/>
          <p:nvPr/>
        </p:nvSpPr>
        <p:spPr>
          <a:xfrm>
            <a:off x="6376626" y="3247485"/>
            <a:ext cx="5606937" cy="6718935"/>
          </a:xfrm>
          <a:prstGeom prst="rect">
            <a:avLst/>
          </a:prstGeom>
        </p:spPr>
        <p:txBody>
          <a:bodyPr lIns="0" tIns="0" rIns="0" bIns="0" rtlCol="0" anchor="t">
            <a:spAutoFit/>
          </a:bodyPr>
          <a:lstStyle/>
          <a:p>
            <a:pPr marL="453390" lvl="1" indent="-226695">
              <a:lnSpc>
                <a:spcPts val="2940"/>
              </a:lnSpc>
              <a:buFont typeface="Arial"/>
              <a:buChar char="•"/>
            </a:pPr>
            <a:r>
              <a:rPr lang="en-US" sz="2100">
                <a:solidFill>
                  <a:srgbClr val="222F64"/>
                </a:solidFill>
                <a:latin typeface="Alegreya Sans Regular"/>
              </a:rPr>
              <a:t>Plan a </a:t>
            </a:r>
            <a:r>
              <a:rPr lang="en-US" sz="2099">
                <a:solidFill>
                  <a:srgbClr val="222F64"/>
                </a:solidFill>
                <a:latin typeface="Alegreya Sans Regular"/>
              </a:rPr>
              <a:t>back to work communications strategy.</a:t>
            </a:r>
          </a:p>
          <a:p>
            <a:pPr>
              <a:lnSpc>
                <a:spcPts val="2940"/>
              </a:lnSpc>
            </a:pPr>
            <a:endParaRPr lang="en-US" sz="2099">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Identify key messages and prioritise how, when, who and what you would like people to do?</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Show visible leadership when you communicate.</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Create scripts for each layer of management, all aligned on same theme - elevator pitch for each and every staff engagement.</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Emphasise systemic nature of challenge - need to embrace partners and airport community in communications.</a:t>
            </a:r>
          </a:p>
          <a:p>
            <a:pPr>
              <a:lnSpc>
                <a:spcPts val="2940"/>
              </a:lnSpc>
            </a:pPr>
            <a:endParaRPr lang="en-US" sz="2100">
              <a:solidFill>
                <a:srgbClr val="222F64"/>
              </a:solidFill>
              <a:latin typeface="Alegreya Sans Regular"/>
            </a:endParaRPr>
          </a:p>
          <a:p>
            <a:pPr marL="453390" lvl="1" indent="-226695">
              <a:lnSpc>
                <a:spcPts val="2939"/>
              </a:lnSpc>
              <a:buFont typeface="Arial"/>
              <a:buChar char="•"/>
            </a:pPr>
            <a:r>
              <a:rPr lang="en-US" sz="2100">
                <a:solidFill>
                  <a:srgbClr val="222F64"/>
                </a:solidFill>
                <a:latin typeface="Alegreya Sans Regular"/>
              </a:rPr>
              <a:t>Communicate about your reporting system and confidential reporting processes under Reg 376/2014</a:t>
            </a:r>
          </a:p>
        </p:txBody>
      </p:sp>
      <p:sp>
        <p:nvSpPr>
          <p:cNvPr id="22" name="TextBox 22"/>
          <p:cNvSpPr txBox="1"/>
          <p:nvPr/>
        </p:nvSpPr>
        <p:spPr>
          <a:xfrm>
            <a:off x="12444322" y="3247485"/>
            <a:ext cx="5177565" cy="5604510"/>
          </a:xfrm>
          <a:prstGeom prst="rect">
            <a:avLst/>
          </a:prstGeom>
        </p:spPr>
        <p:txBody>
          <a:bodyPr lIns="0" tIns="0" rIns="0" bIns="0" rtlCol="0" anchor="t">
            <a:spAutoFit/>
          </a:bodyPr>
          <a:lstStyle/>
          <a:p>
            <a:pPr marL="453390" lvl="1" indent="-226695">
              <a:lnSpc>
                <a:spcPts val="2940"/>
              </a:lnSpc>
              <a:buFont typeface="Arial"/>
              <a:buChar char="•"/>
            </a:pPr>
            <a:r>
              <a:rPr lang="en-US" sz="2099">
                <a:solidFill>
                  <a:srgbClr val="222F64"/>
                </a:solidFill>
                <a:latin typeface="Alegreya Sans Regular"/>
              </a:rPr>
              <a:t>Ensure that all procedures/ manuals are up to date and that they are applicable to current COVID recovery situation. </a:t>
            </a:r>
          </a:p>
          <a:p>
            <a:pPr>
              <a:lnSpc>
                <a:spcPts val="2940"/>
              </a:lnSpc>
            </a:pPr>
            <a:endParaRPr lang="en-US" sz="2099">
              <a:solidFill>
                <a:srgbClr val="222F64"/>
              </a:solidFill>
              <a:latin typeface="Alegreya Sans Regular"/>
            </a:endParaRPr>
          </a:p>
          <a:p>
            <a:pPr marL="453390" lvl="1" indent="-226695">
              <a:lnSpc>
                <a:spcPts val="2940"/>
              </a:lnSpc>
              <a:buFont typeface="Arial"/>
              <a:buChar char="•"/>
            </a:pPr>
            <a:r>
              <a:rPr lang="en-US" sz="2099">
                <a:solidFill>
                  <a:srgbClr val="222F64"/>
                </a:solidFill>
                <a:latin typeface="Alegreya Sans Regular"/>
              </a:rPr>
              <a:t>Encourage staff to follow rules, procedures and normal practices at all times. </a:t>
            </a:r>
          </a:p>
          <a:p>
            <a:pPr>
              <a:lnSpc>
                <a:spcPts val="2940"/>
              </a:lnSpc>
            </a:pPr>
            <a:endParaRPr lang="en-US" sz="2099">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Consider the specific health safety measures needed to keep people safe from COVID in all roles (operational and non-operational).</a:t>
            </a:r>
          </a:p>
          <a:p>
            <a:pPr>
              <a:lnSpc>
                <a:spcPts val="2940"/>
              </a:lnSpc>
            </a:pPr>
            <a:endParaRPr lang="en-US" sz="2100">
              <a:solidFill>
                <a:srgbClr val="222F64"/>
              </a:solidFill>
              <a:latin typeface="Alegreya Sans Regular"/>
            </a:endParaRPr>
          </a:p>
          <a:p>
            <a:pPr marL="453390" lvl="1" indent="-226695">
              <a:lnSpc>
                <a:spcPts val="2939"/>
              </a:lnSpc>
              <a:buFont typeface="Arial"/>
              <a:buChar char="•"/>
            </a:pPr>
            <a:r>
              <a:rPr lang="en-US" sz="2100">
                <a:solidFill>
                  <a:srgbClr val="222F64"/>
                </a:solidFill>
                <a:latin typeface="Alegreya Sans Regular"/>
              </a:rPr>
              <a:t>Review, update and improve the Wellbeing policy within your organisation to help support the mental and physical health of staff.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2602</Words>
  <Application>Microsoft Office PowerPoint</Application>
  <PresentationFormat>Custom</PresentationFormat>
  <Paragraphs>325</Paragraphs>
  <Slides>20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Alegreya Sans Bold Bold</vt:lpstr>
      <vt:lpstr>Alegreya Sans Bold</vt:lpstr>
      <vt:lpstr>Arimo</vt:lpstr>
      <vt:lpstr>Alegreya Sans Regular Bold</vt:lpstr>
      <vt:lpstr>DM Sans Bold</vt:lpstr>
      <vt:lpstr>Alegreya Sans Regular</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Ramp Up Campaign Master</dc:title>
  <dc:creator>FRANKLIN John</dc:creator>
  <cp:lastModifiedBy>FRANKLIN John</cp:lastModifiedBy>
  <cp:revision>5</cp:revision>
  <dcterms:created xsi:type="dcterms:W3CDTF">2006-08-16T00:00:00Z</dcterms:created>
  <dcterms:modified xsi:type="dcterms:W3CDTF">2021-05-27T13:56:48Z</dcterms:modified>
  <dc:identifier>DAEcxNc0k4A</dc:identifier>
</cp:coreProperties>
</file>