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1"/>
  </p:notesMasterIdLst>
  <p:handoutMasterIdLst>
    <p:handoutMasterId r:id="rId22"/>
  </p:handoutMasterIdLst>
  <p:sldIdLst>
    <p:sldId id="350" r:id="rId2"/>
    <p:sldId id="419" r:id="rId3"/>
    <p:sldId id="380" r:id="rId4"/>
    <p:sldId id="381" r:id="rId5"/>
    <p:sldId id="415" r:id="rId6"/>
    <p:sldId id="403" r:id="rId7"/>
    <p:sldId id="379" r:id="rId8"/>
    <p:sldId id="386" r:id="rId9"/>
    <p:sldId id="411" r:id="rId10"/>
    <p:sldId id="385" r:id="rId11"/>
    <p:sldId id="384" r:id="rId12"/>
    <p:sldId id="409" r:id="rId13"/>
    <p:sldId id="413" r:id="rId14"/>
    <p:sldId id="382" r:id="rId15"/>
    <p:sldId id="410" r:id="rId16"/>
    <p:sldId id="375" r:id="rId17"/>
    <p:sldId id="417" r:id="rId18"/>
    <p:sldId id="387" r:id="rId19"/>
    <p:sldId id="389" r:id="rId20"/>
  </p:sldIdLst>
  <p:sldSz cx="9906000" cy="6858000" type="A4"/>
  <p:notesSz cx="6797675" cy="9929813"/>
  <p:defaultTextStyle>
    <a:defPPr>
      <a:defRPr lang="en-US"/>
    </a:defPPr>
    <a:lvl1pPr algn="l" rtl="0" eaLnBrk="0" fontAlgn="base" hangingPunct="0">
      <a:spcBef>
        <a:spcPct val="0"/>
      </a:spcBef>
      <a:spcAft>
        <a:spcPct val="0"/>
      </a:spcAft>
      <a:defRPr sz="24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Verdana" pitchFamily="34" charset="0"/>
        <a:ea typeface="+mn-ea"/>
        <a:cs typeface="+mn-cs"/>
      </a:defRPr>
    </a:lvl5pPr>
    <a:lvl6pPr marL="2286000" algn="l" defTabSz="914400" rtl="0" eaLnBrk="1" latinLnBrk="0" hangingPunct="1">
      <a:defRPr sz="2400" b="1" kern="1200">
        <a:solidFill>
          <a:schemeClr val="tx1"/>
        </a:solidFill>
        <a:latin typeface="Verdana" pitchFamily="34" charset="0"/>
        <a:ea typeface="+mn-ea"/>
        <a:cs typeface="+mn-cs"/>
      </a:defRPr>
    </a:lvl6pPr>
    <a:lvl7pPr marL="2743200" algn="l" defTabSz="914400" rtl="0" eaLnBrk="1" latinLnBrk="0" hangingPunct="1">
      <a:defRPr sz="2400" b="1" kern="1200">
        <a:solidFill>
          <a:schemeClr val="tx1"/>
        </a:solidFill>
        <a:latin typeface="Verdana" pitchFamily="34" charset="0"/>
        <a:ea typeface="+mn-ea"/>
        <a:cs typeface="+mn-cs"/>
      </a:defRPr>
    </a:lvl7pPr>
    <a:lvl8pPr marL="3200400" algn="l" defTabSz="914400" rtl="0" eaLnBrk="1" latinLnBrk="0" hangingPunct="1">
      <a:defRPr sz="2400" b="1" kern="1200">
        <a:solidFill>
          <a:schemeClr val="tx1"/>
        </a:solidFill>
        <a:latin typeface="Verdana" pitchFamily="34" charset="0"/>
        <a:ea typeface="+mn-ea"/>
        <a:cs typeface="+mn-cs"/>
      </a:defRPr>
    </a:lvl8pPr>
    <a:lvl9pPr marL="3657600" algn="l" defTabSz="914400" rtl="0" eaLnBrk="1" latinLnBrk="0" hangingPunct="1">
      <a:defRPr sz="2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FF66"/>
    <a:srgbClr val="FF9933"/>
    <a:srgbClr val="DDDDDD"/>
    <a:srgbClr val="B2B2B2"/>
    <a:srgbClr val="00CCFF"/>
    <a:srgbClr val="0066CC"/>
    <a:srgbClr val="0033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43" autoAdjust="0"/>
    <p:restoredTop sz="80628" autoAdjust="0"/>
  </p:normalViewPr>
  <p:slideViewPr>
    <p:cSldViewPr snapToGrid="0">
      <p:cViewPr varScale="1">
        <p:scale>
          <a:sx n="90" d="100"/>
          <a:sy n="90" d="100"/>
        </p:scale>
        <p:origin x="-1248" y="-108"/>
      </p:cViewPr>
      <p:guideLst>
        <p:guide orient="horz" pos="1392"/>
        <p:guide pos="3120"/>
      </p:guideLst>
    </p:cSldViewPr>
  </p:slideViewPr>
  <p:outlineViewPr>
    <p:cViewPr>
      <p:scale>
        <a:sx n="33" d="100"/>
        <a:sy n="33" d="100"/>
      </p:scale>
      <p:origin x="0" y="9102"/>
    </p:cViewPr>
  </p:outlineViewPr>
  <p:notesTextViewPr>
    <p:cViewPr>
      <p:scale>
        <a:sx n="100" d="100"/>
        <a:sy n="100" d="100"/>
      </p:scale>
      <p:origin x="0" y="0"/>
    </p:cViewPr>
  </p:notesTextViewPr>
  <p:sorterViewPr>
    <p:cViewPr>
      <p:scale>
        <a:sx n="75" d="100"/>
        <a:sy n="75" d="100"/>
      </p:scale>
      <p:origin x="0" y="1068"/>
    </p:cViewPr>
  </p:sorterViewPr>
  <p:notesViewPr>
    <p:cSldViewPr snapToGrid="0">
      <p:cViewPr>
        <p:scale>
          <a:sx n="70" d="100"/>
          <a:sy n="70" d="100"/>
        </p:scale>
        <p:origin x="-3486" y="-36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1331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algn="r" defTabSz="953480">
              <a:defRPr sz="1200" b="0">
                <a:latin typeface="Times New Roman" pitchFamily="18" charset="0"/>
              </a:defRPr>
            </a:lvl1pPr>
          </a:lstStyle>
          <a:p>
            <a:pPr>
              <a:defRPr/>
            </a:pPr>
            <a:endParaRPr lang="en-GB"/>
          </a:p>
        </p:txBody>
      </p:sp>
      <p:sp>
        <p:nvSpPr>
          <p:cNvPr id="13316" name="Rectangle 4"/>
          <p:cNvSpPr>
            <a:spLocks noGrp="1" noChangeArrowheads="1"/>
          </p:cNvSpPr>
          <p:nvPr>
            <p:ph type="ftr" sz="quarter" idx="2"/>
          </p:nvPr>
        </p:nvSpPr>
        <p:spPr bwMode="auto">
          <a:xfrm>
            <a:off x="0"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13317" name="Rectangle 5"/>
          <p:cNvSpPr>
            <a:spLocks noGrp="1" noChangeArrowheads="1"/>
          </p:cNvSpPr>
          <p:nvPr>
            <p:ph type="sldNum" sz="quarter" idx="3"/>
          </p:nvPr>
        </p:nvSpPr>
        <p:spPr bwMode="auto">
          <a:xfrm>
            <a:off x="3851275"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algn="r" defTabSz="953480">
              <a:defRPr sz="1200" b="0">
                <a:latin typeface="Times New Roman" pitchFamily="18" charset="0"/>
              </a:defRPr>
            </a:lvl1pPr>
          </a:lstStyle>
          <a:p>
            <a:pPr>
              <a:defRPr/>
            </a:pPr>
            <a:fld id="{1DEEA9AA-53A3-4C84-B7AD-FAD88CE377DF}" type="slidenum">
              <a:rPr lang="en-GB"/>
              <a:pPr>
                <a:defRPr/>
              </a:pPr>
              <a:t>‹#›</a:t>
            </a:fld>
            <a:endParaRPr lang="en-GB"/>
          </a:p>
        </p:txBody>
      </p:sp>
    </p:spTree>
    <p:extLst>
      <p:ext uri="{BB962C8B-B14F-4D97-AF65-F5344CB8AC3E}">
        <p14:creationId xmlns:p14="http://schemas.microsoft.com/office/powerpoint/2010/main" val="24525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algn="r" defTabSz="953480">
              <a:defRPr sz="1200" b="0">
                <a:latin typeface="Times New Roman" pitchFamily="18"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709613" y="744538"/>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6463"/>
            <a:ext cx="4984750" cy="4468812"/>
          </a:xfrm>
          <a:prstGeom prst="rect">
            <a:avLst/>
          </a:prstGeom>
          <a:noFill/>
          <a:ln>
            <a:noFill/>
          </a:ln>
          <a:effectLst/>
          <a:extLst/>
        </p:spPr>
        <p:txBody>
          <a:bodyPr vert="horz" wrap="none" lIns="95393" tIns="47696" rIns="95393" bIns="47696" numCol="1" anchor="ctr"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6150" name="Rectangle 6"/>
          <p:cNvSpPr>
            <a:spLocks noGrp="1" noChangeArrowheads="1"/>
          </p:cNvSpPr>
          <p:nvPr>
            <p:ph type="ftr" sz="quarter" idx="4"/>
          </p:nvPr>
        </p:nvSpPr>
        <p:spPr bwMode="auto">
          <a:xfrm>
            <a:off x="0"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6151" name="Rectangle 7"/>
          <p:cNvSpPr>
            <a:spLocks noGrp="1" noChangeArrowheads="1"/>
          </p:cNvSpPr>
          <p:nvPr>
            <p:ph type="sldNum" sz="quarter" idx="5"/>
          </p:nvPr>
        </p:nvSpPr>
        <p:spPr bwMode="auto">
          <a:xfrm>
            <a:off x="3851275"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algn="r" defTabSz="953480">
              <a:defRPr sz="1200" b="0">
                <a:latin typeface="Times New Roman" pitchFamily="18" charset="0"/>
              </a:defRPr>
            </a:lvl1pPr>
          </a:lstStyle>
          <a:p>
            <a:pPr>
              <a:defRPr/>
            </a:pPr>
            <a:fld id="{6350B457-B5B7-411F-B00D-98477031E7F1}" type="slidenum">
              <a:rPr lang="en-GB"/>
              <a:pPr>
                <a:defRPr/>
              </a:pPr>
              <a:t>‹#›</a:t>
            </a:fld>
            <a:endParaRPr lang="en-GB"/>
          </a:p>
        </p:txBody>
      </p:sp>
    </p:spTree>
    <p:extLst>
      <p:ext uri="{BB962C8B-B14F-4D97-AF65-F5344CB8AC3E}">
        <p14:creationId xmlns:p14="http://schemas.microsoft.com/office/powerpoint/2010/main" val="56239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utchtrainingprofessionals.nl/favoriete-filmpjes/groepsdynamiek-/-flashmobs-/-teamwor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400" b="1">
                <a:solidFill>
                  <a:schemeClr val="tx1"/>
                </a:solidFill>
                <a:latin typeface="Verdana" pitchFamily="34" charset="0"/>
              </a:defRPr>
            </a:lvl1pPr>
            <a:lvl2pPr marL="742950" indent="-285750" defTabSz="952500">
              <a:defRPr sz="2400" b="1">
                <a:solidFill>
                  <a:schemeClr val="tx1"/>
                </a:solidFill>
                <a:latin typeface="Verdana" pitchFamily="34" charset="0"/>
              </a:defRPr>
            </a:lvl2pPr>
            <a:lvl3pPr marL="1143000" indent="-228600" defTabSz="952500">
              <a:defRPr sz="2400" b="1">
                <a:solidFill>
                  <a:schemeClr val="tx1"/>
                </a:solidFill>
                <a:latin typeface="Verdana" pitchFamily="34" charset="0"/>
              </a:defRPr>
            </a:lvl3pPr>
            <a:lvl4pPr marL="1600200" indent="-228600" defTabSz="952500">
              <a:defRPr sz="2400" b="1">
                <a:solidFill>
                  <a:schemeClr val="tx1"/>
                </a:solidFill>
                <a:latin typeface="Verdana" pitchFamily="34" charset="0"/>
              </a:defRPr>
            </a:lvl4pPr>
            <a:lvl5pPr marL="2057400" indent="-228600" defTabSz="952500">
              <a:defRPr sz="2400" b="1">
                <a:solidFill>
                  <a:schemeClr val="tx1"/>
                </a:solidFill>
                <a:latin typeface="Verdana" pitchFamily="34" charset="0"/>
              </a:defRPr>
            </a:lvl5pPr>
            <a:lvl6pPr marL="2514600" indent="-228600" defTabSz="952500" eaLnBrk="0" fontAlgn="base" hangingPunct="0">
              <a:spcBef>
                <a:spcPct val="0"/>
              </a:spcBef>
              <a:spcAft>
                <a:spcPct val="0"/>
              </a:spcAft>
              <a:defRPr sz="2400" b="1">
                <a:solidFill>
                  <a:schemeClr val="tx1"/>
                </a:solidFill>
                <a:latin typeface="Verdana" pitchFamily="34" charset="0"/>
              </a:defRPr>
            </a:lvl6pPr>
            <a:lvl7pPr marL="2971800" indent="-228600" defTabSz="952500" eaLnBrk="0" fontAlgn="base" hangingPunct="0">
              <a:spcBef>
                <a:spcPct val="0"/>
              </a:spcBef>
              <a:spcAft>
                <a:spcPct val="0"/>
              </a:spcAft>
              <a:defRPr sz="2400" b="1">
                <a:solidFill>
                  <a:schemeClr val="tx1"/>
                </a:solidFill>
                <a:latin typeface="Verdana" pitchFamily="34" charset="0"/>
              </a:defRPr>
            </a:lvl7pPr>
            <a:lvl8pPr marL="3429000" indent="-228600" defTabSz="952500" eaLnBrk="0" fontAlgn="base" hangingPunct="0">
              <a:spcBef>
                <a:spcPct val="0"/>
              </a:spcBef>
              <a:spcAft>
                <a:spcPct val="0"/>
              </a:spcAft>
              <a:defRPr sz="2400" b="1">
                <a:solidFill>
                  <a:schemeClr val="tx1"/>
                </a:solidFill>
                <a:latin typeface="Verdana" pitchFamily="34" charset="0"/>
              </a:defRPr>
            </a:lvl8pPr>
            <a:lvl9pPr marL="3886200" indent="-228600" defTabSz="952500" eaLnBrk="0" fontAlgn="base" hangingPunct="0">
              <a:spcBef>
                <a:spcPct val="0"/>
              </a:spcBef>
              <a:spcAft>
                <a:spcPct val="0"/>
              </a:spcAft>
              <a:defRPr sz="2400" b="1">
                <a:solidFill>
                  <a:schemeClr val="tx1"/>
                </a:solidFill>
                <a:latin typeface="Verdana" pitchFamily="34" charset="0"/>
              </a:defRPr>
            </a:lvl9pPr>
          </a:lstStyle>
          <a:p>
            <a:fld id="{743524DA-0665-4426-AF8B-86BC5FDF9E24}" type="slidenum">
              <a:rPr lang="en-GB" sz="1200" b="0" smtClean="0">
                <a:latin typeface="Times New Roman" pitchFamily="18" charset="0"/>
              </a:rPr>
              <a:pPr/>
              <a:t>1</a:t>
            </a:fld>
            <a:endParaRPr lang="en-GB" sz="1200" b="0"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90575" y="4716463"/>
            <a:ext cx="5257800" cy="351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buFontTx/>
              <a:buChar char="•"/>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10</a:t>
            </a:fld>
            <a:endParaRPr lang="en-GB"/>
          </a:p>
        </p:txBody>
      </p:sp>
    </p:spTree>
    <p:extLst>
      <p:ext uri="{BB962C8B-B14F-4D97-AF65-F5344CB8AC3E}">
        <p14:creationId xmlns:p14="http://schemas.microsoft.com/office/powerpoint/2010/main" val="294257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11</a:t>
            </a:fld>
            <a:endParaRPr lang="en-GB"/>
          </a:p>
        </p:txBody>
      </p:sp>
    </p:spTree>
    <p:extLst>
      <p:ext uri="{BB962C8B-B14F-4D97-AF65-F5344CB8AC3E}">
        <p14:creationId xmlns:p14="http://schemas.microsoft.com/office/powerpoint/2010/main" val="293861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12</a:t>
            </a:fld>
            <a:endParaRPr lang="en-GB"/>
          </a:p>
        </p:txBody>
      </p:sp>
    </p:spTree>
    <p:extLst>
      <p:ext uri="{BB962C8B-B14F-4D97-AF65-F5344CB8AC3E}">
        <p14:creationId xmlns:p14="http://schemas.microsoft.com/office/powerpoint/2010/main" val="46648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13</a:t>
            </a:fld>
            <a:endParaRPr lang="en-GB"/>
          </a:p>
        </p:txBody>
      </p:sp>
    </p:spTree>
    <p:extLst>
      <p:ext uri="{BB962C8B-B14F-4D97-AF65-F5344CB8AC3E}">
        <p14:creationId xmlns:p14="http://schemas.microsoft.com/office/powerpoint/2010/main" val="178449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14</a:t>
            </a:fld>
            <a:endParaRPr lang="en-GB"/>
          </a:p>
        </p:txBody>
      </p:sp>
    </p:spTree>
    <p:extLst>
      <p:ext uri="{BB962C8B-B14F-4D97-AF65-F5344CB8AC3E}">
        <p14:creationId xmlns:p14="http://schemas.microsoft.com/office/powerpoint/2010/main" val="414478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15</a:t>
            </a:fld>
            <a:endParaRPr lang="en-GB"/>
          </a:p>
        </p:txBody>
      </p:sp>
    </p:spTree>
    <p:extLst>
      <p:ext uri="{BB962C8B-B14F-4D97-AF65-F5344CB8AC3E}">
        <p14:creationId xmlns:p14="http://schemas.microsoft.com/office/powerpoint/2010/main" val="2868488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3" y="4558352"/>
            <a:ext cx="4984750" cy="4858603"/>
          </a:xfrm>
        </p:spPr>
        <p:txBody>
          <a:bodyPr wrap="square" anchor="t" anchorCtr="0"/>
          <a:lstStyle/>
          <a:p>
            <a:r>
              <a:rPr lang="nl-NL" dirty="0" err="1" smtClean="0"/>
              <a:t>Ask</a:t>
            </a:r>
            <a:r>
              <a:rPr lang="nl-NL" dirty="0" smtClean="0"/>
              <a:t> </a:t>
            </a:r>
            <a:r>
              <a:rPr lang="nl-NL" dirty="0" err="1" smtClean="0"/>
              <a:t>what</a:t>
            </a:r>
            <a:r>
              <a:rPr lang="nl-NL" baseline="0" dirty="0" smtClean="0"/>
              <a:t> </a:t>
            </a:r>
            <a:r>
              <a:rPr lang="nl-NL" baseline="0" dirty="0" err="1" smtClean="0"/>
              <a:t>situational</a:t>
            </a:r>
            <a:r>
              <a:rPr lang="nl-NL" baseline="0" dirty="0" smtClean="0"/>
              <a:t> awareness is?</a:t>
            </a:r>
          </a:p>
          <a:p>
            <a:r>
              <a:rPr lang="nl-NL" baseline="0" dirty="0" err="1" smtClean="0"/>
              <a:t>What</a:t>
            </a:r>
            <a:r>
              <a:rPr lang="nl-NL" baseline="0" dirty="0" smtClean="0"/>
              <a:t> is team </a:t>
            </a:r>
            <a:r>
              <a:rPr lang="nl-NL" baseline="0" dirty="0" err="1" smtClean="0"/>
              <a:t>situational</a:t>
            </a:r>
            <a:r>
              <a:rPr lang="nl-NL" baseline="0" dirty="0" smtClean="0"/>
              <a:t> awareness?</a:t>
            </a:r>
            <a:endParaRPr lang="nl-NL" dirty="0" smtClean="0"/>
          </a:p>
          <a:p>
            <a:pPr marL="171450" indent="-171450">
              <a:buFont typeface="Arial" pitchFamily="34" charset="0"/>
              <a:buChar char="•"/>
            </a:pPr>
            <a:r>
              <a:rPr lang="nl-NL" dirty="0" err="1" smtClean="0"/>
              <a:t>Know</a:t>
            </a:r>
            <a:r>
              <a:rPr lang="nl-NL" baseline="0" dirty="0" smtClean="0"/>
              <a:t> </a:t>
            </a:r>
            <a:r>
              <a:rPr lang="nl-NL" baseline="0" dirty="0" err="1" smtClean="0"/>
              <a:t>what</a:t>
            </a:r>
            <a:r>
              <a:rPr lang="nl-NL" baseline="0" dirty="0" smtClean="0"/>
              <a:t> </a:t>
            </a:r>
            <a:r>
              <a:rPr lang="nl-NL" baseline="0" dirty="0" err="1" smtClean="0"/>
              <a:t>you</a:t>
            </a:r>
            <a:r>
              <a:rPr lang="nl-NL" baseline="0" dirty="0" smtClean="0"/>
              <a:t> are </a:t>
            </a:r>
            <a:r>
              <a:rPr lang="nl-NL" baseline="0" dirty="0" err="1" smtClean="0"/>
              <a:t>doing</a:t>
            </a:r>
            <a:r>
              <a:rPr lang="nl-NL" baseline="0" dirty="0" smtClean="0"/>
              <a:t> </a:t>
            </a:r>
            <a:r>
              <a:rPr lang="nl-NL" baseline="0" dirty="0" err="1" smtClean="0"/>
              <a:t>and</a:t>
            </a:r>
            <a:r>
              <a:rPr lang="nl-NL" baseline="0" dirty="0" smtClean="0"/>
              <a:t> </a:t>
            </a:r>
            <a:r>
              <a:rPr lang="nl-NL" baseline="0" dirty="0" err="1" smtClean="0"/>
              <a:t>why</a:t>
            </a:r>
            <a:endParaRPr lang="nl-NL" baseline="0" dirty="0" smtClean="0"/>
          </a:p>
          <a:p>
            <a:pPr marL="171450" indent="-171450">
              <a:buFont typeface="Arial" pitchFamily="34" charset="0"/>
              <a:buChar char="•"/>
            </a:pPr>
            <a:r>
              <a:rPr lang="nl-NL" baseline="0" dirty="0" err="1" smtClean="0"/>
              <a:t>Know</a:t>
            </a:r>
            <a:r>
              <a:rPr lang="nl-NL" baseline="0" dirty="0" smtClean="0"/>
              <a:t> </a:t>
            </a:r>
            <a:r>
              <a:rPr lang="nl-NL" baseline="0" dirty="0" err="1" smtClean="0"/>
              <a:t>what</a:t>
            </a:r>
            <a:r>
              <a:rPr lang="nl-NL" baseline="0" dirty="0" smtClean="0"/>
              <a:t> is </a:t>
            </a:r>
            <a:r>
              <a:rPr lang="nl-NL" baseline="0" dirty="0" err="1" smtClean="0"/>
              <a:t>going</a:t>
            </a:r>
            <a:r>
              <a:rPr lang="nl-NL" baseline="0" dirty="0" smtClean="0"/>
              <a:t> on </a:t>
            </a:r>
            <a:r>
              <a:rPr lang="nl-NL" baseline="0" dirty="0" err="1" smtClean="0"/>
              <a:t>around</a:t>
            </a:r>
            <a:r>
              <a:rPr lang="nl-NL" baseline="0" dirty="0" smtClean="0"/>
              <a:t> </a:t>
            </a:r>
            <a:r>
              <a:rPr lang="nl-NL" baseline="0" dirty="0" err="1" smtClean="0"/>
              <a:t>you</a:t>
            </a:r>
            <a:endParaRPr lang="nl-NL" baseline="0" dirty="0" smtClean="0"/>
          </a:p>
          <a:p>
            <a:r>
              <a:rPr kumimoji="1" lang="en-GB" sz="1200" kern="1200" dirty="0" smtClean="0">
                <a:solidFill>
                  <a:schemeClr val="tx1"/>
                </a:solidFill>
                <a:effectLst/>
                <a:latin typeface="Times New Roman" pitchFamily="18" charset="0"/>
                <a:ea typeface="+mn-ea"/>
                <a:cs typeface="+mn-cs"/>
              </a:rPr>
              <a:t>Note : The entire team may be involved in incident/accident investigation – this increases team responsibility.</a:t>
            </a:r>
          </a:p>
          <a:p>
            <a:endParaRPr lang="nl-NL" dirty="0" smtClean="0"/>
          </a:p>
          <a:p>
            <a:pPr lvl="0"/>
            <a:r>
              <a:rPr kumimoji="1" lang="en-GB" sz="1200" kern="1200" dirty="0" smtClean="0">
                <a:solidFill>
                  <a:schemeClr val="tx1"/>
                </a:solidFill>
                <a:effectLst/>
                <a:latin typeface="Times New Roman" pitchFamily="18" charset="0"/>
                <a:ea typeface="+mn-ea"/>
                <a:cs typeface="+mn-cs"/>
              </a:rPr>
              <a:t>Ask what </a:t>
            </a:r>
            <a:r>
              <a:rPr lang="en-GB" dirty="0" smtClean="0"/>
              <a:t>you can do to k</a:t>
            </a:r>
            <a:r>
              <a:rPr kumimoji="1" lang="en-GB" sz="1200" kern="1200" dirty="0" smtClean="0">
                <a:solidFill>
                  <a:schemeClr val="tx1"/>
                </a:solidFill>
                <a:effectLst/>
                <a:latin typeface="Times New Roman" pitchFamily="18" charset="0"/>
                <a:ea typeface="+mn-ea"/>
                <a:cs typeface="+mn-cs"/>
              </a:rPr>
              <a:t>eep situational awareness (white board)</a:t>
            </a:r>
            <a:endParaRPr kumimoji="1" lang="en-US" sz="1200" kern="1200" dirty="0" smtClean="0">
              <a:solidFill>
                <a:schemeClr val="tx1"/>
              </a:solidFill>
              <a:effectLst/>
              <a:latin typeface="Times New Roman" pitchFamily="18" charset="0"/>
              <a:ea typeface="+mn-ea"/>
              <a:cs typeface="+mn-cs"/>
            </a:endParaRPr>
          </a:p>
          <a:p>
            <a:pPr marL="1085850" lvl="2" indent="-171450">
              <a:buFont typeface="Arial" pitchFamily="34" charset="0"/>
              <a:buChar char="•"/>
            </a:pPr>
            <a:r>
              <a:rPr kumimoji="1" lang="en-GB" sz="1200" kern="1200" dirty="0" smtClean="0">
                <a:solidFill>
                  <a:schemeClr val="tx1"/>
                </a:solidFill>
                <a:effectLst/>
                <a:latin typeface="Times New Roman" pitchFamily="18" charset="0"/>
                <a:ea typeface="+mn-ea"/>
                <a:cs typeface="+mn-cs"/>
              </a:rPr>
              <a:t>Predetermine roles</a:t>
            </a:r>
            <a:endParaRPr kumimoji="1" lang="en-US" sz="1200" kern="1200" dirty="0" smtClean="0">
              <a:solidFill>
                <a:schemeClr val="tx1"/>
              </a:solidFill>
              <a:effectLst/>
              <a:latin typeface="Times New Roman" pitchFamily="18" charset="0"/>
              <a:ea typeface="+mn-ea"/>
              <a:cs typeface="+mn-cs"/>
            </a:endParaRPr>
          </a:p>
          <a:p>
            <a:pPr marL="1085850" lvl="2" indent="-171450">
              <a:buFont typeface="Arial" pitchFamily="34" charset="0"/>
              <a:buChar char="•"/>
            </a:pPr>
            <a:r>
              <a:rPr kumimoji="1" lang="en-GB" sz="1200" kern="1200" dirty="0" smtClean="0">
                <a:solidFill>
                  <a:schemeClr val="tx1"/>
                </a:solidFill>
                <a:effectLst/>
                <a:latin typeface="Times New Roman" pitchFamily="18" charset="0"/>
                <a:ea typeface="+mn-ea"/>
                <a:cs typeface="+mn-cs"/>
              </a:rPr>
              <a:t>Plan</a:t>
            </a:r>
            <a:endParaRPr kumimoji="1" lang="en-US" sz="1200" kern="1200" dirty="0" smtClean="0">
              <a:solidFill>
                <a:schemeClr val="tx1"/>
              </a:solidFill>
              <a:effectLst/>
              <a:latin typeface="Times New Roman" pitchFamily="18" charset="0"/>
              <a:ea typeface="+mn-ea"/>
              <a:cs typeface="+mn-cs"/>
            </a:endParaRPr>
          </a:p>
          <a:p>
            <a:pPr marL="1085850" lvl="2" indent="-171450">
              <a:buFont typeface="Arial" pitchFamily="34" charset="0"/>
              <a:buChar char="•"/>
            </a:pPr>
            <a:r>
              <a:rPr kumimoji="1" lang="en-GB" sz="1200" kern="1200" dirty="0" smtClean="0">
                <a:solidFill>
                  <a:schemeClr val="tx1"/>
                </a:solidFill>
                <a:effectLst/>
                <a:latin typeface="Times New Roman" pitchFamily="18" charset="0"/>
                <a:ea typeface="+mn-ea"/>
                <a:cs typeface="+mn-cs"/>
              </a:rPr>
              <a:t>Solicit input</a:t>
            </a:r>
            <a:endParaRPr kumimoji="1" lang="en-US" sz="1200" kern="1200" dirty="0" smtClean="0">
              <a:solidFill>
                <a:schemeClr val="tx1"/>
              </a:solidFill>
              <a:effectLst/>
              <a:latin typeface="Times New Roman" pitchFamily="18" charset="0"/>
              <a:ea typeface="+mn-ea"/>
              <a:cs typeface="+mn-cs"/>
            </a:endParaRPr>
          </a:p>
          <a:p>
            <a:pPr marL="1085850" lvl="2" indent="-171450">
              <a:buFont typeface="Arial" pitchFamily="34" charset="0"/>
              <a:buChar char="•"/>
            </a:pPr>
            <a:r>
              <a:rPr kumimoji="1" lang="en-GB" sz="1200" kern="1200" dirty="0" smtClean="0">
                <a:solidFill>
                  <a:schemeClr val="tx1"/>
                </a:solidFill>
                <a:effectLst/>
                <a:latin typeface="Times New Roman" pitchFamily="18" charset="0"/>
                <a:ea typeface="+mn-ea"/>
                <a:cs typeface="+mn-cs"/>
              </a:rPr>
              <a:t>Evaluate your status</a:t>
            </a:r>
            <a:endParaRPr kumimoji="1" lang="en-US" sz="1200" kern="1200" dirty="0" smtClean="0">
              <a:solidFill>
                <a:schemeClr val="tx1"/>
              </a:solidFill>
              <a:effectLst/>
              <a:latin typeface="Times New Roman" pitchFamily="18" charset="0"/>
              <a:ea typeface="+mn-ea"/>
              <a:cs typeface="+mn-cs"/>
            </a:endParaRPr>
          </a:p>
          <a:p>
            <a:pPr marL="1085850" lvl="2" indent="-171450">
              <a:buFont typeface="Arial" pitchFamily="34" charset="0"/>
              <a:buChar char="•"/>
            </a:pPr>
            <a:r>
              <a:rPr kumimoji="1" lang="en-GB" sz="1200" kern="1200" dirty="0" smtClean="0">
                <a:solidFill>
                  <a:schemeClr val="tx1"/>
                </a:solidFill>
                <a:effectLst/>
                <a:latin typeface="Times New Roman" pitchFamily="18" charset="0"/>
                <a:ea typeface="+mn-ea"/>
                <a:cs typeface="+mn-cs"/>
              </a:rPr>
              <a:t>Project ahead</a:t>
            </a:r>
            <a:endParaRPr kumimoji="1" lang="en-US" sz="1200" kern="1200" dirty="0" smtClean="0">
              <a:solidFill>
                <a:schemeClr val="tx1"/>
              </a:solidFill>
              <a:effectLst/>
              <a:latin typeface="Times New Roman" pitchFamily="18" charset="0"/>
              <a:ea typeface="+mn-ea"/>
              <a:cs typeface="+mn-cs"/>
            </a:endParaRPr>
          </a:p>
          <a:p>
            <a:pPr marL="1085850" lvl="2" indent="-171450">
              <a:buFont typeface="Arial" pitchFamily="34" charset="0"/>
              <a:buChar char="•"/>
            </a:pPr>
            <a:r>
              <a:rPr kumimoji="1" lang="en-GB" sz="1200" kern="1200" dirty="0" smtClean="0">
                <a:solidFill>
                  <a:schemeClr val="tx1"/>
                </a:solidFill>
                <a:effectLst/>
                <a:latin typeface="Times New Roman" pitchFamily="18" charset="0"/>
                <a:ea typeface="+mn-ea"/>
                <a:cs typeface="+mn-cs"/>
              </a:rPr>
              <a:t>Scan but focus on details</a:t>
            </a:r>
            <a:endParaRPr kumimoji="1" lang="en-US" sz="1200" kern="1200" dirty="0" smtClean="0">
              <a:solidFill>
                <a:schemeClr val="tx1"/>
              </a:solidFill>
              <a:effectLst/>
              <a:latin typeface="Times New Roman" pitchFamily="18" charset="0"/>
              <a:ea typeface="+mn-ea"/>
              <a:cs typeface="+mn-cs"/>
            </a:endParaRPr>
          </a:p>
          <a:p>
            <a:pPr marL="1085850" lvl="2" indent="-171450">
              <a:buFont typeface="Arial" pitchFamily="34" charset="0"/>
              <a:buChar char="•"/>
            </a:pPr>
            <a:r>
              <a:rPr kumimoji="1" lang="en-GB" sz="1200" kern="1200" dirty="0" smtClean="0">
                <a:solidFill>
                  <a:schemeClr val="tx1"/>
                </a:solidFill>
                <a:effectLst/>
                <a:latin typeface="Times New Roman" pitchFamily="18" charset="0"/>
                <a:ea typeface="+mn-ea"/>
                <a:cs typeface="+mn-cs"/>
              </a:rPr>
              <a:t>Create reminders</a:t>
            </a:r>
            <a:endParaRPr kumimoji="1" lang="en-US" sz="1200" kern="1200" dirty="0" smtClean="0">
              <a:solidFill>
                <a:schemeClr val="tx1"/>
              </a:solidFill>
              <a:effectLst/>
              <a:latin typeface="Times New Roman" pitchFamily="18" charset="0"/>
              <a:ea typeface="+mn-ea"/>
              <a:cs typeface="+mn-cs"/>
            </a:endParaRPr>
          </a:p>
          <a:p>
            <a:pPr marL="1085850" lvl="2" indent="-171450">
              <a:buFont typeface="Arial" pitchFamily="34" charset="0"/>
              <a:buChar char="•"/>
            </a:pPr>
            <a:r>
              <a:rPr kumimoji="1" lang="en-GB" sz="1200" kern="1200" dirty="0" smtClean="0">
                <a:solidFill>
                  <a:schemeClr val="tx1"/>
                </a:solidFill>
                <a:effectLst/>
                <a:latin typeface="Times New Roman" pitchFamily="18" charset="0"/>
                <a:ea typeface="+mn-ea"/>
                <a:cs typeface="+mn-cs"/>
              </a:rPr>
              <a:t>Watch for clues for loss of situational awareness</a:t>
            </a:r>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16</a:t>
            </a:fld>
            <a:endParaRPr lang="en-GB"/>
          </a:p>
        </p:txBody>
      </p:sp>
    </p:spTree>
    <p:extLst>
      <p:ext uri="{BB962C8B-B14F-4D97-AF65-F5344CB8AC3E}">
        <p14:creationId xmlns:p14="http://schemas.microsoft.com/office/powerpoint/2010/main" val="1836439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Times New Roman" pitchFamily="18" charset="0"/>
                <a:ea typeface="+mn-ea"/>
                <a:cs typeface="+mn-cs"/>
              </a:rPr>
              <a:t>Emphasize the Cultural, ethnic and educational difference  they have to deal with</a:t>
            </a:r>
          </a:p>
          <a:p>
            <a:pPr lvl="0"/>
            <a:r>
              <a:rPr kumimoji="1" lang="en-US" sz="1200" kern="1200" dirty="0" smtClean="0">
                <a:solidFill>
                  <a:schemeClr val="tx1"/>
                </a:solidFill>
                <a:effectLst/>
                <a:latin typeface="Times New Roman" pitchFamily="18" charset="0"/>
                <a:ea typeface="+mn-ea"/>
                <a:cs typeface="+mn-cs"/>
              </a:rPr>
              <a:t>Foreign airline – foreign crew</a:t>
            </a:r>
          </a:p>
          <a:p>
            <a:pPr lvl="0"/>
            <a:r>
              <a:rPr kumimoji="1" lang="en-US" sz="1200" kern="1200" dirty="0" smtClean="0">
                <a:solidFill>
                  <a:schemeClr val="tx1"/>
                </a:solidFill>
                <a:effectLst/>
                <a:latin typeface="Times New Roman" pitchFamily="18" charset="0"/>
                <a:ea typeface="+mn-ea"/>
                <a:cs typeface="+mn-cs"/>
              </a:rPr>
              <a:t>Co-workers from different parts of the country/continent/world</a:t>
            </a:r>
          </a:p>
          <a:p>
            <a:pPr lvl="0"/>
            <a:r>
              <a:rPr kumimoji="1" lang="en-US" sz="1200" kern="1200" dirty="0" smtClean="0">
                <a:solidFill>
                  <a:schemeClr val="tx1"/>
                </a:solidFill>
                <a:effectLst/>
                <a:latin typeface="Times New Roman" pitchFamily="18" charset="0"/>
                <a:ea typeface="+mn-ea"/>
                <a:cs typeface="+mn-cs"/>
              </a:rPr>
              <a:t>Co-workers with extensive/no experience (permanent </a:t>
            </a:r>
            <a:r>
              <a:rPr kumimoji="1" lang="en-US" sz="1200" kern="1200" dirty="0" err="1" smtClean="0">
                <a:solidFill>
                  <a:schemeClr val="tx1"/>
                </a:solidFill>
                <a:effectLst/>
                <a:latin typeface="Times New Roman" pitchFamily="18" charset="0"/>
                <a:ea typeface="+mn-ea"/>
                <a:cs typeface="+mn-cs"/>
              </a:rPr>
              <a:t>vs</a:t>
            </a:r>
            <a:r>
              <a:rPr kumimoji="1" lang="en-US" sz="1200" kern="1200" dirty="0" smtClean="0">
                <a:solidFill>
                  <a:schemeClr val="tx1"/>
                </a:solidFill>
                <a:effectLst/>
                <a:latin typeface="Times New Roman" pitchFamily="18" charset="0"/>
                <a:ea typeface="+mn-ea"/>
                <a:cs typeface="+mn-cs"/>
              </a:rPr>
              <a:t> temporary workers)</a:t>
            </a:r>
          </a:p>
          <a:p>
            <a:pPr lvl="0"/>
            <a:r>
              <a:rPr kumimoji="1" lang="en-US" sz="1200" kern="1200" dirty="0" smtClean="0">
                <a:solidFill>
                  <a:schemeClr val="tx1"/>
                </a:solidFill>
                <a:effectLst/>
                <a:latin typeface="Times New Roman" pitchFamily="18" charset="0"/>
                <a:ea typeface="+mn-ea"/>
                <a:cs typeface="+mn-cs"/>
              </a:rPr>
              <a:t>The ability of everyone in the </a:t>
            </a:r>
            <a:r>
              <a:rPr kumimoji="1" lang="en-US" sz="1200" kern="1200" dirty="0" err="1" smtClean="0">
                <a:solidFill>
                  <a:schemeClr val="tx1"/>
                </a:solidFill>
                <a:effectLst/>
                <a:latin typeface="Times New Roman" pitchFamily="18" charset="0"/>
                <a:ea typeface="+mn-ea"/>
                <a:cs typeface="+mn-cs"/>
              </a:rPr>
              <a:t>organisation</a:t>
            </a:r>
            <a:r>
              <a:rPr kumimoji="1" lang="en-US" sz="1200" kern="1200" dirty="0" smtClean="0">
                <a:solidFill>
                  <a:schemeClr val="tx1"/>
                </a:solidFill>
                <a:effectLst/>
                <a:latin typeface="Times New Roman" pitchFamily="18" charset="0"/>
                <a:ea typeface="+mn-ea"/>
                <a:cs typeface="+mn-cs"/>
              </a:rPr>
              <a:t> to work together with mutual respect is a vital element of an </a:t>
            </a:r>
            <a:r>
              <a:rPr kumimoji="1" lang="en-US" sz="1200" kern="1200" dirty="0" err="1" smtClean="0">
                <a:solidFill>
                  <a:schemeClr val="tx1"/>
                </a:solidFill>
                <a:effectLst/>
                <a:latin typeface="Times New Roman" pitchFamily="18" charset="0"/>
                <a:ea typeface="+mn-ea"/>
                <a:cs typeface="+mn-cs"/>
              </a:rPr>
              <a:t>organisation’s</a:t>
            </a:r>
            <a:r>
              <a:rPr kumimoji="1" lang="en-US" sz="1200" kern="1200" dirty="0" smtClean="0">
                <a:solidFill>
                  <a:schemeClr val="tx1"/>
                </a:solidFill>
                <a:effectLst/>
                <a:latin typeface="Times New Roman" pitchFamily="18" charset="0"/>
                <a:ea typeface="+mn-ea"/>
                <a:cs typeface="+mn-cs"/>
              </a:rPr>
              <a:t> safety culture.</a:t>
            </a:r>
          </a:p>
          <a:p>
            <a:r>
              <a:rPr kumimoji="1" lang="en-US" sz="1200" kern="1200" dirty="0" smtClean="0">
                <a:solidFill>
                  <a:schemeClr val="tx1"/>
                </a:solidFill>
                <a:effectLst/>
                <a:latin typeface="Times New Roman" pitchFamily="18" charset="0"/>
                <a:ea typeface="+mn-ea"/>
                <a:cs typeface="+mn-cs"/>
              </a:rPr>
              <a:t> </a:t>
            </a:r>
          </a:p>
          <a:p>
            <a:r>
              <a:rPr kumimoji="1" lang="en-US" sz="1200" kern="1200" dirty="0" smtClean="0">
                <a:solidFill>
                  <a:schemeClr val="tx1"/>
                </a:solidFill>
                <a:effectLst/>
                <a:latin typeface="Times New Roman" pitchFamily="18" charset="0"/>
                <a:ea typeface="+mn-ea"/>
                <a:cs typeface="+mn-cs"/>
              </a:rPr>
              <a:t>Ask for experiences and how they deal with the differences</a:t>
            </a:r>
          </a:p>
          <a:p>
            <a:r>
              <a:rPr kumimoji="1" lang="en-US" sz="1200" kern="1200" dirty="0" smtClean="0">
                <a:solidFill>
                  <a:schemeClr val="tx1"/>
                </a:solidFill>
                <a:effectLst/>
                <a:latin typeface="Times New Roman" pitchFamily="18" charset="0"/>
                <a:ea typeface="+mn-ea"/>
                <a:cs typeface="+mn-cs"/>
              </a:rPr>
              <a:t>Emphasize that defining team roles, as discussed in team situational awareness, helps to deal with cultural differences.</a:t>
            </a:r>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17</a:t>
            </a:fld>
            <a:endParaRPr lang="en-GB"/>
          </a:p>
        </p:txBody>
      </p:sp>
    </p:spTree>
    <p:extLst>
      <p:ext uri="{BB962C8B-B14F-4D97-AF65-F5344CB8AC3E}">
        <p14:creationId xmlns:p14="http://schemas.microsoft.com/office/powerpoint/2010/main" val="1394454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9592" y="4716462"/>
            <a:ext cx="5977919" cy="5109925"/>
          </a:xfrm>
        </p:spPr>
        <p:txBody>
          <a:bodyPr wrap="square" anchor="t" anchorCtr="0"/>
          <a:lstStyle/>
          <a:p>
            <a:r>
              <a:rPr kumimoji="1" lang="en-US" sz="1200" b="1" kern="1200" dirty="0" smtClean="0">
                <a:solidFill>
                  <a:schemeClr val="tx1"/>
                </a:solidFill>
                <a:effectLst/>
                <a:latin typeface="Times New Roman" pitchFamily="18" charset="0"/>
                <a:ea typeface="+mn-ea"/>
                <a:cs typeface="+mn-cs"/>
              </a:rPr>
              <a:t>Explain</a:t>
            </a:r>
            <a:r>
              <a:rPr kumimoji="1" lang="en-US" sz="1200" kern="1200" dirty="0" smtClean="0">
                <a:solidFill>
                  <a:schemeClr val="tx1"/>
                </a:solidFill>
                <a:effectLst/>
                <a:latin typeface="Times New Roman" pitchFamily="18" charset="0"/>
                <a:ea typeface="+mn-ea"/>
                <a:cs typeface="+mn-cs"/>
              </a:rPr>
              <a:t> the behaviors you can choose of by </a:t>
            </a:r>
            <a:r>
              <a:rPr kumimoji="1" lang="en-US" sz="1200" b="1" kern="1200" dirty="0" smtClean="0">
                <a:solidFill>
                  <a:schemeClr val="tx1"/>
                </a:solidFill>
                <a:effectLst/>
                <a:latin typeface="Times New Roman" pitchFamily="18" charset="0"/>
                <a:ea typeface="+mn-ea"/>
                <a:cs typeface="+mn-cs"/>
              </a:rPr>
              <a:t>developing</a:t>
            </a:r>
            <a:r>
              <a:rPr kumimoji="1" lang="en-US" sz="1200" kern="1200" dirty="0" smtClean="0">
                <a:solidFill>
                  <a:schemeClr val="tx1"/>
                </a:solidFill>
                <a:effectLst/>
                <a:latin typeface="Times New Roman" pitchFamily="18" charset="0"/>
                <a:ea typeface="+mn-ea"/>
                <a:cs typeface="+mn-cs"/>
              </a:rPr>
              <a:t> the diagram of ‘smooth, avoid, force</a:t>
            </a:r>
            <a:r>
              <a:rPr kumimoji="1" lang="en-US" sz="1200" kern="1200" baseline="0" dirty="0" smtClean="0">
                <a:solidFill>
                  <a:schemeClr val="tx1"/>
                </a:solidFill>
                <a:effectLst/>
                <a:latin typeface="Times New Roman" pitchFamily="18" charset="0"/>
                <a:ea typeface="+mn-ea"/>
                <a:cs typeface="+mn-cs"/>
              </a:rPr>
              <a:t> with respect and compromise’ </a:t>
            </a:r>
            <a:r>
              <a:rPr kumimoji="1" lang="en-US" sz="1200" kern="1200" dirty="0" smtClean="0">
                <a:solidFill>
                  <a:schemeClr val="tx1"/>
                </a:solidFill>
                <a:effectLst/>
                <a:latin typeface="Times New Roman" pitchFamily="18" charset="0"/>
                <a:ea typeface="+mn-ea"/>
                <a:cs typeface="+mn-cs"/>
              </a:rPr>
              <a:t> on the board with use of the examples below</a:t>
            </a:r>
          </a:p>
          <a:p>
            <a:r>
              <a:rPr kumimoji="1" lang="en-US" sz="1200" kern="1200" dirty="0" smtClean="0">
                <a:solidFill>
                  <a:schemeClr val="tx1"/>
                </a:solidFill>
                <a:effectLst/>
                <a:latin typeface="Times New Roman" pitchFamily="18" charset="0"/>
                <a:ea typeface="+mn-ea"/>
                <a:cs typeface="+mn-cs"/>
              </a:rPr>
              <a:t> </a:t>
            </a:r>
          </a:p>
          <a:p>
            <a:r>
              <a:rPr kumimoji="1" lang="en-US" sz="1200" kern="1200" dirty="0" smtClean="0">
                <a:solidFill>
                  <a:schemeClr val="tx1"/>
                </a:solidFill>
                <a:effectLst/>
                <a:latin typeface="Times New Roman" pitchFamily="18" charset="0"/>
                <a:ea typeface="+mn-ea"/>
                <a:cs typeface="+mn-cs"/>
              </a:rPr>
              <a:t>  </a:t>
            </a:r>
          </a:p>
          <a:p>
            <a:r>
              <a:rPr kumimoji="1" lang="en-US" sz="1200" kern="1200" dirty="0" smtClean="0">
                <a:solidFill>
                  <a:schemeClr val="tx1"/>
                </a:solidFill>
                <a:effectLst/>
                <a:latin typeface="Times New Roman" pitchFamily="18" charset="0"/>
                <a:ea typeface="+mn-ea"/>
                <a:cs typeface="+mn-cs"/>
              </a:rPr>
              <a:t>E.G:</a:t>
            </a:r>
          </a:p>
          <a:p>
            <a:pPr lvl="0"/>
            <a:r>
              <a:rPr kumimoji="1" lang="en-US" sz="1200" kern="1200" dirty="0" smtClean="0">
                <a:solidFill>
                  <a:schemeClr val="tx1"/>
                </a:solidFill>
                <a:effectLst/>
                <a:latin typeface="Times New Roman" pitchFamily="18" charset="0"/>
                <a:ea typeface="+mn-ea"/>
                <a:cs typeface="+mn-cs"/>
              </a:rPr>
              <a:t>Smooth: Girlfriend wants to go out for dinner after a busy day. </a:t>
            </a:r>
          </a:p>
          <a:p>
            <a:pPr lvl="0"/>
            <a:r>
              <a:rPr kumimoji="1" lang="en-US" sz="1200" kern="1200" dirty="0" smtClean="0">
                <a:solidFill>
                  <a:schemeClr val="tx1"/>
                </a:solidFill>
                <a:effectLst/>
                <a:latin typeface="Times New Roman" pitchFamily="18" charset="0"/>
                <a:ea typeface="+mn-ea"/>
                <a:cs typeface="+mn-cs"/>
              </a:rPr>
              <a:t>Avoid: You go and behave Muddy path and person takes a lot of place or  hasty car that takes over...you are not paid to teach the other person a lesson</a:t>
            </a:r>
          </a:p>
          <a:p>
            <a:r>
              <a:rPr kumimoji="1" lang="en-US" sz="1200" kern="1200" dirty="0" smtClean="0">
                <a:solidFill>
                  <a:schemeClr val="tx1"/>
                </a:solidFill>
                <a:effectLst/>
                <a:latin typeface="Times New Roman" pitchFamily="18" charset="0"/>
                <a:ea typeface="+mn-ea"/>
                <a:cs typeface="+mn-cs"/>
              </a:rPr>
              <a:t>Compromise: Kid sick and you have an important meeting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Times New Roman" pitchFamily="18" charset="0"/>
                <a:ea typeface="+mn-ea"/>
                <a:cs typeface="+mn-cs"/>
              </a:rPr>
              <a:t>Force with</a:t>
            </a:r>
            <a:r>
              <a:rPr kumimoji="1" lang="en-US" sz="1200" kern="1200" baseline="0" dirty="0" smtClean="0">
                <a:solidFill>
                  <a:schemeClr val="tx1"/>
                </a:solidFill>
                <a:effectLst/>
                <a:latin typeface="Times New Roman" pitchFamily="18" charset="0"/>
                <a:ea typeface="+mn-ea"/>
                <a:cs typeface="+mn-cs"/>
              </a:rPr>
              <a:t> respect: </a:t>
            </a:r>
            <a:r>
              <a:rPr kumimoji="1" lang="en-US" sz="1200" kern="1200" dirty="0" smtClean="0">
                <a:solidFill>
                  <a:schemeClr val="tx1"/>
                </a:solidFill>
                <a:effectLst/>
                <a:latin typeface="Times New Roman" pitchFamily="18" charset="0"/>
                <a:ea typeface="+mn-ea"/>
                <a:cs typeface="+mn-cs"/>
              </a:rPr>
              <a:t>Plain to catch and a bus with tourists is very slow</a:t>
            </a:r>
          </a:p>
          <a:p>
            <a:endParaRPr lang="nl-NL" baseline="0" dirty="0" smtClean="0"/>
          </a:p>
          <a:p>
            <a:endParaRPr lang="nl-NL" baseline="0" dirty="0" smtClean="0"/>
          </a:p>
          <a:p>
            <a:endParaRPr lang="nl-NL" baseline="0" dirty="0" smtClean="0"/>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18</a:t>
            </a:fld>
            <a:endParaRPr lang="en-GB"/>
          </a:p>
        </p:txBody>
      </p:sp>
      <p:cxnSp>
        <p:nvCxnSpPr>
          <p:cNvPr id="6" name="Straight Arrow Connector 5"/>
          <p:cNvCxnSpPr/>
          <p:nvPr/>
        </p:nvCxnSpPr>
        <p:spPr>
          <a:xfrm flipH="1" flipV="1">
            <a:off x="1364776" y="5486400"/>
            <a:ext cx="13648" cy="2893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64776" y="8379725"/>
            <a:ext cx="39851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025" y="5136950"/>
            <a:ext cx="2739853" cy="253916"/>
          </a:xfrm>
          <a:prstGeom prst="rect">
            <a:avLst/>
          </a:prstGeom>
          <a:noFill/>
        </p:spPr>
        <p:txBody>
          <a:bodyPr wrap="none" rtlCol="0">
            <a:spAutoFit/>
          </a:bodyPr>
          <a:lstStyle/>
          <a:p>
            <a:r>
              <a:rPr lang="nl-NL" sz="1050" dirty="0" smtClean="0"/>
              <a:t>How important is the </a:t>
            </a:r>
            <a:r>
              <a:rPr lang="nl-NL" sz="1050" dirty="0" err="1" smtClean="0"/>
              <a:t>relationship</a:t>
            </a:r>
            <a:endParaRPr lang="en-US" sz="1050" dirty="0"/>
          </a:p>
        </p:txBody>
      </p:sp>
      <p:sp>
        <p:nvSpPr>
          <p:cNvPr id="10" name="TextBox 9"/>
          <p:cNvSpPr txBox="1"/>
          <p:nvPr/>
        </p:nvSpPr>
        <p:spPr>
          <a:xfrm>
            <a:off x="3646228" y="8510221"/>
            <a:ext cx="1955985" cy="253916"/>
          </a:xfrm>
          <a:prstGeom prst="rect">
            <a:avLst/>
          </a:prstGeom>
          <a:noFill/>
        </p:spPr>
        <p:txBody>
          <a:bodyPr wrap="none" rtlCol="0">
            <a:spAutoFit/>
          </a:bodyPr>
          <a:lstStyle/>
          <a:p>
            <a:r>
              <a:rPr lang="nl-NL" sz="1050" dirty="0" err="1" smtClean="0"/>
              <a:t>What</a:t>
            </a:r>
            <a:r>
              <a:rPr lang="nl-NL" sz="1050" dirty="0" smtClean="0"/>
              <a:t> </a:t>
            </a:r>
            <a:r>
              <a:rPr lang="nl-NL" sz="1050" dirty="0" err="1" smtClean="0"/>
              <a:t>you</a:t>
            </a:r>
            <a:r>
              <a:rPr lang="nl-NL" sz="1050" dirty="0" smtClean="0"/>
              <a:t> want or </a:t>
            </a:r>
            <a:r>
              <a:rPr lang="nl-NL" sz="1050" dirty="0" err="1" smtClean="0"/>
              <a:t>need</a:t>
            </a:r>
            <a:endParaRPr lang="en-US" sz="1050" dirty="0"/>
          </a:p>
        </p:txBody>
      </p:sp>
      <p:cxnSp>
        <p:nvCxnSpPr>
          <p:cNvPr id="12" name="Straight Connector 11"/>
          <p:cNvCxnSpPr/>
          <p:nvPr/>
        </p:nvCxnSpPr>
        <p:spPr>
          <a:xfrm>
            <a:off x="3408598" y="5663822"/>
            <a:ext cx="0" cy="24838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33951" y="6810233"/>
            <a:ext cx="324301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93528" y="5869716"/>
            <a:ext cx="1422184" cy="369332"/>
          </a:xfrm>
          <a:prstGeom prst="rect">
            <a:avLst/>
          </a:prstGeom>
          <a:solidFill>
            <a:srgbClr val="FFFF66"/>
          </a:solidFill>
        </p:spPr>
        <p:txBody>
          <a:bodyPr wrap="none" rtlCol="0">
            <a:spAutoFit/>
          </a:bodyPr>
          <a:lstStyle/>
          <a:p>
            <a:r>
              <a:rPr lang="nl-NL" sz="1800" dirty="0" err="1" smtClean="0"/>
              <a:t>Smooth</a:t>
            </a:r>
            <a:r>
              <a:rPr lang="nl-NL" sz="1800" dirty="0" smtClean="0"/>
              <a:t> 1</a:t>
            </a:r>
            <a:endParaRPr lang="en-US" sz="1800" dirty="0"/>
          </a:p>
        </p:txBody>
      </p:sp>
      <p:sp>
        <p:nvSpPr>
          <p:cNvPr id="17" name="TextBox 16"/>
          <p:cNvSpPr txBox="1"/>
          <p:nvPr/>
        </p:nvSpPr>
        <p:spPr>
          <a:xfrm>
            <a:off x="1779359" y="7359597"/>
            <a:ext cx="1234633" cy="369332"/>
          </a:xfrm>
          <a:prstGeom prst="rect">
            <a:avLst/>
          </a:prstGeom>
          <a:solidFill>
            <a:srgbClr val="FFFF66"/>
          </a:solidFill>
        </p:spPr>
        <p:txBody>
          <a:bodyPr wrap="none" rtlCol="0">
            <a:spAutoFit/>
          </a:bodyPr>
          <a:lstStyle/>
          <a:p>
            <a:r>
              <a:rPr lang="nl-NL" sz="1800" dirty="0" err="1" smtClean="0"/>
              <a:t>Avoid</a:t>
            </a:r>
            <a:r>
              <a:rPr lang="nl-NL" sz="1800" dirty="0" smtClean="0"/>
              <a:t> 2 </a:t>
            </a:r>
            <a:endParaRPr lang="en-US" sz="1800" dirty="0"/>
          </a:p>
        </p:txBody>
      </p:sp>
      <p:sp>
        <p:nvSpPr>
          <p:cNvPr id="18" name="TextBox 17"/>
          <p:cNvSpPr txBox="1"/>
          <p:nvPr/>
        </p:nvSpPr>
        <p:spPr>
          <a:xfrm>
            <a:off x="3646228" y="5873169"/>
            <a:ext cx="2044149" cy="369332"/>
          </a:xfrm>
          <a:prstGeom prst="rect">
            <a:avLst/>
          </a:prstGeom>
          <a:solidFill>
            <a:schemeClr val="accent1"/>
          </a:solidFill>
        </p:spPr>
        <p:txBody>
          <a:bodyPr wrap="none" rtlCol="0">
            <a:spAutoFit/>
          </a:bodyPr>
          <a:lstStyle/>
          <a:p>
            <a:r>
              <a:rPr lang="nl-NL" sz="1800" dirty="0" err="1" smtClean="0"/>
              <a:t>Compromise</a:t>
            </a:r>
            <a:r>
              <a:rPr lang="nl-NL" sz="1800" dirty="0" smtClean="0"/>
              <a:t> 3</a:t>
            </a:r>
            <a:endParaRPr lang="en-US" sz="1800" dirty="0"/>
          </a:p>
        </p:txBody>
      </p:sp>
      <p:sp>
        <p:nvSpPr>
          <p:cNvPr id="19" name="TextBox 18"/>
          <p:cNvSpPr txBox="1"/>
          <p:nvPr/>
        </p:nvSpPr>
        <p:spPr>
          <a:xfrm>
            <a:off x="3659876" y="7407785"/>
            <a:ext cx="2837636" cy="369332"/>
          </a:xfrm>
          <a:prstGeom prst="rect">
            <a:avLst/>
          </a:prstGeom>
          <a:solidFill>
            <a:srgbClr val="FF5050"/>
          </a:solidFill>
        </p:spPr>
        <p:txBody>
          <a:bodyPr wrap="none" rtlCol="0">
            <a:spAutoFit/>
          </a:bodyPr>
          <a:lstStyle/>
          <a:p>
            <a:r>
              <a:rPr lang="nl-NL" sz="1800" dirty="0" smtClean="0"/>
              <a:t>Force </a:t>
            </a:r>
            <a:r>
              <a:rPr lang="nl-NL" sz="1800" dirty="0" err="1" smtClean="0"/>
              <a:t>with</a:t>
            </a:r>
            <a:r>
              <a:rPr lang="nl-NL" sz="1800" dirty="0" smtClean="0"/>
              <a:t> respect 4</a:t>
            </a:r>
            <a:endParaRPr lang="en-US" sz="1800" dirty="0"/>
          </a:p>
        </p:txBody>
      </p:sp>
      <p:sp>
        <p:nvSpPr>
          <p:cNvPr id="21" name="TextBox 20"/>
          <p:cNvSpPr txBox="1"/>
          <p:nvPr/>
        </p:nvSpPr>
        <p:spPr>
          <a:xfrm>
            <a:off x="519593" y="8764137"/>
            <a:ext cx="5977919" cy="923330"/>
          </a:xfrm>
          <a:prstGeom prst="rect">
            <a:avLst/>
          </a:prstGeom>
          <a:noFill/>
        </p:spPr>
        <p:txBody>
          <a:bodyPr wrap="none" rtlCol="0">
            <a:spAutoFit/>
          </a:bodyPr>
          <a:lstStyle/>
          <a:p>
            <a:r>
              <a:rPr lang="nl-NL" sz="900" b="0" dirty="0" smtClean="0"/>
              <a:t>E.G:</a:t>
            </a:r>
          </a:p>
          <a:p>
            <a:r>
              <a:rPr lang="nl-NL" sz="900" b="0" dirty="0" smtClean="0"/>
              <a:t>1: </a:t>
            </a:r>
            <a:r>
              <a:rPr lang="nl-NL" sz="900" b="0" dirty="0" err="1" smtClean="0"/>
              <a:t>Girlfiend</a:t>
            </a:r>
            <a:r>
              <a:rPr lang="nl-NL" sz="900" b="0" dirty="0" smtClean="0"/>
              <a:t> wants </a:t>
            </a:r>
            <a:r>
              <a:rPr lang="nl-NL" sz="900" b="0" dirty="0" err="1" smtClean="0"/>
              <a:t>to</a:t>
            </a:r>
            <a:r>
              <a:rPr lang="nl-NL" sz="900" b="0" dirty="0" smtClean="0"/>
              <a:t> go out </a:t>
            </a:r>
            <a:r>
              <a:rPr lang="nl-NL" sz="900" b="0" dirty="0" err="1" smtClean="0"/>
              <a:t>for</a:t>
            </a:r>
            <a:r>
              <a:rPr lang="nl-NL" sz="900" b="0" dirty="0" smtClean="0"/>
              <a:t> </a:t>
            </a:r>
            <a:r>
              <a:rPr lang="nl-NL" sz="900" b="0" dirty="0" err="1" smtClean="0"/>
              <a:t>dinner</a:t>
            </a:r>
            <a:r>
              <a:rPr lang="nl-NL" sz="900" b="0" dirty="0" smtClean="0"/>
              <a:t> </a:t>
            </a:r>
            <a:r>
              <a:rPr lang="nl-NL" sz="900" b="0" dirty="0" err="1" smtClean="0"/>
              <a:t>after</a:t>
            </a:r>
            <a:r>
              <a:rPr lang="nl-NL" sz="900" b="0" dirty="0" smtClean="0"/>
              <a:t> a </a:t>
            </a:r>
            <a:r>
              <a:rPr lang="nl-NL" sz="900" b="0" dirty="0" err="1" smtClean="0"/>
              <a:t>bussy</a:t>
            </a:r>
            <a:r>
              <a:rPr lang="nl-NL" sz="900" b="0" dirty="0" smtClean="0"/>
              <a:t> </a:t>
            </a:r>
            <a:r>
              <a:rPr lang="nl-NL" sz="900" b="0" dirty="0" err="1" smtClean="0"/>
              <a:t>day</a:t>
            </a:r>
            <a:r>
              <a:rPr lang="nl-NL" sz="900" b="0" dirty="0" smtClean="0"/>
              <a:t>. </a:t>
            </a:r>
            <a:r>
              <a:rPr lang="nl-NL" sz="900" b="0" dirty="0" err="1" smtClean="0"/>
              <a:t>You</a:t>
            </a:r>
            <a:r>
              <a:rPr lang="nl-NL" sz="900" b="0" dirty="0" smtClean="0"/>
              <a:t> go </a:t>
            </a:r>
            <a:r>
              <a:rPr lang="nl-NL" sz="900" b="0" dirty="0" err="1" smtClean="0"/>
              <a:t>and</a:t>
            </a:r>
            <a:r>
              <a:rPr lang="nl-NL" sz="900" b="0" dirty="0" smtClean="0"/>
              <a:t> </a:t>
            </a:r>
            <a:r>
              <a:rPr lang="nl-NL" sz="900" b="0" dirty="0" err="1" smtClean="0"/>
              <a:t>behave</a:t>
            </a:r>
            <a:endParaRPr lang="nl-NL" sz="900" b="0" dirty="0" smtClean="0"/>
          </a:p>
          <a:p>
            <a:r>
              <a:rPr lang="nl-NL" sz="900" b="0" dirty="0" smtClean="0"/>
              <a:t>2: </a:t>
            </a:r>
            <a:r>
              <a:rPr lang="nl-NL" sz="900" b="0" dirty="0" err="1" smtClean="0"/>
              <a:t>Mudy</a:t>
            </a:r>
            <a:r>
              <a:rPr lang="nl-NL" sz="900" b="0" dirty="0" smtClean="0"/>
              <a:t> </a:t>
            </a:r>
            <a:r>
              <a:rPr lang="nl-NL" sz="900" b="0" dirty="0" err="1" smtClean="0"/>
              <a:t>path</a:t>
            </a:r>
            <a:r>
              <a:rPr lang="nl-NL" sz="900" b="0" dirty="0" smtClean="0"/>
              <a:t> </a:t>
            </a:r>
            <a:r>
              <a:rPr lang="nl-NL" sz="900" b="0" dirty="0" err="1" smtClean="0"/>
              <a:t>and</a:t>
            </a:r>
            <a:r>
              <a:rPr lang="nl-NL" sz="900" b="0" dirty="0" smtClean="0"/>
              <a:t> person wants takes a lot of </a:t>
            </a:r>
            <a:r>
              <a:rPr lang="nl-NL" sz="900" b="0" dirty="0" err="1" smtClean="0"/>
              <a:t>place</a:t>
            </a:r>
            <a:r>
              <a:rPr lang="nl-NL" sz="900" b="0" dirty="0" smtClean="0"/>
              <a:t> </a:t>
            </a:r>
            <a:r>
              <a:rPr lang="nl-NL" sz="900" dirty="0" smtClean="0"/>
              <a:t>or </a:t>
            </a:r>
            <a:r>
              <a:rPr lang="nl-NL" sz="900" b="0" dirty="0" err="1" smtClean="0"/>
              <a:t>hasty</a:t>
            </a:r>
            <a:r>
              <a:rPr lang="nl-NL" sz="900" b="0" dirty="0" smtClean="0"/>
              <a:t> </a:t>
            </a:r>
            <a:r>
              <a:rPr lang="nl-NL" sz="900" b="0" dirty="0" err="1" smtClean="0"/>
              <a:t>car</a:t>
            </a:r>
            <a:r>
              <a:rPr lang="nl-NL" sz="900" b="0" dirty="0" smtClean="0"/>
              <a:t> </a:t>
            </a:r>
            <a:r>
              <a:rPr lang="nl-NL" sz="900" b="0" dirty="0" err="1" smtClean="0"/>
              <a:t>that</a:t>
            </a:r>
            <a:r>
              <a:rPr lang="nl-NL" sz="900" b="0" dirty="0" smtClean="0"/>
              <a:t> takes over...</a:t>
            </a:r>
            <a:r>
              <a:rPr lang="nl-NL" sz="900" b="0" dirty="0" err="1" smtClean="0"/>
              <a:t>you</a:t>
            </a:r>
            <a:r>
              <a:rPr lang="nl-NL" sz="900" b="0" dirty="0" smtClean="0"/>
              <a:t> are </a:t>
            </a:r>
            <a:r>
              <a:rPr lang="nl-NL" sz="900" b="0" dirty="0" err="1" smtClean="0"/>
              <a:t>not</a:t>
            </a:r>
            <a:r>
              <a:rPr lang="nl-NL" sz="900" b="0" dirty="0" smtClean="0"/>
              <a:t> </a:t>
            </a:r>
            <a:r>
              <a:rPr lang="nl-NL" sz="900" b="0" dirty="0" err="1" smtClean="0"/>
              <a:t>paid</a:t>
            </a:r>
            <a:r>
              <a:rPr lang="nl-NL" sz="900" b="0" dirty="0" smtClean="0"/>
              <a:t> </a:t>
            </a:r>
          </a:p>
          <a:p>
            <a:r>
              <a:rPr lang="nl-NL" sz="900" b="0" dirty="0" smtClean="0"/>
              <a:t>    </a:t>
            </a:r>
            <a:r>
              <a:rPr lang="nl-NL" sz="900" b="0" dirty="0" err="1" smtClean="0"/>
              <a:t>to</a:t>
            </a:r>
            <a:r>
              <a:rPr lang="nl-NL" sz="900" b="0" dirty="0" smtClean="0"/>
              <a:t> </a:t>
            </a:r>
            <a:r>
              <a:rPr lang="nl-NL" sz="900" b="0" dirty="0" err="1" smtClean="0"/>
              <a:t>teach</a:t>
            </a:r>
            <a:r>
              <a:rPr lang="nl-NL" sz="900" b="0" dirty="0" smtClean="0"/>
              <a:t> the </a:t>
            </a:r>
            <a:r>
              <a:rPr lang="nl-NL" sz="900" b="0" dirty="0" err="1" smtClean="0"/>
              <a:t>other</a:t>
            </a:r>
            <a:r>
              <a:rPr lang="nl-NL" sz="900" b="0" dirty="0" smtClean="0"/>
              <a:t> person a </a:t>
            </a:r>
            <a:r>
              <a:rPr lang="nl-NL" sz="900" b="0" dirty="0" err="1" smtClean="0"/>
              <a:t>lossong</a:t>
            </a:r>
            <a:endParaRPr lang="nl-NL" sz="900" b="0" dirty="0" smtClean="0"/>
          </a:p>
          <a:p>
            <a:r>
              <a:rPr lang="nl-NL" sz="900" b="0" dirty="0" smtClean="0"/>
              <a:t>3: Kid sick </a:t>
            </a:r>
            <a:r>
              <a:rPr lang="nl-NL" sz="900" b="0" dirty="0" err="1" smtClean="0"/>
              <a:t>and</a:t>
            </a:r>
            <a:r>
              <a:rPr lang="nl-NL" sz="900" b="0" dirty="0" smtClean="0"/>
              <a:t> </a:t>
            </a:r>
            <a:r>
              <a:rPr lang="nl-NL" sz="900" b="0" dirty="0" err="1" smtClean="0"/>
              <a:t>you</a:t>
            </a:r>
            <a:r>
              <a:rPr lang="nl-NL" sz="900" b="0" dirty="0" smtClean="0"/>
              <a:t> have </a:t>
            </a:r>
            <a:r>
              <a:rPr lang="nl-NL" sz="900" b="0" dirty="0" err="1" smtClean="0"/>
              <a:t>an</a:t>
            </a:r>
            <a:r>
              <a:rPr lang="nl-NL" sz="900" b="0" dirty="0" smtClean="0"/>
              <a:t> important meeting. </a:t>
            </a:r>
            <a:r>
              <a:rPr lang="nl-NL" sz="900" b="0" dirty="0" err="1" smtClean="0"/>
              <a:t>What</a:t>
            </a:r>
            <a:r>
              <a:rPr lang="nl-NL" sz="900" b="0" dirty="0" smtClean="0"/>
              <a:t> do </a:t>
            </a:r>
            <a:r>
              <a:rPr lang="nl-NL" sz="900" b="0" dirty="0" err="1" smtClean="0"/>
              <a:t>you</a:t>
            </a:r>
            <a:r>
              <a:rPr lang="nl-NL" sz="900" b="0" dirty="0" smtClean="0"/>
              <a:t> do?</a:t>
            </a:r>
          </a:p>
          <a:p>
            <a:r>
              <a:rPr lang="nl-NL" sz="900" b="0" dirty="0" smtClean="0"/>
              <a:t>4: </a:t>
            </a:r>
            <a:r>
              <a:rPr lang="nl-NL" sz="900" b="0" dirty="0" err="1" smtClean="0"/>
              <a:t>Plain</a:t>
            </a:r>
            <a:r>
              <a:rPr lang="nl-NL" sz="900" b="0" dirty="0" smtClean="0"/>
              <a:t> </a:t>
            </a:r>
            <a:r>
              <a:rPr lang="nl-NL" sz="900" b="0" dirty="0" err="1" smtClean="0"/>
              <a:t>to</a:t>
            </a:r>
            <a:r>
              <a:rPr lang="nl-NL" sz="900" b="0" dirty="0" smtClean="0"/>
              <a:t> catch </a:t>
            </a:r>
            <a:r>
              <a:rPr lang="nl-NL" sz="900" b="0" dirty="0" err="1" smtClean="0"/>
              <a:t>and</a:t>
            </a:r>
            <a:r>
              <a:rPr lang="nl-NL" sz="900" b="0" dirty="0" smtClean="0"/>
              <a:t> a bus </a:t>
            </a:r>
            <a:r>
              <a:rPr lang="nl-NL" sz="900" b="0" dirty="0" err="1" smtClean="0"/>
              <a:t>with</a:t>
            </a:r>
            <a:r>
              <a:rPr lang="nl-NL" sz="900" b="0" dirty="0" smtClean="0"/>
              <a:t> </a:t>
            </a:r>
            <a:r>
              <a:rPr lang="nl-NL" sz="900" b="0" dirty="0" err="1" smtClean="0"/>
              <a:t>tourists</a:t>
            </a:r>
            <a:r>
              <a:rPr lang="nl-NL" sz="900" b="0" dirty="0" smtClean="0"/>
              <a:t> is </a:t>
            </a:r>
            <a:r>
              <a:rPr lang="nl-NL" sz="900" b="0" dirty="0" err="1" smtClean="0"/>
              <a:t>very</a:t>
            </a:r>
            <a:r>
              <a:rPr lang="nl-NL" sz="900" b="0" dirty="0" smtClean="0"/>
              <a:t> slow</a:t>
            </a:r>
            <a:endParaRPr lang="en-US" sz="900" dirty="0"/>
          </a:p>
        </p:txBody>
      </p:sp>
      <p:sp>
        <p:nvSpPr>
          <p:cNvPr id="5" name="TextBox 4"/>
          <p:cNvSpPr txBox="1"/>
          <p:nvPr/>
        </p:nvSpPr>
        <p:spPr>
          <a:xfrm>
            <a:off x="4274948" y="5136950"/>
            <a:ext cx="1869423" cy="276999"/>
          </a:xfrm>
          <a:prstGeom prst="rect">
            <a:avLst/>
          </a:prstGeom>
          <a:noFill/>
        </p:spPr>
        <p:txBody>
          <a:bodyPr wrap="none" rtlCol="0">
            <a:spAutoFit/>
          </a:bodyPr>
          <a:lstStyle/>
          <a:p>
            <a:r>
              <a:rPr lang="nl-NL" sz="1200" dirty="0" smtClean="0"/>
              <a:t>Short </a:t>
            </a:r>
            <a:r>
              <a:rPr lang="nl-NL" sz="1200" dirty="0" err="1" smtClean="0"/>
              <a:t>and</a:t>
            </a:r>
            <a:r>
              <a:rPr lang="nl-NL" sz="1200" dirty="0" smtClean="0"/>
              <a:t> </a:t>
            </a:r>
            <a:r>
              <a:rPr lang="nl-NL" sz="1200" dirty="0" err="1" smtClean="0"/>
              <a:t>longterm</a:t>
            </a:r>
            <a:endParaRPr lang="en-US" sz="1200" dirty="0"/>
          </a:p>
        </p:txBody>
      </p:sp>
    </p:spTree>
    <p:extLst>
      <p:ext uri="{BB962C8B-B14F-4D97-AF65-F5344CB8AC3E}">
        <p14:creationId xmlns:p14="http://schemas.microsoft.com/office/powerpoint/2010/main" val="61280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19</a:t>
            </a:fld>
            <a:endParaRPr lang="en-GB"/>
          </a:p>
        </p:txBody>
      </p:sp>
    </p:spTree>
    <p:extLst>
      <p:ext uri="{BB962C8B-B14F-4D97-AF65-F5344CB8AC3E}">
        <p14:creationId xmlns:p14="http://schemas.microsoft.com/office/powerpoint/2010/main" val="224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2</a:t>
            </a:fld>
            <a:endParaRPr lang="en-GB"/>
          </a:p>
        </p:txBody>
      </p:sp>
    </p:spTree>
    <p:extLst>
      <p:ext uri="{BB962C8B-B14F-4D97-AF65-F5344CB8AC3E}">
        <p14:creationId xmlns:p14="http://schemas.microsoft.com/office/powerpoint/2010/main" val="247637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r>
              <a:rPr lang="nl-NL" dirty="0" err="1" smtClean="0"/>
              <a:t>Interteam</a:t>
            </a:r>
            <a:r>
              <a:rPr lang="nl-NL" dirty="0" smtClean="0"/>
              <a:t> </a:t>
            </a:r>
            <a:r>
              <a:rPr lang="nl-NL" dirty="0" err="1" smtClean="0"/>
              <a:t>and</a:t>
            </a:r>
            <a:r>
              <a:rPr lang="nl-NL" dirty="0" smtClean="0"/>
              <a:t> </a:t>
            </a:r>
            <a:r>
              <a:rPr lang="nl-NL" dirty="0" err="1" smtClean="0"/>
              <a:t>intrateam</a:t>
            </a:r>
            <a:r>
              <a:rPr lang="nl-NL" dirty="0" smtClean="0"/>
              <a:t>  cooperation</a:t>
            </a:r>
            <a:endParaRPr lang="en-US" dirty="0" smtClean="0"/>
          </a:p>
          <a:p>
            <a:endParaRPr lang="en-US" dirty="0" smtClean="0"/>
          </a:p>
          <a:p>
            <a:r>
              <a:rPr kumimoji="1" lang="nl-NL" sz="1200" u="sng" kern="1200" dirty="0" smtClean="0">
                <a:solidFill>
                  <a:schemeClr val="bg2"/>
                </a:solidFill>
                <a:effectLst/>
                <a:latin typeface="Times New Roman" pitchFamily="18" charset="0"/>
                <a:ea typeface="+mn-ea"/>
                <a:cs typeface="+mn-cs"/>
                <a:hlinkClick r:id="rId3"/>
              </a:rPr>
              <a:t>http://www.dutchtrainingprofessionals.nl/favoriete-filmpjes/groepsdynamiek-/-flashmobs-/-teamwork</a:t>
            </a:r>
            <a:endParaRPr kumimoji="1" lang="nl-NL" sz="1200" u="sng" kern="1200" dirty="0" smtClean="0">
              <a:solidFill>
                <a:schemeClr val="bg2"/>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3</a:t>
            </a:fld>
            <a:endParaRPr lang="en-GB"/>
          </a:p>
        </p:txBody>
      </p:sp>
    </p:spTree>
    <p:extLst>
      <p:ext uri="{BB962C8B-B14F-4D97-AF65-F5344CB8AC3E}">
        <p14:creationId xmlns:p14="http://schemas.microsoft.com/office/powerpoint/2010/main" val="160812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1054" y="4702815"/>
            <a:ext cx="4984750" cy="4468812"/>
          </a:xfrm>
        </p:spPr>
        <p:txBody>
          <a:bodyPr wrap="square" anchor="t" anchorCtr="0"/>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4</a:t>
            </a:fld>
            <a:endParaRPr lang="en-GB"/>
          </a:p>
        </p:txBody>
      </p:sp>
    </p:spTree>
    <p:extLst>
      <p:ext uri="{BB962C8B-B14F-4D97-AF65-F5344CB8AC3E}">
        <p14:creationId xmlns:p14="http://schemas.microsoft.com/office/powerpoint/2010/main" val="117478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kern="1200" dirty="0" smtClean="0">
                <a:solidFill>
                  <a:schemeClr val="tx1"/>
                </a:solidFill>
                <a:effectLst/>
                <a:latin typeface="Times New Roman" pitchFamily="18" charset="0"/>
                <a:ea typeface="+mn-ea"/>
                <a:cs typeface="+mn-cs"/>
              </a:rPr>
              <a:t>Explain</a:t>
            </a:r>
            <a:r>
              <a:rPr kumimoji="1" lang="en-US" sz="1200" kern="1200" dirty="0" smtClean="0">
                <a:solidFill>
                  <a:schemeClr val="tx1"/>
                </a:solidFill>
                <a:effectLst/>
                <a:latin typeface="Times New Roman" pitchFamily="18" charset="0"/>
                <a:ea typeface="+mn-ea"/>
                <a:cs typeface="+mn-cs"/>
              </a:rPr>
              <a:t> the TORI model to make clear how an effective group/good teamwork arises:</a:t>
            </a:r>
          </a:p>
          <a:p>
            <a:r>
              <a:rPr kumimoji="1" lang="en-US" sz="1200" kern="1200" dirty="0" smtClean="0">
                <a:solidFill>
                  <a:schemeClr val="tx1"/>
                </a:solidFill>
                <a:effectLst/>
                <a:latin typeface="Times New Roman" pitchFamily="18" charset="0"/>
                <a:ea typeface="+mn-ea"/>
                <a:cs typeface="+mn-cs"/>
              </a:rPr>
              <a:t/>
            </a:r>
            <a:br>
              <a:rPr kumimoji="1" lang="en-US" sz="1200" kern="1200" dirty="0" smtClean="0">
                <a:solidFill>
                  <a:schemeClr val="tx1"/>
                </a:solidFill>
                <a:effectLst/>
                <a:latin typeface="Times New Roman" pitchFamily="18" charset="0"/>
                <a:ea typeface="+mn-ea"/>
                <a:cs typeface="+mn-cs"/>
              </a:rPr>
            </a:br>
            <a:r>
              <a:rPr kumimoji="1" lang="en-US" sz="1200" kern="1200" dirty="0" smtClean="0">
                <a:solidFill>
                  <a:schemeClr val="tx1"/>
                </a:solidFill>
                <a:effectLst/>
                <a:latin typeface="Times New Roman" pitchFamily="18" charset="0"/>
                <a:ea typeface="+mn-ea"/>
                <a:cs typeface="+mn-cs"/>
              </a:rPr>
              <a:t>TORI believes that when there is a high level of TRUST we are freed up to be ourselves, dropping roles and positions. This naturally leads to OPENNESS — information flows between people; people say what they think, know, need and care about. Trust and openness lead to REALIZATION — people express and create in ways that are meaningful. When groups have high levels of trust, openness and realization, they naturally mature into higher levels of INTERDEPENDENCE, boundaries blur and there is ever more synergy and effectiveness.</a:t>
            </a:r>
          </a:p>
          <a:p>
            <a:r>
              <a:rPr kumimoji="1" lang="en-US" sz="1200" b="1" kern="1200" dirty="0" smtClean="0">
                <a:solidFill>
                  <a:schemeClr val="tx1"/>
                </a:solidFill>
                <a:effectLst/>
                <a:latin typeface="Times New Roman" pitchFamily="18" charset="0"/>
                <a:ea typeface="+mn-ea"/>
                <a:cs typeface="+mn-cs"/>
              </a:rPr>
              <a:t> </a:t>
            </a:r>
            <a:endParaRPr kumimoji="1" lang="en-US" sz="1200" kern="1200" dirty="0" smtClean="0">
              <a:solidFill>
                <a:schemeClr val="tx1"/>
              </a:solidFill>
              <a:effectLst/>
              <a:latin typeface="Times New Roman" pitchFamily="18" charset="0"/>
              <a:ea typeface="+mn-ea"/>
              <a:cs typeface="+mn-cs"/>
            </a:endParaRPr>
          </a:p>
          <a:p>
            <a:r>
              <a:rPr kumimoji="1" lang="en-US" sz="1200" kern="1200" dirty="0" smtClean="0">
                <a:solidFill>
                  <a:schemeClr val="tx1"/>
                </a:solidFill>
                <a:effectLst/>
                <a:latin typeface="Times New Roman" pitchFamily="18" charset="0"/>
                <a:ea typeface="+mn-ea"/>
                <a:cs typeface="+mn-cs"/>
              </a:rPr>
              <a:t>Emphasize that they have to be honest and open towards </a:t>
            </a:r>
            <a:r>
              <a:rPr kumimoji="1" lang="en-US" sz="1200" kern="1200" dirty="0" err="1" smtClean="0">
                <a:solidFill>
                  <a:schemeClr val="tx1"/>
                </a:solidFill>
                <a:effectLst/>
                <a:latin typeface="Times New Roman" pitchFamily="18" charset="0"/>
                <a:ea typeface="+mn-ea"/>
                <a:cs typeface="+mn-cs"/>
              </a:rPr>
              <a:t>eachother</a:t>
            </a:r>
            <a:r>
              <a:rPr kumimoji="1" lang="en-US" sz="1200" kern="1200" dirty="0" smtClean="0">
                <a:solidFill>
                  <a:schemeClr val="tx1"/>
                </a:solidFill>
                <a:effectLst/>
                <a:latin typeface="Times New Roman" pitchFamily="18" charset="0"/>
                <a:ea typeface="+mn-ea"/>
                <a:cs typeface="+mn-cs"/>
              </a:rPr>
              <a:t>.</a:t>
            </a:r>
          </a:p>
          <a:p>
            <a:pPr rtl="0"/>
            <a:endParaRPr lang="en-GB" dirty="0"/>
          </a:p>
        </p:txBody>
      </p:sp>
      <p:sp>
        <p:nvSpPr>
          <p:cNvPr id="4" name="Slide Number Placeholder 3"/>
          <p:cNvSpPr>
            <a:spLocks noGrp="1"/>
          </p:cNvSpPr>
          <p:nvPr>
            <p:ph type="sldNum" sz="quarter" idx="10"/>
          </p:nvPr>
        </p:nvSpPr>
        <p:spPr/>
        <p:txBody>
          <a:bodyPr/>
          <a:lstStyle/>
          <a:p>
            <a:fld id="{8CA8068B-BB82-4BA6-9526-B198BA6DBFC2}" type="slidenum">
              <a:rPr lang="en-GB" smtClean="0"/>
              <a:pPr/>
              <a:t>5</a:t>
            </a:fld>
            <a:endParaRPr lang="en-GB"/>
          </a:p>
        </p:txBody>
      </p:sp>
    </p:spTree>
    <p:extLst>
      <p:ext uri="{BB962C8B-B14F-4D97-AF65-F5344CB8AC3E}">
        <p14:creationId xmlns:p14="http://schemas.microsoft.com/office/powerpoint/2010/main" val="338380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6</a:t>
            </a:fld>
            <a:endParaRPr lang="en-GB"/>
          </a:p>
        </p:txBody>
      </p:sp>
    </p:spTree>
    <p:extLst>
      <p:ext uri="{BB962C8B-B14F-4D97-AF65-F5344CB8AC3E}">
        <p14:creationId xmlns:p14="http://schemas.microsoft.com/office/powerpoint/2010/main" val="231056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chor="t" anchorCtr="0"/>
          <a:lstStyle/>
          <a:p>
            <a:pPr marL="228600" indent="-228600">
              <a:buFont typeface="+mj-lt"/>
              <a:buAutoNum type="arabicPeriod"/>
            </a:pPr>
            <a:endParaRPr lang="nl-NL" dirty="0" smtClean="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7</a:t>
            </a:fld>
            <a:endParaRPr lang="en-GB"/>
          </a:p>
        </p:txBody>
      </p:sp>
    </p:spTree>
    <p:extLst>
      <p:ext uri="{BB962C8B-B14F-4D97-AF65-F5344CB8AC3E}">
        <p14:creationId xmlns:p14="http://schemas.microsoft.com/office/powerpoint/2010/main" val="43743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3652823" y="6608313"/>
            <a:ext cx="45719" cy="2636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059402" y="6649427"/>
            <a:ext cx="45719" cy="2051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94573" y="4708478"/>
            <a:ext cx="4984750" cy="4790363"/>
          </a:xfrm>
        </p:spPr>
        <p:txBody>
          <a:bodyPr wrap="square" anchor="t" anchorCtr="0"/>
          <a:lstStyle/>
          <a:p>
            <a:pPr marL="228600" indent="-228600">
              <a:buFont typeface="+mj-lt"/>
              <a:buAutoNum type="arabicPeriod"/>
            </a:pPr>
            <a:r>
              <a:rPr lang="nl-NL" dirty="0" err="1" smtClean="0"/>
              <a:t>Ask</a:t>
            </a:r>
            <a:r>
              <a:rPr lang="nl-NL" baseline="0" dirty="0" smtClean="0"/>
              <a:t> </a:t>
            </a:r>
            <a:r>
              <a:rPr lang="nl-NL" baseline="0" dirty="0" err="1" smtClean="0"/>
              <a:t>one</a:t>
            </a:r>
            <a:r>
              <a:rPr lang="nl-NL" baseline="0" dirty="0" smtClean="0"/>
              <a:t> of the trainees </a:t>
            </a:r>
            <a:r>
              <a:rPr lang="nl-NL" baseline="0" dirty="0" err="1" smtClean="0"/>
              <a:t>to</a:t>
            </a:r>
            <a:r>
              <a:rPr lang="nl-NL" baseline="0" dirty="0" smtClean="0"/>
              <a:t> </a:t>
            </a:r>
            <a:r>
              <a:rPr lang="nl-NL" baseline="0" dirty="0" err="1" smtClean="0"/>
              <a:t>describe</a:t>
            </a:r>
            <a:r>
              <a:rPr lang="nl-NL" baseline="0" dirty="0" smtClean="0"/>
              <a:t> a </a:t>
            </a:r>
            <a:r>
              <a:rPr lang="nl-NL" baseline="0" dirty="0" err="1" smtClean="0"/>
              <a:t>figure</a:t>
            </a:r>
            <a:r>
              <a:rPr lang="nl-NL" baseline="0" dirty="0" smtClean="0"/>
              <a:t> </a:t>
            </a:r>
            <a:r>
              <a:rPr lang="nl-NL" baseline="0" dirty="0" err="1" smtClean="0"/>
              <a:t>that</a:t>
            </a:r>
            <a:r>
              <a:rPr lang="nl-NL" baseline="0" dirty="0" smtClean="0"/>
              <a:t> </a:t>
            </a:r>
            <a:r>
              <a:rPr lang="nl-NL" baseline="0" dirty="0" err="1" smtClean="0"/>
              <a:t>you</a:t>
            </a:r>
            <a:r>
              <a:rPr lang="nl-NL" baseline="0" dirty="0" smtClean="0"/>
              <a:t> are </a:t>
            </a:r>
            <a:r>
              <a:rPr lang="nl-NL" baseline="0" dirty="0" err="1" smtClean="0"/>
              <a:t>going</a:t>
            </a:r>
            <a:r>
              <a:rPr lang="nl-NL" baseline="0" dirty="0" smtClean="0"/>
              <a:t> </a:t>
            </a:r>
            <a:r>
              <a:rPr lang="nl-NL" baseline="0" dirty="0" err="1" smtClean="0"/>
              <a:t>to</a:t>
            </a:r>
            <a:r>
              <a:rPr lang="nl-NL" baseline="0" dirty="0" smtClean="0"/>
              <a:t> draw on the </a:t>
            </a:r>
            <a:r>
              <a:rPr lang="nl-NL" baseline="0" dirty="0" err="1" smtClean="0"/>
              <a:t>white</a:t>
            </a:r>
            <a:r>
              <a:rPr lang="nl-NL" baseline="0" dirty="0" smtClean="0"/>
              <a:t> board</a:t>
            </a:r>
          </a:p>
          <a:p>
            <a:pPr marL="228600" indent="-228600">
              <a:buFont typeface="+mj-lt"/>
              <a:buAutoNum type="arabicPeriod"/>
            </a:pPr>
            <a:r>
              <a:rPr lang="nl-NL" baseline="0" dirty="0" smtClean="0"/>
              <a:t>Make </a:t>
            </a:r>
            <a:r>
              <a:rPr lang="nl-NL" baseline="0" dirty="0" err="1" smtClean="0"/>
              <a:t>sure</a:t>
            </a:r>
            <a:r>
              <a:rPr lang="nl-NL" baseline="0" dirty="0" smtClean="0"/>
              <a:t> </a:t>
            </a:r>
            <a:r>
              <a:rPr lang="nl-NL" baseline="0" dirty="0" err="1" smtClean="0"/>
              <a:t>it</a:t>
            </a:r>
            <a:r>
              <a:rPr lang="nl-NL" baseline="0" dirty="0" smtClean="0"/>
              <a:t> takes </a:t>
            </a:r>
            <a:r>
              <a:rPr lang="nl-NL" baseline="0" dirty="0" err="1" smtClean="0"/>
              <a:t>you</a:t>
            </a:r>
            <a:r>
              <a:rPr lang="nl-NL" baseline="0" dirty="0" smtClean="0"/>
              <a:t> </a:t>
            </a:r>
            <a:r>
              <a:rPr lang="nl-NL" dirty="0" smtClean="0"/>
              <a:t> few</a:t>
            </a:r>
            <a:r>
              <a:rPr lang="nl-NL" baseline="0" dirty="0" smtClean="0"/>
              <a:t> </a:t>
            </a:r>
            <a:r>
              <a:rPr lang="nl-NL" baseline="0" dirty="0" err="1" smtClean="0"/>
              <a:t>times</a:t>
            </a:r>
            <a:r>
              <a:rPr lang="nl-NL" baseline="0" dirty="0" smtClean="0"/>
              <a:t> </a:t>
            </a:r>
            <a:r>
              <a:rPr lang="nl-NL" baseline="0" dirty="0" err="1" smtClean="0"/>
              <a:t>to</a:t>
            </a:r>
            <a:r>
              <a:rPr lang="nl-NL" baseline="0" dirty="0" smtClean="0"/>
              <a:t> draw </a:t>
            </a:r>
            <a:r>
              <a:rPr lang="nl-NL" baseline="0" dirty="0" err="1" smtClean="0"/>
              <a:t>it</a:t>
            </a:r>
            <a:r>
              <a:rPr lang="nl-NL" baseline="0" dirty="0" smtClean="0"/>
              <a:t> right. </a:t>
            </a:r>
          </a:p>
          <a:p>
            <a:pPr marL="228600" indent="-228600">
              <a:buFont typeface="+mj-lt"/>
              <a:buAutoNum type="arabicPeriod"/>
            </a:pPr>
            <a:r>
              <a:rPr lang="nl-NL" baseline="0" dirty="0" smtClean="0"/>
              <a:t>Let </a:t>
            </a:r>
            <a:r>
              <a:rPr lang="nl-NL" baseline="0" dirty="0" err="1" smtClean="0"/>
              <a:t>them</a:t>
            </a:r>
            <a:r>
              <a:rPr lang="nl-NL" baseline="0" dirty="0" smtClean="0"/>
              <a:t> </a:t>
            </a:r>
            <a:r>
              <a:rPr lang="nl-NL" baseline="0" dirty="0" err="1" smtClean="0"/>
              <a:t>experience</a:t>
            </a:r>
            <a:r>
              <a:rPr lang="nl-NL" baseline="0" dirty="0" smtClean="0"/>
              <a:t> </a:t>
            </a:r>
            <a:r>
              <a:rPr lang="nl-NL" baseline="0" dirty="0" err="1" smtClean="0"/>
              <a:t>it</a:t>
            </a:r>
            <a:r>
              <a:rPr lang="nl-NL" baseline="0" dirty="0" smtClean="0"/>
              <a:t> </a:t>
            </a:r>
            <a:r>
              <a:rPr lang="nl-NL" baseline="0" dirty="0" err="1" smtClean="0"/>
              <a:t>by</a:t>
            </a:r>
            <a:r>
              <a:rPr lang="nl-NL" baseline="0" dirty="0" smtClean="0"/>
              <a:t> </a:t>
            </a:r>
            <a:r>
              <a:rPr lang="nl-NL" baseline="0" dirty="0" err="1" smtClean="0"/>
              <a:t>letting</a:t>
            </a:r>
            <a:r>
              <a:rPr lang="nl-NL" baseline="0" dirty="0" smtClean="0"/>
              <a:t> </a:t>
            </a:r>
            <a:r>
              <a:rPr lang="nl-NL" baseline="0" dirty="0" err="1" smtClean="0"/>
              <a:t>them</a:t>
            </a:r>
            <a:r>
              <a:rPr lang="nl-NL" baseline="0" dirty="0" smtClean="0"/>
              <a:t> </a:t>
            </a:r>
            <a:r>
              <a:rPr lang="nl-NL" baseline="0" dirty="0" err="1" smtClean="0"/>
              <a:t>sit</a:t>
            </a:r>
            <a:r>
              <a:rPr lang="nl-NL" baseline="0" dirty="0" smtClean="0"/>
              <a:t> </a:t>
            </a:r>
            <a:r>
              <a:rPr lang="nl-NL" baseline="0" dirty="0" err="1" smtClean="0"/>
              <a:t>with</a:t>
            </a:r>
            <a:r>
              <a:rPr lang="nl-NL" baseline="0" dirty="0" smtClean="0"/>
              <a:t> the backs </a:t>
            </a:r>
            <a:r>
              <a:rPr lang="nl-NL" baseline="0" dirty="0" err="1" smtClean="0"/>
              <a:t>to</a:t>
            </a:r>
            <a:r>
              <a:rPr lang="nl-NL" baseline="0" dirty="0" smtClean="0"/>
              <a:t> </a:t>
            </a:r>
            <a:r>
              <a:rPr lang="nl-NL" baseline="0" dirty="0" err="1" smtClean="0"/>
              <a:t>eachother</a:t>
            </a:r>
            <a:r>
              <a:rPr lang="nl-NL" baseline="0" dirty="0" smtClean="0"/>
              <a:t>. </a:t>
            </a:r>
            <a:r>
              <a:rPr lang="nl-NL" baseline="0" dirty="0" err="1" smtClean="0"/>
              <a:t>One</a:t>
            </a:r>
            <a:r>
              <a:rPr lang="nl-NL" baseline="0" dirty="0" smtClean="0"/>
              <a:t> has </a:t>
            </a:r>
            <a:r>
              <a:rPr lang="nl-NL" baseline="0" dirty="0" err="1" smtClean="0"/>
              <a:t>to</a:t>
            </a:r>
            <a:r>
              <a:rPr lang="nl-NL" baseline="0" dirty="0" smtClean="0"/>
              <a:t> draw a </a:t>
            </a:r>
            <a:r>
              <a:rPr lang="nl-NL" baseline="0" dirty="0" err="1" smtClean="0"/>
              <a:t>figure</a:t>
            </a:r>
            <a:r>
              <a:rPr lang="nl-NL" baseline="0" dirty="0" smtClean="0"/>
              <a:t> </a:t>
            </a:r>
            <a:r>
              <a:rPr lang="nl-NL" baseline="0" dirty="0" err="1" smtClean="0"/>
              <a:t>that</a:t>
            </a:r>
            <a:r>
              <a:rPr lang="nl-NL" baseline="0" dirty="0" smtClean="0"/>
              <a:t> the </a:t>
            </a:r>
            <a:r>
              <a:rPr lang="nl-NL" baseline="0" dirty="0" err="1" smtClean="0"/>
              <a:t>other</a:t>
            </a:r>
            <a:r>
              <a:rPr lang="nl-NL" baseline="0" dirty="0" smtClean="0"/>
              <a:t> has on a paper </a:t>
            </a:r>
            <a:r>
              <a:rPr lang="nl-NL" baseline="0" dirty="0" err="1" smtClean="0"/>
              <a:t>and</a:t>
            </a:r>
            <a:r>
              <a:rPr lang="nl-NL" baseline="0" dirty="0" smtClean="0"/>
              <a:t> </a:t>
            </a:r>
            <a:r>
              <a:rPr lang="nl-NL" baseline="0" dirty="0" err="1" smtClean="0"/>
              <a:t>describes</a:t>
            </a:r>
            <a:r>
              <a:rPr lang="nl-NL" baseline="0" dirty="0" smtClean="0"/>
              <a:t>.</a:t>
            </a:r>
          </a:p>
          <a:p>
            <a:pPr marL="228600" indent="-228600">
              <a:buFont typeface="+mj-lt"/>
              <a:buAutoNum type="arabicPeriod"/>
            </a:pPr>
            <a:endParaRPr lang="nl-NL" baseline="0" dirty="0" smtClean="0"/>
          </a:p>
          <a:p>
            <a:endParaRPr lang="nl-NL" dirty="0"/>
          </a:p>
          <a:p>
            <a:endParaRPr lang="nl-NL" dirty="0"/>
          </a:p>
          <a:p>
            <a:endParaRPr lang="nl-NL" baseline="0" dirty="0" smtClean="0"/>
          </a:p>
          <a:p>
            <a:endParaRPr lang="nl-NL" dirty="0"/>
          </a:p>
          <a:p>
            <a:endParaRPr lang="nl-NL" baseline="0" dirty="0" smtClean="0"/>
          </a:p>
          <a:p>
            <a:endParaRPr lang="nl-NL" dirty="0"/>
          </a:p>
          <a:p>
            <a:endParaRPr lang="nl-NL" baseline="0" dirty="0" smtClean="0"/>
          </a:p>
          <a:p>
            <a:endParaRPr lang="nl-NL" dirty="0"/>
          </a:p>
          <a:p>
            <a:endParaRPr lang="nl-NL" baseline="0" dirty="0" smtClean="0"/>
          </a:p>
          <a:p>
            <a:r>
              <a:rPr lang="nl-NL" b="1" dirty="0" err="1"/>
              <a:t>Responsibiliteis</a:t>
            </a:r>
            <a:r>
              <a:rPr lang="nl-NL" b="1" dirty="0"/>
              <a:t> transmitter </a:t>
            </a:r>
            <a:r>
              <a:rPr lang="nl-NL" b="1" dirty="0" err="1"/>
              <a:t>and</a:t>
            </a:r>
            <a:r>
              <a:rPr lang="nl-NL" b="1" dirty="0"/>
              <a:t> </a:t>
            </a:r>
            <a:r>
              <a:rPr lang="nl-NL" b="1" dirty="0" err="1"/>
              <a:t>listener</a:t>
            </a:r>
            <a:endParaRPr lang="nl-NL" b="1" dirty="0"/>
          </a:p>
          <a:p>
            <a:r>
              <a:rPr lang="nl-NL" baseline="0" dirty="0" smtClean="0"/>
              <a:t>Tune in 			tune</a:t>
            </a:r>
            <a:r>
              <a:rPr lang="nl-NL" dirty="0" smtClean="0"/>
              <a:t> in </a:t>
            </a:r>
            <a:endParaRPr lang="nl-NL" baseline="0" dirty="0" smtClean="0"/>
          </a:p>
          <a:p>
            <a:r>
              <a:rPr lang="nl-NL" baseline="0" dirty="0" err="1" smtClean="0"/>
              <a:t>Deliver</a:t>
            </a:r>
            <a:r>
              <a:rPr lang="nl-NL" baseline="0" dirty="0" smtClean="0"/>
              <a:t>			listen	</a:t>
            </a:r>
          </a:p>
          <a:p>
            <a:r>
              <a:rPr lang="nl-NL" baseline="0" dirty="0" smtClean="0"/>
              <a:t>Check </a:t>
            </a:r>
            <a:r>
              <a:rPr lang="nl-NL" baseline="0" dirty="0" err="1" smtClean="0"/>
              <a:t>understanding</a:t>
            </a:r>
            <a:r>
              <a:rPr lang="nl-NL" baseline="0" dirty="0" smtClean="0"/>
              <a:t>		</a:t>
            </a:r>
            <a:r>
              <a:rPr lang="nl-NL" baseline="0" dirty="0" err="1" smtClean="0"/>
              <a:t>demonstrate</a:t>
            </a:r>
            <a:r>
              <a:rPr lang="nl-NL" baseline="0" dirty="0" smtClean="0"/>
              <a:t> </a:t>
            </a:r>
            <a:r>
              <a:rPr lang="nl-NL" baseline="0" dirty="0" err="1" smtClean="0"/>
              <a:t>understanding</a:t>
            </a:r>
            <a:endParaRPr lang="nl-NL" baseline="0" dirty="0" smtClean="0"/>
          </a:p>
          <a:p>
            <a:endParaRPr lang="nl-NL" baseline="0" dirty="0" smtClean="0"/>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8</a:t>
            </a:fld>
            <a:endParaRPr lang="en-GB"/>
          </a:p>
        </p:txBody>
      </p:sp>
      <p:cxnSp>
        <p:nvCxnSpPr>
          <p:cNvPr id="52" name="Straight Connector 51"/>
          <p:cNvCxnSpPr/>
          <p:nvPr/>
        </p:nvCxnSpPr>
        <p:spPr>
          <a:xfrm>
            <a:off x="3400597" y="6996720"/>
            <a:ext cx="0" cy="586854"/>
          </a:xfrm>
          <a:prstGeom prst="line">
            <a:avLst/>
          </a:prstGeom>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3037821" y="6520547"/>
            <a:ext cx="750627" cy="1351128"/>
            <a:chOff x="1421642" y="6048233"/>
            <a:chExt cx="750627" cy="1351128"/>
          </a:xfrm>
        </p:grpSpPr>
        <p:sp>
          <p:nvSpPr>
            <p:cNvPr id="44" name="Oval 43"/>
            <p:cNvSpPr/>
            <p:nvPr/>
          </p:nvSpPr>
          <p:spPr>
            <a:xfrm>
              <a:off x="1476233" y="6048233"/>
              <a:ext cx="57320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1776484" y="6542964"/>
              <a:ext cx="395785" cy="30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776485" y="6812507"/>
              <a:ext cx="39578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421642" y="6542964"/>
              <a:ext cx="354842" cy="30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421642" y="6812507"/>
              <a:ext cx="354842"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76485" y="7092287"/>
              <a:ext cx="197891" cy="30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421642" y="7113894"/>
              <a:ext cx="354842" cy="28546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1269242" y="6476483"/>
            <a:ext cx="750627" cy="1351128"/>
            <a:chOff x="1269242" y="5936777"/>
            <a:chExt cx="750627" cy="1351128"/>
          </a:xfrm>
        </p:grpSpPr>
        <p:grpSp>
          <p:nvGrpSpPr>
            <p:cNvPr id="71" name="Group 70"/>
            <p:cNvGrpSpPr/>
            <p:nvPr/>
          </p:nvGrpSpPr>
          <p:grpSpPr>
            <a:xfrm>
              <a:off x="1269242" y="5936777"/>
              <a:ext cx="750627" cy="1351128"/>
              <a:chOff x="1269242" y="5895833"/>
              <a:chExt cx="750627" cy="1351128"/>
            </a:xfrm>
          </p:grpSpPr>
          <p:sp>
            <p:nvSpPr>
              <p:cNvPr id="5" name="Oval 4"/>
              <p:cNvSpPr/>
              <p:nvPr/>
            </p:nvSpPr>
            <p:spPr>
              <a:xfrm>
                <a:off x="1337481" y="5895833"/>
                <a:ext cx="57320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24084" y="6353033"/>
                <a:ext cx="0" cy="586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24084" y="6390564"/>
                <a:ext cx="395785" cy="30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624085" y="6660107"/>
                <a:ext cx="39578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269242" y="6390564"/>
                <a:ext cx="354842" cy="30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69242" y="6660107"/>
                <a:ext cx="354842"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24085" y="6939887"/>
                <a:ext cx="197891" cy="30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269242" y="6961494"/>
                <a:ext cx="354842" cy="285467"/>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Oval 52"/>
            <p:cNvSpPr/>
            <p:nvPr/>
          </p:nvSpPr>
          <p:spPr>
            <a:xfrm>
              <a:off x="1572905" y="6231114"/>
              <a:ext cx="136477"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p:cNvCxnSpPr/>
          <p:nvPr/>
        </p:nvCxnSpPr>
        <p:spPr>
          <a:xfrm flipV="1">
            <a:off x="3782733" y="6573042"/>
            <a:ext cx="529960" cy="316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Isosceles Triangle 60"/>
          <p:cNvSpPr/>
          <p:nvPr/>
        </p:nvSpPr>
        <p:spPr>
          <a:xfrm>
            <a:off x="4312693" y="6150307"/>
            <a:ext cx="530352" cy="317190"/>
          </a:xfrm>
          <a:prstGeom prst="triangle">
            <a:avLst/>
          </a:prstGeom>
          <a:solidFill>
            <a:schemeClr val="bg1"/>
          </a:solid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4577869" y="6920351"/>
            <a:ext cx="530352" cy="1341395"/>
          </a:xfrm>
          <a:prstGeom prst="triangle">
            <a:avLst/>
          </a:prstGeom>
          <a:solidFill>
            <a:schemeClr val="bg1"/>
          </a:solid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flipV="1">
            <a:off x="4414096" y="6614180"/>
            <a:ext cx="1730991" cy="397750"/>
          </a:xfrm>
          <a:prstGeom prst="triangle">
            <a:avLst/>
          </a:prstGeom>
          <a:solidFill>
            <a:schemeClr val="bg1"/>
          </a:solid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flipV="1">
            <a:off x="3796381" y="6725442"/>
            <a:ext cx="668712" cy="1949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796381" y="6920352"/>
            <a:ext cx="781488" cy="480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40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9</a:t>
            </a:fld>
            <a:endParaRPr lang="en-GB"/>
          </a:p>
        </p:txBody>
      </p:sp>
    </p:spTree>
    <p:extLst>
      <p:ext uri="{BB962C8B-B14F-4D97-AF65-F5344CB8AC3E}">
        <p14:creationId xmlns:p14="http://schemas.microsoft.com/office/powerpoint/2010/main" val="1750300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6"/>
          <p:cNvSpPr>
            <a:spLocks noChangeArrowheads="1"/>
          </p:cNvSpPr>
          <p:nvPr/>
        </p:nvSpPr>
        <p:spPr bwMode="auto">
          <a:xfrm>
            <a:off x="9612313" y="6553200"/>
            <a:ext cx="293687"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 name="Text Box 11"/>
          <p:cNvSpPr txBox="1">
            <a:spLocks noChangeArrowheads="1"/>
          </p:cNvSpPr>
          <p:nvPr/>
        </p:nvSpPr>
        <p:spPr bwMode="auto">
          <a:xfrm>
            <a:off x="704850" y="6629400"/>
            <a:ext cx="8061325" cy="136525"/>
          </a:xfrm>
          <a:prstGeom prst="rect">
            <a:avLst/>
          </a:prstGeom>
          <a:noFill/>
          <a:ln>
            <a:noFill/>
          </a:ln>
          <a:effectLst/>
          <a:extLst/>
        </p:spPr>
        <p:txBody>
          <a:bodyPr lIns="0" tIns="0" rIns="0" bIns="0">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eaLnBrk="0" fontAlgn="base" hangingPunct="0">
              <a:spcBef>
                <a:spcPct val="0"/>
              </a:spcBef>
              <a:spcAft>
                <a:spcPct val="0"/>
              </a:spcAft>
              <a:defRPr sz="2400" b="1">
                <a:solidFill>
                  <a:schemeClr val="tx1"/>
                </a:solidFill>
                <a:latin typeface="Verdana" pitchFamily="34" charset="0"/>
              </a:defRPr>
            </a:lvl6pPr>
            <a:lvl7pPr marL="2971800" indent="-228600" eaLnBrk="0" fontAlgn="base" hangingPunct="0">
              <a:spcBef>
                <a:spcPct val="0"/>
              </a:spcBef>
              <a:spcAft>
                <a:spcPct val="0"/>
              </a:spcAft>
              <a:defRPr sz="2400" b="1">
                <a:solidFill>
                  <a:schemeClr val="tx1"/>
                </a:solidFill>
                <a:latin typeface="Verdana" pitchFamily="34" charset="0"/>
              </a:defRPr>
            </a:lvl7pPr>
            <a:lvl8pPr marL="3429000" indent="-228600" eaLnBrk="0" fontAlgn="base" hangingPunct="0">
              <a:spcBef>
                <a:spcPct val="0"/>
              </a:spcBef>
              <a:spcAft>
                <a:spcPct val="0"/>
              </a:spcAft>
              <a:defRPr sz="2400" b="1">
                <a:solidFill>
                  <a:schemeClr val="tx1"/>
                </a:solidFill>
                <a:latin typeface="Verdana" pitchFamily="34" charset="0"/>
              </a:defRPr>
            </a:lvl8pPr>
            <a:lvl9pPr marL="3886200" indent="-228600" eaLnBrk="0" fontAlgn="base" hangingPunct="0">
              <a:spcBef>
                <a:spcPct val="0"/>
              </a:spcBef>
              <a:spcAft>
                <a:spcPct val="0"/>
              </a:spcAft>
              <a:defRPr sz="2400" b="1">
                <a:solidFill>
                  <a:schemeClr val="tx1"/>
                </a:solidFill>
                <a:latin typeface="Verdana" pitchFamily="34" charset="0"/>
              </a:defRPr>
            </a:lvl9pPr>
          </a:lstStyle>
          <a:p>
            <a:pPr>
              <a:spcBef>
                <a:spcPct val="50000"/>
              </a:spcBef>
              <a:defRPr/>
            </a:pPr>
            <a:r>
              <a:rPr lang="en-GB" sz="900" smtClean="0">
                <a:solidFill>
                  <a:schemeClr val="tx2"/>
                </a:solidFill>
              </a:rPr>
              <a:t>Nationaal Lucht- en Ruimtevaartlaboratorium – National Aerospace Laboratory NLR</a:t>
            </a:r>
            <a:endParaRPr lang="en-US" sz="900" smtClean="0">
              <a:solidFill>
                <a:schemeClr val="tx2"/>
              </a:solidFill>
            </a:endParaRPr>
          </a:p>
        </p:txBody>
      </p:sp>
      <p:sp>
        <p:nvSpPr>
          <p:cNvPr id="310275" name="Rectangle 3"/>
          <p:cNvSpPr>
            <a:spLocks noGrp="1" noChangeArrowheads="1"/>
          </p:cNvSpPr>
          <p:nvPr>
            <p:ph type="ctrTitle"/>
          </p:nvPr>
        </p:nvSpPr>
        <p:spPr>
          <a:xfrm>
            <a:off x="744538" y="3284538"/>
            <a:ext cx="8418512" cy="1006475"/>
          </a:xfrm>
          <a:extLst/>
        </p:spPr>
        <p:txBody>
          <a:bodyPr wrap="none"/>
          <a:lstStyle>
            <a:lvl1pPr>
              <a:defRPr>
                <a:solidFill>
                  <a:schemeClr val="tx1"/>
                </a:solidFill>
              </a:defRPr>
            </a:lvl1pPr>
          </a:lstStyle>
          <a:p>
            <a:pPr lvl="0"/>
            <a:r>
              <a:rPr lang="en-US" noProof="0" smtClean="0"/>
              <a:t>Click to edit Master title style</a:t>
            </a:r>
          </a:p>
        </p:txBody>
      </p:sp>
      <p:sp>
        <p:nvSpPr>
          <p:cNvPr id="310276" name="Rectangle 4"/>
          <p:cNvSpPr>
            <a:spLocks noGrp="1" noChangeArrowheads="1"/>
          </p:cNvSpPr>
          <p:nvPr>
            <p:ph type="subTitle" idx="1"/>
          </p:nvPr>
        </p:nvSpPr>
        <p:spPr>
          <a:xfrm>
            <a:off x="744538" y="4405313"/>
            <a:ext cx="8418512" cy="608012"/>
          </a:xfrm>
          <a:extLst/>
        </p:spPr>
        <p:txBody>
          <a:bodyPr wrap="none"/>
          <a:lstStyle>
            <a:lvl1pPr marL="0" indent="0">
              <a:lnSpc>
                <a:spcPct val="110000"/>
              </a:lnSpc>
              <a:spcBef>
                <a:spcPct val="0"/>
              </a:spcBef>
              <a:buClr>
                <a:srgbClr val="00FF99"/>
              </a:buClr>
              <a:buSzTx/>
              <a:buFont typeface="Webdings" pitchFamily="18" charset="2"/>
              <a:buNone/>
              <a:defRPr b="0" i="1"/>
            </a:lvl1pPr>
          </a:lstStyle>
          <a:p>
            <a:pPr lvl="0"/>
            <a:r>
              <a:rPr lang="en-US" noProof="0" smtClean="0"/>
              <a:t>Click to edit Master subtitle style</a:t>
            </a:r>
          </a:p>
        </p:txBody>
      </p:sp>
      <p:sp>
        <p:nvSpPr>
          <p:cNvPr id="13" name="Rectangle 2"/>
          <p:cNvSpPr>
            <a:spLocks noChangeArrowheads="1"/>
          </p:cNvSpPr>
          <p:nvPr userDrawn="1"/>
        </p:nvSpPr>
        <p:spPr bwMode="auto">
          <a:xfrm>
            <a:off x="0" y="0"/>
            <a:ext cx="9906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pic>
        <p:nvPicPr>
          <p:cNvPr id="14" name="Picture 11" descr="nl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83700" y="171450"/>
            <a:ext cx="460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essi-ecast-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270" y="84137"/>
            <a:ext cx="1447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000" dirty="0" smtClean="0">
                <a:solidFill>
                  <a:schemeClr val="bg1"/>
                </a:solidFill>
              </a:rPr>
              <a:t>Developed for ECAST by NLR/</a:t>
            </a:r>
            <a:r>
              <a:rPr lang="en-US" sz="1000" baseline="0" dirty="0" smtClean="0">
                <a:solidFill>
                  <a:schemeClr val="bg1"/>
                </a:solidFill>
              </a:rPr>
              <a:t>NLR-ATSI</a:t>
            </a:r>
            <a:endParaRPr lang="en-US" sz="1000" b="0" cap="none" spc="0" dirty="0">
              <a:ln>
                <a:noFill/>
              </a:ln>
              <a:solidFill>
                <a:schemeClr val="bg1"/>
              </a:solidFill>
              <a:effectLst/>
            </a:endParaRPr>
          </a:p>
        </p:txBody>
      </p:sp>
    </p:spTree>
    <p:extLst>
      <p:ext uri="{BB962C8B-B14F-4D97-AF65-F5344CB8AC3E}">
        <p14:creationId xmlns:p14="http://schemas.microsoft.com/office/powerpoint/2010/main" val="46500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7DC15ED3-F299-43B1-B3F6-590773AFBF6C}"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4420F388-0599-42EF-8110-AD854AE377E3}" type="slidenum">
              <a:rPr lang="en-US"/>
              <a:pPr>
                <a:defRPr/>
              </a:pPr>
              <a:t>‹#›</a:t>
            </a:fld>
            <a:endParaRPr lang="en-US"/>
          </a:p>
        </p:txBody>
      </p:sp>
    </p:spTree>
    <p:extLst>
      <p:ext uri="{BB962C8B-B14F-4D97-AF65-F5344CB8AC3E}">
        <p14:creationId xmlns:p14="http://schemas.microsoft.com/office/powerpoint/2010/main" val="218854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228600"/>
            <a:ext cx="210502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228600"/>
            <a:ext cx="616267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BA28B48C-502E-446E-B3B3-FB20B4D957F3}"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B3269CE4-7A67-45E2-AB48-E19308DC2270}" type="slidenum">
              <a:rPr lang="en-US"/>
              <a:pPr>
                <a:defRPr/>
              </a:pPr>
              <a:t>‹#›</a:t>
            </a:fld>
            <a:endParaRPr lang="en-US"/>
          </a:p>
        </p:txBody>
      </p:sp>
    </p:spTree>
    <p:extLst>
      <p:ext uri="{BB962C8B-B14F-4D97-AF65-F5344CB8AC3E}">
        <p14:creationId xmlns:p14="http://schemas.microsoft.com/office/powerpoint/2010/main" val="34018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1412875"/>
            <a:ext cx="413226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412875"/>
            <a:ext cx="41338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C2092689-2024-4F04-97F7-B1C4E42A4B93}"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1AF68C8B-3575-4F1B-865D-ABF12B7EB1D2}" type="slidenum">
              <a:rPr lang="en-US"/>
              <a:pPr>
                <a:defRPr/>
              </a:pPr>
              <a:t>‹#›</a:t>
            </a:fld>
            <a:endParaRPr lang="en-US"/>
          </a:p>
        </p:txBody>
      </p:sp>
    </p:spTree>
    <p:extLst>
      <p:ext uri="{BB962C8B-B14F-4D97-AF65-F5344CB8AC3E}">
        <p14:creationId xmlns:p14="http://schemas.microsoft.com/office/powerpoint/2010/main" val="379621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42950" y="1412875"/>
            <a:ext cx="8418513" cy="4800600"/>
          </a:xfrm>
        </p:spPr>
        <p:txBody>
          <a:bodyPr/>
          <a:lstStyle/>
          <a:p>
            <a:pPr lvl="0"/>
            <a:r>
              <a:rPr lang="en-US" noProof="0" smtClean="0"/>
              <a:t>Click icon to add table</a:t>
            </a:r>
          </a:p>
        </p:txBody>
      </p:sp>
      <p:sp>
        <p:nvSpPr>
          <p:cNvPr id="4" name="Rectangle 6"/>
          <p:cNvSpPr>
            <a:spLocks noGrp="1" noChangeArrowheads="1"/>
          </p:cNvSpPr>
          <p:nvPr>
            <p:ph type="dt" sz="half" idx="10"/>
          </p:nvPr>
        </p:nvSpPr>
        <p:spPr>
          <a:ln/>
        </p:spPr>
        <p:txBody>
          <a:bodyPr/>
          <a:lstStyle>
            <a:lvl1pPr>
              <a:defRPr/>
            </a:lvl1pPr>
          </a:lstStyle>
          <a:p>
            <a:pPr>
              <a:defRPr/>
            </a:pPr>
            <a:fld id="{7480337F-AEBB-4457-96B3-FE395BDD2755}"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7F4A88B5-D59D-409E-A422-54857CEE2495}" type="slidenum">
              <a:rPr lang="en-US"/>
              <a:pPr>
                <a:defRPr/>
              </a:pPr>
              <a:t>‹#›</a:t>
            </a:fld>
            <a:endParaRPr lang="en-US"/>
          </a:p>
        </p:txBody>
      </p:sp>
    </p:spTree>
    <p:extLst>
      <p:ext uri="{BB962C8B-B14F-4D97-AF65-F5344CB8AC3E}">
        <p14:creationId xmlns:p14="http://schemas.microsoft.com/office/powerpoint/2010/main" val="358052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A2C4E1EE-AAA3-48F3-A457-B02AFE3A9139}"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CB51908A-0BA7-4B46-BAE6-05C45A8AD7B0}" type="slidenum">
              <a:rPr lang="en-US"/>
              <a:pPr>
                <a:defRPr/>
              </a:pPr>
              <a:t>‹#›</a:t>
            </a:fld>
            <a:endParaRPr lang="en-US"/>
          </a:p>
        </p:txBody>
      </p:sp>
    </p:spTree>
    <p:extLst>
      <p:ext uri="{BB962C8B-B14F-4D97-AF65-F5344CB8AC3E}">
        <p14:creationId xmlns:p14="http://schemas.microsoft.com/office/powerpoint/2010/main" val="36868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5F06413C-709A-4D54-A5E0-844630E3A90A}"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407AC194-6685-4B0B-8B06-5480275EEB72}" type="slidenum">
              <a:rPr lang="en-US"/>
              <a:pPr>
                <a:defRPr/>
              </a:pPr>
              <a:t>‹#›</a:t>
            </a:fld>
            <a:endParaRPr lang="en-US"/>
          </a:p>
        </p:txBody>
      </p:sp>
    </p:spTree>
    <p:extLst>
      <p:ext uri="{BB962C8B-B14F-4D97-AF65-F5344CB8AC3E}">
        <p14:creationId xmlns:p14="http://schemas.microsoft.com/office/powerpoint/2010/main" val="123757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412875"/>
            <a:ext cx="413226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412875"/>
            <a:ext cx="41338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84F7D122-386E-45D5-AF3E-7EA528864E3F}"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8C39A668-ACEA-4C84-859C-F3266D5947E4}" type="slidenum">
              <a:rPr lang="en-US"/>
              <a:pPr>
                <a:defRPr/>
              </a:pPr>
              <a:t>‹#›</a:t>
            </a:fld>
            <a:endParaRPr lang="en-US"/>
          </a:p>
        </p:txBody>
      </p:sp>
    </p:spTree>
    <p:extLst>
      <p:ext uri="{BB962C8B-B14F-4D97-AF65-F5344CB8AC3E}">
        <p14:creationId xmlns:p14="http://schemas.microsoft.com/office/powerpoint/2010/main" val="193949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110AAC61-CDE5-47F1-9D4C-FF982EE49D8A}" type="datetime1">
              <a:rPr lang="en-US"/>
              <a:pPr>
                <a:defRPr/>
              </a:pPr>
              <a:t>1/9/2013</a:t>
            </a:fld>
            <a:endParaRPr lang="en-US" b="1"/>
          </a:p>
        </p:txBody>
      </p:sp>
      <p:sp>
        <p:nvSpPr>
          <p:cNvPr id="8"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9" name="Rectangle 9"/>
          <p:cNvSpPr>
            <a:spLocks noGrp="1" noChangeArrowheads="1"/>
          </p:cNvSpPr>
          <p:nvPr>
            <p:ph type="sldNum" sz="quarter" idx="12"/>
          </p:nvPr>
        </p:nvSpPr>
        <p:spPr>
          <a:ln/>
        </p:spPr>
        <p:txBody>
          <a:bodyPr/>
          <a:lstStyle>
            <a:lvl1pPr>
              <a:defRPr/>
            </a:lvl1pPr>
          </a:lstStyle>
          <a:p>
            <a:pPr>
              <a:defRPr/>
            </a:pPr>
            <a:fld id="{F9C0BB7F-BAAA-4213-BC4D-3AC402B57642}" type="slidenum">
              <a:rPr lang="en-US"/>
              <a:pPr>
                <a:defRPr/>
              </a:pPr>
              <a:t>‹#›</a:t>
            </a:fld>
            <a:endParaRPr lang="en-US"/>
          </a:p>
        </p:txBody>
      </p:sp>
    </p:spTree>
    <p:extLst>
      <p:ext uri="{BB962C8B-B14F-4D97-AF65-F5344CB8AC3E}">
        <p14:creationId xmlns:p14="http://schemas.microsoft.com/office/powerpoint/2010/main" val="352394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5637129-1382-42E6-BFEF-9B81FA0FEDC4}" type="datetime1">
              <a:rPr lang="en-US"/>
              <a:pPr>
                <a:defRPr/>
              </a:pPr>
              <a:t>1/9/2013</a:t>
            </a:fld>
            <a:endParaRPr lang="en-US" b="1"/>
          </a:p>
        </p:txBody>
      </p:sp>
      <p:sp>
        <p:nvSpPr>
          <p:cNvPr id="4"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5" name="Rectangle 9"/>
          <p:cNvSpPr>
            <a:spLocks noGrp="1" noChangeArrowheads="1"/>
          </p:cNvSpPr>
          <p:nvPr>
            <p:ph type="sldNum" sz="quarter" idx="12"/>
          </p:nvPr>
        </p:nvSpPr>
        <p:spPr>
          <a:ln/>
        </p:spPr>
        <p:txBody>
          <a:bodyPr/>
          <a:lstStyle>
            <a:lvl1pPr>
              <a:defRPr/>
            </a:lvl1pPr>
          </a:lstStyle>
          <a:p>
            <a:pPr>
              <a:defRPr/>
            </a:pPr>
            <a:fld id="{0924967B-8CC3-4734-8B36-43C0E2C63BA5}" type="slidenum">
              <a:rPr lang="en-US"/>
              <a:pPr>
                <a:defRPr/>
              </a:pPr>
              <a:t>‹#›</a:t>
            </a:fld>
            <a:endParaRPr lang="en-US"/>
          </a:p>
        </p:txBody>
      </p:sp>
    </p:spTree>
    <p:extLst>
      <p:ext uri="{BB962C8B-B14F-4D97-AF65-F5344CB8AC3E}">
        <p14:creationId xmlns:p14="http://schemas.microsoft.com/office/powerpoint/2010/main" val="392584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4442253-5679-429E-ABA1-CFFAFFD7F1B9}" type="datetime1">
              <a:rPr lang="en-US"/>
              <a:pPr>
                <a:defRPr/>
              </a:pPr>
              <a:t>1/9/2013</a:t>
            </a:fld>
            <a:endParaRPr lang="en-US" b="1"/>
          </a:p>
        </p:txBody>
      </p:sp>
      <p:sp>
        <p:nvSpPr>
          <p:cNvPr id="3"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4" name="Rectangle 9"/>
          <p:cNvSpPr>
            <a:spLocks noGrp="1" noChangeArrowheads="1"/>
          </p:cNvSpPr>
          <p:nvPr>
            <p:ph type="sldNum" sz="quarter" idx="12"/>
          </p:nvPr>
        </p:nvSpPr>
        <p:spPr>
          <a:ln/>
        </p:spPr>
        <p:txBody>
          <a:bodyPr/>
          <a:lstStyle>
            <a:lvl1pPr>
              <a:defRPr/>
            </a:lvl1pPr>
          </a:lstStyle>
          <a:p>
            <a:pPr>
              <a:defRPr/>
            </a:pPr>
            <a:fld id="{F08015BD-DEA2-4489-884F-BBE3A4C70882}" type="slidenum">
              <a:rPr lang="en-US"/>
              <a:pPr>
                <a:defRPr/>
              </a:pPr>
              <a:t>‹#›</a:t>
            </a:fld>
            <a:endParaRPr lang="en-US"/>
          </a:p>
        </p:txBody>
      </p:sp>
    </p:spTree>
    <p:extLst>
      <p:ext uri="{BB962C8B-B14F-4D97-AF65-F5344CB8AC3E}">
        <p14:creationId xmlns:p14="http://schemas.microsoft.com/office/powerpoint/2010/main" val="32948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8C90C3C4-ABD8-4B76-BD89-D2AFAF86B6AF}"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7BDD6DDD-7320-47D8-B230-5EF962E7A0F7}" type="slidenum">
              <a:rPr lang="en-US"/>
              <a:pPr>
                <a:defRPr/>
              </a:pPr>
              <a:t>‹#›</a:t>
            </a:fld>
            <a:endParaRPr lang="en-US"/>
          </a:p>
        </p:txBody>
      </p:sp>
    </p:spTree>
    <p:extLst>
      <p:ext uri="{BB962C8B-B14F-4D97-AF65-F5344CB8AC3E}">
        <p14:creationId xmlns:p14="http://schemas.microsoft.com/office/powerpoint/2010/main" val="27099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9394D1E3-0744-4AB2-B12A-CBFD40AFEEF9}"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109C28-6401-4D50-872A-7A6EB7EF6D09}" type="slidenum">
              <a:rPr lang="en-US"/>
              <a:pPr>
                <a:defRPr/>
              </a:pPr>
              <a:t>‹#›</a:t>
            </a:fld>
            <a:endParaRPr lang="en-US"/>
          </a:p>
        </p:txBody>
      </p:sp>
    </p:spTree>
    <p:extLst>
      <p:ext uri="{BB962C8B-B14F-4D97-AF65-F5344CB8AC3E}">
        <p14:creationId xmlns:p14="http://schemas.microsoft.com/office/powerpoint/2010/main" val="109776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906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1028" name="Rectangle 4"/>
          <p:cNvSpPr>
            <a:spLocks noGrp="1" noChangeArrowheads="1"/>
          </p:cNvSpPr>
          <p:nvPr>
            <p:ph type="title"/>
          </p:nvPr>
        </p:nvSpPr>
        <p:spPr bwMode="auto">
          <a:xfrm>
            <a:off x="744538" y="228600"/>
            <a:ext cx="84185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742950" y="1412875"/>
            <a:ext cx="84185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254" name="Rectangle 6"/>
          <p:cNvSpPr>
            <a:spLocks noGrp="1" noChangeArrowheads="1"/>
          </p:cNvSpPr>
          <p:nvPr>
            <p:ph type="dt" sz="half" idx="2"/>
          </p:nvPr>
        </p:nvSpPr>
        <p:spPr bwMode="auto">
          <a:xfrm>
            <a:off x="8840788" y="6638925"/>
            <a:ext cx="698500" cy="180975"/>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800" b="0" smtClean="0">
                <a:solidFill>
                  <a:schemeClr val="tx2"/>
                </a:solidFill>
              </a:defRPr>
            </a:lvl1pPr>
          </a:lstStyle>
          <a:p>
            <a:pPr>
              <a:defRPr/>
            </a:pPr>
            <a:fld id="{8238F4E5-0E3E-4DFA-AEC2-BF94A9308775}" type="datetime1">
              <a:rPr lang="en-US"/>
              <a:pPr>
                <a:defRPr/>
              </a:pPr>
              <a:t>1/9/2013</a:t>
            </a:fld>
            <a:endParaRPr lang="en-US" b="1"/>
          </a:p>
        </p:txBody>
      </p:sp>
      <p:sp>
        <p:nvSpPr>
          <p:cNvPr id="309255" name="Rectangle 7"/>
          <p:cNvSpPr>
            <a:spLocks noGrp="1" noChangeArrowheads="1"/>
          </p:cNvSpPr>
          <p:nvPr>
            <p:ph type="ftr" sz="quarter" idx="3"/>
          </p:nvPr>
        </p:nvSpPr>
        <p:spPr bwMode="auto">
          <a:xfrm>
            <a:off x="4160838" y="6629400"/>
            <a:ext cx="4710112" cy="228600"/>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900" smtClean="0">
                <a:solidFill>
                  <a:schemeClr val="tx2"/>
                </a:solidFill>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1032" name="Rectangle 8"/>
          <p:cNvSpPr>
            <a:spLocks noChangeArrowheads="1"/>
          </p:cNvSpPr>
          <p:nvPr/>
        </p:nvSpPr>
        <p:spPr bwMode="auto">
          <a:xfrm>
            <a:off x="9612313" y="6553200"/>
            <a:ext cx="293687"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9257" name="Rectangle 9"/>
          <p:cNvSpPr>
            <a:spLocks noGrp="1" noChangeArrowheads="1"/>
          </p:cNvSpPr>
          <p:nvPr>
            <p:ph type="sldNum" sz="quarter" idx="4"/>
          </p:nvPr>
        </p:nvSpPr>
        <p:spPr bwMode="auto">
          <a:xfrm>
            <a:off x="9612313" y="6629400"/>
            <a:ext cx="293687" cy="249238"/>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900" smtClean="0">
                <a:solidFill>
                  <a:schemeClr val="tx2"/>
                </a:solidFill>
              </a:defRPr>
            </a:lvl1pPr>
          </a:lstStyle>
          <a:p>
            <a:pPr>
              <a:defRPr/>
            </a:pPr>
            <a:fld id="{8EE757B9-272A-4255-B32A-1F6528CB0276}" type="slidenum">
              <a:rPr lang="en-US"/>
              <a:pPr>
                <a:defRPr/>
              </a:pPr>
              <a:t>‹#›</a:t>
            </a:fld>
            <a:endParaRPr lang="en-US"/>
          </a:p>
        </p:txBody>
      </p:sp>
      <p:pic>
        <p:nvPicPr>
          <p:cNvPr id="1034"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4538" y="6634163"/>
            <a:ext cx="27273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nl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83700" y="171450"/>
            <a:ext cx="460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Freeform 13"/>
          <p:cNvSpPr>
            <a:spLocks/>
          </p:cNvSpPr>
          <p:nvPr/>
        </p:nvSpPr>
        <p:spPr bwMode="auto">
          <a:xfrm>
            <a:off x="8707438" y="6343650"/>
            <a:ext cx="803275" cy="304800"/>
          </a:xfrm>
          <a:custGeom>
            <a:avLst/>
            <a:gdLst>
              <a:gd name="T0" fmla="*/ 0 w 506"/>
              <a:gd name="T1" fmla="*/ 0 h 192"/>
              <a:gd name="T2" fmla="*/ 0 w 506"/>
              <a:gd name="T3" fmla="*/ 2147483647 h 192"/>
              <a:gd name="T4" fmla="*/ 0 w 506"/>
              <a:gd name="T5" fmla="*/ 2147483647 h 192"/>
              <a:gd name="T6" fmla="*/ 2147483647 w 506"/>
              <a:gd name="T7" fmla="*/ 2147483647 h 192"/>
              <a:gd name="T8" fmla="*/ 2147483647 w 506"/>
              <a:gd name="T9" fmla="*/ 2147483647 h 192"/>
              <a:gd name="T10" fmla="*/ 2147483647 w 506"/>
              <a:gd name="T11" fmla="*/ 2147483647 h 192"/>
              <a:gd name="T12" fmla="*/ 2147483647 w 506"/>
              <a:gd name="T13" fmla="*/ 2147483647 h 192"/>
              <a:gd name="T14" fmla="*/ 2147483647 w 506"/>
              <a:gd name="T15" fmla="*/ 2147483647 h 192"/>
              <a:gd name="T16" fmla="*/ 2147483647 w 506"/>
              <a:gd name="T17" fmla="*/ 2147483647 h 192"/>
              <a:gd name="T18" fmla="*/ 2147483647 w 506"/>
              <a:gd name="T19" fmla="*/ 2147483647 h 192"/>
              <a:gd name="T20" fmla="*/ 2147483647 w 506"/>
              <a:gd name="T21" fmla="*/ 2147483647 h 192"/>
              <a:gd name="T22" fmla="*/ 2147483647 w 506"/>
              <a:gd name="T23" fmla="*/ 2147483647 h 192"/>
              <a:gd name="T24" fmla="*/ 2147483647 w 506"/>
              <a:gd name="T25" fmla="*/ 2147483647 h 192"/>
              <a:gd name="T26" fmla="*/ 2147483647 w 506"/>
              <a:gd name="T27" fmla="*/ 0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6" h="192">
                <a:moveTo>
                  <a:pt x="0" y="0"/>
                </a:moveTo>
                <a:lnTo>
                  <a:pt x="0" y="122"/>
                </a:lnTo>
                <a:lnTo>
                  <a:pt x="2" y="136"/>
                </a:lnTo>
                <a:lnTo>
                  <a:pt x="6" y="150"/>
                </a:lnTo>
                <a:lnTo>
                  <a:pt x="12" y="162"/>
                </a:lnTo>
                <a:lnTo>
                  <a:pt x="20" y="172"/>
                </a:lnTo>
                <a:lnTo>
                  <a:pt x="32" y="180"/>
                </a:lnTo>
                <a:lnTo>
                  <a:pt x="44" y="188"/>
                </a:lnTo>
                <a:lnTo>
                  <a:pt x="56" y="192"/>
                </a:lnTo>
                <a:lnTo>
                  <a:pt x="70" y="192"/>
                </a:lnTo>
                <a:lnTo>
                  <a:pt x="436" y="192"/>
                </a:lnTo>
                <a:lnTo>
                  <a:pt x="506" y="192"/>
                </a:lnTo>
                <a:lnTo>
                  <a:pt x="5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AutoShape 14"/>
          <p:cNvSpPr>
            <a:spLocks noChangeAspect="1" noChangeArrowheads="1" noTextEdit="1"/>
          </p:cNvSpPr>
          <p:nvPr/>
        </p:nvSpPr>
        <p:spPr bwMode="auto">
          <a:xfrm>
            <a:off x="7612063" y="5614988"/>
            <a:ext cx="94456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2" descr="essi-ecast-5"/>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9270" y="84137"/>
            <a:ext cx="1447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000" dirty="0" smtClean="0">
                <a:solidFill>
                  <a:schemeClr val="bg1"/>
                </a:solidFill>
              </a:rPr>
              <a:t>Developed for ECAST by NLR/</a:t>
            </a:r>
            <a:r>
              <a:rPr lang="en-US" sz="1000" baseline="0" dirty="0" smtClean="0">
                <a:solidFill>
                  <a:schemeClr val="bg1"/>
                </a:solidFill>
              </a:rPr>
              <a:t>NLR-ATSI</a:t>
            </a:r>
            <a:endParaRPr lang="en-US" sz="1000" b="0" cap="none" spc="0" dirty="0">
              <a:ln>
                <a:noFill/>
              </a:ln>
              <a:solidFill>
                <a:schemeClr val="bg1"/>
              </a:solidFill>
              <a:effectLst/>
            </a:endParaRPr>
          </a:p>
        </p:txBody>
      </p:sp>
    </p:spTree>
  </p:cSld>
  <p:clrMap bg1="lt1" tx1="dk1" bg2="lt2" tx2="dk2" accent1="accent1" accent2="accent2" accent3="accent3" accent4="accent4" accent5="accent5" accent6="accent6" hlink="hlink" folHlink="folHlink"/>
  <p:sldLayoutIdLst>
    <p:sldLayoutId id="2147483742"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852488" rtl="0" eaLnBrk="1" fontAlgn="base" hangingPunct="1">
        <a:spcBef>
          <a:spcPct val="0"/>
        </a:spcBef>
        <a:spcAft>
          <a:spcPct val="0"/>
        </a:spcAft>
        <a:defRPr sz="2400" b="1">
          <a:solidFill>
            <a:schemeClr val="tx2"/>
          </a:solidFill>
          <a:latin typeface="+mj-lt"/>
          <a:ea typeface="+mj-ea"/>
          <a:cs typeface="+mj-cs"/>
        </a:defRPr>
      </a:lvl1pPr>
      <a:lvl2pPr algn="l" defTabSz="852488" rtl="0" eaLnBrk="1" fontAlgn="base" hangingPunct="1">
        <a:spcBef>
          <a:spcPct val="0"/>
        </a:spcBef>
        <a:spcAft>
          <a:spcPct val="0"/>
        </a:spcAft>
        <a:defRPr sz="2400" b="1">
          <a:solidFill>
            <a:schemeClr val="tx2"/>
          </a:solidFill>
          <a:latin typeface="Verdana" pitchFamily="34" charset="0"/>
        </a:defRPr>
      </a:lvl2pPr>
      <a:lvl3pPr algn="l" defTabSz="852488" rtl="0" eaLnBrk="1" fontAlgn="base" hangingPunct="1">
        <a:spcBef>
          <a:spcPct val="0"/>
        </a:spcBef>
        <a:spcAft>
          <a:spcPct val="0"/>
        </a:spcAft>
        <a:defRPr sz="2400" b="1">
          <a:solidFill>
            <a:schemeClr val="tx2"/>
          </a:solidFill>
          <a:latin typeface="Verdana" pitchFamily="34" charset="0"/>
        </a:defRPr>
      </a:lvl3pPr>
      <a:lvl4pPr algn="l" defTabSz="852488" rtl="0" eaLnBrk="1" fontAlgn="base" hangingPunct="1">
        <a:spcBef>
          <a:spcPct val="0"/>
        </a:spcBef>
        <a:spcAft>
          <a:spcPct val="0"/>
        </a:spcAft>
        <a:defRPr sz="2400" b="1">
          <a:solidFill>
            <a:schemeClr val="tx2"/>
          </a:solidFill>
          <a:latin typeface="Verdana" pitchFamily="34" charset="0"/>
        </a:defRPr>
      </a:lvl4pPr>
      <a:lvl5pPr algn="l" defTabSz="852488" rtl="0" eaLnBrk="1" fontAlgn="base" hangingPunct="1">
        <a:spcBef>
          <a:spcPct val="0"/>
        </a:spcBef>
        <a:spcAft>
          <a:spcPct val="0"/>
        </a:spcAft>
        <a:defRPr sz="2400" b="1">
          <a:solidFill>
            <a:schemeClr val="tx2"/>
          </a:solidFill>
          <a:latin typeface="Verdana" pitchFamily="34" charset="0"/>
        </a:defRPr>
      </a:lvl5pPr>
      <a:lvl6pPr marL="457200" algn="l" defTabSz="852488" rtl="0" eaLnBrk="1" fontAlgn="base" hangingPunct="1">
        <a:spcBef>
          <a:spcPct val="0"/>
        </a:spcBef>
        <a:spcAft>
          <a:spcPct val="0"/>
        </a:spcAft>
        <a:defRPr sz="2400" b="1">
          <a:solidFill>
            <a:schemeClr val="tx2"/>
          </a:solidFill>
          <a:latin typeface="Verdana" pitchFamily="34" charset="0"/>
        </a:defRPr>
      </a:lvl6pPr>
      <a:lvl7pPr marL="914400" algn="l" defTabSz="852488" rtl="0" eaLnBrk="1" fontAlgn="base" hangingPunct="1">
        <a:spcBef>
          <a:spcPct val="0"/>
        </a:spcBef>
        <a:spcAft>
          <a:spcPct val="0"/>
        </a:spcAft>
        <a:defRPr sz="2400" b="1">
          <a:solidFill>
            <a:schemeClr val="tx2"/>
          </a:solidFill>
          <a:latin typeface="Verdana" pitchFamily="34" charset="0"/>
        </a:defRPr>
      </a:lvl7pPr>
      <a:lvl8pPr marL="1371600" algn="l" defTabSz="852488" rtl="0" eaLnBrk="1" fontAlgn="base" hangingPunct="1">
        <a:spcBef>
          <a:spcPct val="0"/>
        </a:spcBef>
        <a:spcAft>
          <a:spcPct val="0"/>
        </a:spcAft>
        <a:defRPr sz="2400" b="1">
          <a:solidFill>
            <a:schemeClr val="tx2"/>
          </a:solidFill>
          <a:latin typeface="Verdana" pitchFamily="34" charset="0"/>
        </a:defRPr>
      </a:lvl8pPr>
      <a:lvl9pPr marL="1828800" algn="l" defTabSz="852488" rtl="0" eaLnBrk="1" fontAlgn="base" hangingPunct="1">
        <a:spcBef>
          <a:spcPct val="0"/>
        </a:spcBef>
        <a:spcAft>
          <a:spcPct val="0"/>
        </a:spcAft>
        <a:defRPr sz="2400" b="1">
          <a:solidFill>
            <a:schemeClr val="tx2"/>
          </a:solidFill>
          <a:latin typeface="Verdana" pitchFamily="34" charset="0"/>
        </a:defRPr>
      </a:lvl9pPr>
    </p:titleStyle>
    <p:bodyStyle>
      <a:lvl1pPr marL="271463" indent="-271463" algn="l" defTabSz="852488" rtl="0" eaLnBrk="1" fontAlgn="base" hangingPunct="1">
        <a:spcBef>
          <a:spcPct val="85000"/>
        </a:spcBef>
        <a:spcAft>
          <a:spcPct val="0"/>
        </a:spcAft>
        <a:buClr>
          <a:schemeClr val="tx1"/>
        </a:buClr>
        <a:buSzPct val="90000"/>
        <a:buFont typeface="Wingdings" pitchFamily="2" charset="2"/>
        <a:buChar char="l"/>
        <a:defRPr sz="2000" b="1">
          <a:solidFill>
            <a:schemeClr val="tx1"/>
          </a:solidFill>
          <a:latin typeface="+mn-lt"/>
          <a:ea typeface="+mn-ea"/>
          <a:cs typeface="+mn-cs"/>
        </a:defRPr>
      </a:lvl1pPr>
      <a:lvl2pPr marL="804863" indent="-263525" algn="l" defTabSz="852488" rtl="0" eaLnBrk="1" fontAlgn="base" hangingPunct="1">
        <a:spcBef>
          <a:spcPct val="0"/>
        </a:spcBef>
        <a:spcAft>
          <a:spcPct val="0"/>
        </a:spcAft>
        <a:buClr>
          <a:schemeClr val="tx1"/>
        </a:buClr>
        <a:buSzPct val="75000"/>
        <a:buFont typeface="Wingdings" pitchFamily="2" charset="2"/>
        <a:buChar char="l"/>
        <a:defRPr sz="2000">
          <a:solidFill>
            <a:schemeClr val="tx1"/>
          </a:solidFill>
          <a:latin typeface="+mn-lt"/>
        </a:defRPr>
      </a:lvl2pPr>
      <a:lvl3pPr marL="1296988" indent="-215900" algn="l" defTabSz="852488" rtl="0" eaLnBrk="1" fontAlgn="base" hangingPunct="1">
        <a:spcBef>
          <a:spcPct val="0"/>
        </a:spcBef>
        <a:spcAft>
          <a:spcPct val="0"/>
        </a:spcAft>
        <a:buClr>
          <a:schemeClr val="tx1"/>
        </a:buClr>
        <a:buChar char="–"/>
        <a:defRPr sz="2000">
          <a:solidFill>
            <a:schemeClr val="tx1"/>
          </a:solidFill>
          <a:latin typeface="+mn-lt"/>
        </a:defRPr>
      </a:lvl3pPr>
      <a:lvl4pPr marL="1689100" indent="-212725" algn="l" defTabSz="852488" rtl="0" eaLnBrk="1" fontAlgn="base" hangingPunct="1">
        <a:spcBef>
          <a:spcPct val="0"/>
        </a:spcBef>
        <a:spcAft>
          <a:spcPct val="0"/>
        </a:spcAft>
        <a:buClr>
          <a:schemeClr val="tx1"/>
        </a:buClr>
        <a:buSzPct val="65000"/>
        <a:buFont typeface="Wingdings" pitchFamily="2" charset="2"/>
        <a:buChar char="l"/>
        <a:defRPr sz="2000">
          <a:solidFill>
            <a:schemeClr val="tx1"/>
          </a:solidFill>
          <a:latin typeface="+mn-lt"/>
        </a:defRPr>
      </a:lvl4pPr>
      <a:lvl5pPr marL="20812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5pPr>
      <a:lvl6pPr marL="25384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6pPr>
      <a:lvl7pPr marL="29956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7pPr>
      <a:lvl8pPr marL="34528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8pPr>
      <a:lvl9pPr marL="39100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44538" y="1190847"/>
            <a:ext cx="8418512" cy="3212878"/>
          </a:xfrm>
        </p:spPr>
        <p:txBody>
          <a:bodyPr/>
          <a:lstStyle/>
          <a:p>
            <a:endParaRPr lang="nl-NL" dirty="0" smtClean="0"/>
          </a:p>
          <a:p>
            <a:endParaRPr lang="nl-NL" dirty="0"/>
          </a:p>
          <a:p>
            <a:r>
              <a:rPr lang="nl-NL" b="1" dirty="0" smtClean="0"/>
              <a:t>Ramp </a:t>
            </a:r>
            <a:r>
              <a:rPr lang="nl-NL" b="1" dirty="0" smtClean="0"/>
              <a:t>Resource Management Training</a:t>
            </a:r>
          </a:p>
          <a:p>
            <a:r>
              <a:rPr lang="nl-NL" dirty="0" smtClean="0"/>
              <a:t>Version 1.0</a:t>
            </a:r>
          </a:p>
          <a:p>
            <a:endParaRPr lang="nl-NL" dirty="0"/>
          </a:p>
          <a:p>
            <a:endParaRPr lang="nl-NL" dirty="0" smtClean="0"/>
          </a:p>
          <a:p>
            <a:r>
              <a:rPr lang="nl-NL" sz="3600" b="1" i="0" dirty="0" smtClean="0"/>
              <a:t>Teamwork</a:t>
            </a:r>
            <a:endParaRPr lang="en-US" sz="3600" b="1" i="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a:t>
            </a:r>
            <a:r>
              <a:rPr lang="nl-NL" dirty="0" err="1" smtClean="0"/>
              <a:t>communication</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10</a:t>
            </a:fld>
            <a:endParaRPr lang="en-US"/>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321" t="47395" r="37865" b="23634"/>
          <a:stretch/>
        </p:blipFill>
        <p:spPr bwMode="auto">
          <a:xfrm>
            <a:off x="1095625" y="1710813"/>
            <a:ext cx="7259522" cy="41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542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a:t>
            </a:r>
            <a:r>
              <a:rPr lang="nl-NL" dirty="0" err="1" smtClean="0"/>
              <a:t>communication</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11</a:t>
            </a:fld>
            <a:endParaRPr lang="en-US"/>
          </a:p>
        </p:txBody>
      </p:sp>
      <p:pic>
        <p:nvPicPr>
          <p:cNvPr id="9218" name="Picture 2" descr="http://mormonlifehacker.com/wp-content/uploads/2012/02/avoid-frustration-dont-assume-250x250.png"/>
          <p:cNvPicPr>
            <a:picLocks noChangeAspect="1" noChangeArrowheads="1"/>
          </p:cNvPicPr>
          <p:nvPr/>
        </p:nvPicPr>
        <p:blipFill rotWithShape="1">
          <a:blip r:embed="rId3">
            <a:extLst>
              <a:ext uri="{28A0092B-C50C-407E-A947-70E740481C1C}">
                <a14:useLocalDpi xmlns:a14="http://schemas.microsoft.com/office/drawing/2010/main" val="0"/>
              </a:ext>
            </a:extLst>
          </a:blip>
          <a:srcRect b="21271"/>
          <a:stretch/>
        </p:blipFill>
        <p:spPr bwMode="auto">
          <a:xfrm>
            <a:off x="1848466" y="1492329"/>
            <a:ext cx="5672624" cy="446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56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4" name="Picture 4" descr="Schuim"/>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460500" y="1195388"/>
            <a:ext cx="7164388" cy="537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txBox="1">
            <a:spLocks noChangeArrowheads="1"/>
          </p:cNvSpPr>
          <p:nvPr/>
        </p:nvSpPr>
        <p:spPr bwMode="auto">
          <a:xfrm>
            <a:off x="1485684" y="1203163"/>
            <a:ext cx="7119301" cy="545534"/>
          </a:xfrm>
          <a:prstGeom prst="rect">
            <a:avLst/>
          </a:prstGeom>
          <a:solidFill>
            <a:schemeClr val="bg2">
              <a:lumMod val="75000"/>
              <a:lumOff val="25000"/>
            </a:schemeClr>
          </a:solidFill>
          <a:ln>
            <a:noFill/>
          </a:ln>
          <a:extLst/>
        </p:spPr>
        <p:txBody>
          <a:bodyPr vert="horz" wrap="square" lIns="0" tIns="0" rIns="0" bIns="0" numCol="1" anchor="b" anchorCtr="0" compatLnSpc="1">
            <a:prstTxWarp prst="textNoShape">
              <a:avLst/>
            </a:prstTxWarp>
          </a:bodyPr>
          <a:lstStyle>
            <a:lvl1pPr algn="l" defTabSz="852488" rtl="0" eaLnBrk="1" fontAlgn="base" hangingPunct="1">
              <a:spcBef>
                <a:spcPct val="0"/>
              </a:spcBef>
              <a:spcAft>
                <a:spcPct val="0"/>
              </a:spcAft>
              <a:defRPr sz="2400" b="1">
                <a:solidFill>
                  <a:schemeClr val="tx2"/>
                </a:solidFill>
                <a:latin typeface="+mj-lt"/>
                <a:ea typeface="+mj-ea"/>
                <a:cs typeface="+mj-cs"/>
              </a:defRPr>
            </a:lvl1pPr>
            <a:lvl2pPr algn="l" defTabSz="852488" rtl="0" eaLnBrk="1" fontAlgn="base" hangingPunct="1">
              <a:spcBef>
                <a:spcPct val="0"/>
              </a:spcBef>
              <a:spcAft>
                <a:spcPct val="0"/>
              </a:spcAft>
              <a:defRPr sz="2400" b="1">
                <a:solidFill>
                  <a:schemeClr val="tx2"/>
                </a:solidFill>
                <a:latin typeface="Verdana" pitchFamily="34" charset="0"/>
              </a:defRPr>
            </a:lvl2pPr>
            <a:lvl3pPr algn="l" defTabSz="852488" rtl="0" eaLnBrk="1" fontAlgn="base" hangingPunct="1">
              <a:spcBef>
                <a:spcPct val="0"/>
              </a:spcBef>
              <a:spcAft>
                <a:spcPct val="0"/>
              </a:spcAft>
              <a:defRPr sz="2400" b="1">
                <a:solidFill>
                  <a:schemeClr val="tx2"/>
                </a:solidFill>
                <a:latin typeface="Verdana" pitchFamily="34" charset="0"/>
              </a:defRPr>
            </a:lvl3pPr>
            <a:lvl4pPr algn="l" defTabSz="852488" rtl="0" eaLnBrk="1" fontAlgn="base" hangingPunct="1">
              <a:spcBef>
                <a:spcPct val="0"/>
              </a:spcBef>
              <a:spcAft>
                <a:spcPct val="0"/>
              </a:spcAft>
              <a:defRPr sz="2400" b="1">
                <a:solidFill>
                  <a:schemeClr val="tx2"/>
                </a:solidFill>
                <a:latin typeface="Verdana" pitchFamily="34" charset="0"/>
              </a:defRPr>
            </a:lvl4pPr>
            <a:lvl5pPr algn="l" defTabSz="852488" rtl="0" eaLnBrk="1" fontAlgn="base" hangingPunct="1">
              <a:spcBef>
                <a:spcPct val="0"/>
              </a:spcBef>
              <a:spcAft>
                <a:spcPct val="0"/>
              </a:spcAft>
              <a:defRPr sz="2400" b="1">
                <a:solidFill>
                  <a:schemeClr val="tx2"/>
                </a:solidFill>
                <a:latin typeface="Verdana" pitchFamily="34" charset="0"/>
              </a:defRPr>
            </a:lvl5pPr>
            <a:lvl6pPr marL="457200" algn="l" defTabSz="852488" rtl="0" eaLnBrk="1" fontAlgn="base" hangingPunct="1">
              <a:spcBef>
                <a:spcPct val="0"/>
              </a:spcBef>
              <a:spcAft>
                <a:spcPct val="0"/>
              </a:spcAft>
              <a:defRPr sz="2400" b="1">
                <a:solidFill>
                  <a:schemeClr val="tx2"/>
                </a:solidFill>
                <a:latin typeface="Verdana" pitchFamily="34" charset="0"/>
              </a:defRPr>
            </a:lvl6pPr>
            <a:lvl7pPr marL="914400" algn="l" defTabSz="852488" rtl="0" eaLnBrk="1" fontAlgn="base" hangingPunct="1">
              <a:spcBef>
                <a:spcPct val="0"/>
              </a:spcBef>
              <a:spcAft>
                <a:spcPct val="0"/>
              </a:spcAft>
              <a:defRPr sz="2400" b="1">
                <a:solidFill>
                  <a:schemeClr val="tx2"/>
                </a:solidFill>
                <a:latin typeface="Verdana" pitchFamily="34" charset="0"/>
              </a:defRPr>
            </a:lvl7pPr>
            <a:lvl8pPr marL="1371600" algn="l" defTabSz="852488" rtl="0" eaLnBrk="1" fontAlgn="base" hangingPunct="1">
              <a:spcBef>
                <a:spcPct val="0"/>
              </a:spcBef>
              <a:spcAft>
                <a:spcPct val="0"/>
              </a:spcAft>
              <a:defRPr sz="2400" b="1">
                <a:solidFill>
                  <a:schemeClr val="tx2"/>
                </a:solidFill>
                <a:latin typeface="Verdana" pitchFamily="34" charset="0"/>
              </a:defRPr>
            </a:lvl8pPr>
            <a:lvl9pPr marL="1828800" algn="l" defTabSz="852488" rtl="0" eaLnBrk="1" fontAlgn="base" hangingPunct="1">
              <a:spcBef>
                <a:spcPct val="0"/>
              </a:spcBef>
              <a:spcAft>
                <a:spcPct val="0"/>
              </a:spcAft>
              <a:defRPr sz="2400" b="1">
                <a:solidFill>
                  <a:schemeClr val="tx2"/>
                </a:solidFill>
                <a:latin typeface="Verdana" pitchFamily="34" charset="0"/>
              </a:defRPr>
            </a:lvl9pPr>
          </a:lstStyle>
          <a:p>
            <a:r>
              <a:rPr lang="en-GB" smtClean="0"/>
              <a:t>Don, turn it off – or – Don’t turn it off?</a:t>
            </a:r>
            <a:endParaRPr lang="en-GB" dirty="0" smtClean="0"/>
          </a:p>
        </p:txBody>
      </p:sp>
      <p:sp>
        <p:nvSpPr>
          <p:cNvPr id="6" name="Title 1"/>
          <p:cNvSpPr txBox="1">
            <a:spLocks/>
          </p:cNvSpPr>
          <p:nvPr/>
        </p:nvSpPr>
        <p:spPr>
          <a:xfrm>
            <a:off x="744538" y="228600"/>
            <a:ext cx="8418512" cy="833438"/>
          </a:xfrm>
          <a:prstGeom prst="rect">
            <a:avLst/>
          </a:prstGeom>
        </p:spPr>
        <p:txBody>
          <a:bodyPr/>
          <a:lstStyle>
            <a:lvl1pPr algn="l" defTabSz="852488" rtl="0" eaLnBrk="1" fontAlgn="base" hangingPunct="1">
              <a:spcBef>
                <a:spcPct val="0"/>
              </a:spcBef>
              <a:spcAft>
                <a:spcPct val="0"/>
              </a:spcAft>
              <a:defRPr sz="2400" b="1">
                <a:solidFill>
                  <a:schemeClr val="tx2"/>
                </a:solidFill>
                <a:latin typeface="+mj-lt"/>
                <a:ea typeface="+mj-ea"/>
                <a:cs typeface="+mj-cs"/>
              </a:defRPr>
            </a:lvl1pPr>
            <a:lvl2pPr algn="l" defTabSz="852488" rtl="0" eaLnBrk="1" fontAlgn="base" hangingPunct="1">
              <a:spcBef>
                <a:spcPct val="0"/>
              </a:spcBef>
              <a:spcAft>
                <a:spcPct val="0"/>
              </a:spcAft>
              <a:defRPr sz="2400" b="1">
                <a:solidFill>
                  <a:schemeClr val="tx2"/>
                </a:solidFill>
                <a:latin typeface="Verdana" pitchFamily="34" charset="0"/>
              </a:defRPr>
            </a:lvl2pPr>
            <a:lvl3pPr algn="l" defTabSz="852488" rtl="0" eaLnBrk="1" fontAlgn="base" hangingPunct="1">
              <a:spcBef>
                <a:spcPct val="0"/>
              </a:spcBef>
              <a:spcAft>
                <a:spcPct val="0"/>
              </a:spcAft>
              <a:defRPr sz="2400" b="1">
                <a:solidFill>
                  <a:schemeClr val="tx2"/>
                </a:solidFill>
                <a:latin typeface="Verdana" pitchFamily="34" charset="0"/>
              </a:defRPr>
            </a:lvl3pPr>
            <a:lvl4pPr algn="l" defTabSz="852488" rtl="0" eaLnBrk="1" fontAlgn="base" hangingPunct="1">
              <a:spcBef>
                <a:spcPct val="0"/>
              </a:spcBef>
              <a:spcAft>
                <a:spcPct val="0"/>
              </a:spcAft>
              <a:defRPr sz="2400" b="1">
                <a:solidFill>
                  <a:schemeClr val="tx2"/>
                </a:solidFill>
                <a:latin typeface="Verdana" pitchFamily="34" charset="0"/>
              </a:defRPr>
            </a:lvl4pPr>
            <a:lvl5pPr algn="l" defTabSz="852488" rtl="0" eaLnBrk="1" fontAlgn="base" hangingPunct="1">
              <a:spcBef>
                <a:spcPct val="0"/>
              </a:spcBef>
              <a:spcAft>
                <a:spcPct val="0"/>
              </a:spcAft>
              <a:defRPr sz="2400" b="1">
                <a:solidFill>
                  <a:schemeClr val="tx2"/>
                </a:solidFill>
                <a:latin typeface="Verdana" pitchFamily="34" charset="0"/>
              </a:defRPr>
            </a:lvl5pPr>
            <a:lvl6pPr marL="457200" algn="l" defTabSz="852488" rtl="0" eaLnBrk="1" fontAlgn="base" hangingPunct="1">
              <a:spcBef>
                <a:spcPct val="0"/>
              </a:spcBef>
              <a:spcAft>
                <a:spcPct val="0"/>
              </a:spcAft>
              <a:defRPr sz="2400" b="1">
                <a:solidFill>
                  <a:schemeClr val="tx2"/>
                </a:solidFill>
                <a:latin typeface="Verdana" pitchFamily="34" charset="0"/>
              </a:defRPr>
            </a:lvl6pPr>
            <a:lvl7pPr marL="914400" algn="l" defTabSz="852488" rtl="0" eaLnBrk="1" fontAlgn="base" hangingPunct="1">
              <a:spcBef>
                <a:spcPct val="0"/>
              </a:spcBef>
              <a:spcAft>
                <a:spcPct val="0"/>
              </a:spcAft>
              <a:defRPr sz="2400" b="1">
                <a:solidFill>
                  <a:schemeClr val="tx2"/>
                </a:solidFill>
                <a:latin typeface="Verdana" pitchFamily="34" charset="0"/>
              </a:defRPr>
            </a:lvl7pPr>
            <a:lvl8pPr marL="1371600" algn="l" defTabSz="852488" rtl="0" eaLnBrk="1" fontAlgn="base" hangingPunct="1">
              <a:spcBef>
                <a:spcPct val="0"/>
              </a:spcBef>
              <a:spcAft>
                <a:spcPct val="0"/>
              </a:spcAft>
              <a:defRPr sz="2400" b="1">
                <a:solidFill>
                  <a:schemeClr val="tx2"/>
                </a:solidFill>
                <a:latin typeface="Verdana" pitchFamily="34" charset="0"/>
              </a:defRPr>
            </a:lvl8pPr>
            <a:lvl9pPr marL="1828800" algn="l" defTabSz="852488" rtl="0" eaLnBrk="1" fontAlgn="base" hangingPunct="1">
              <a:spcBef>
                <a:spcPct val="0"/>
              </a:spcBef>
              <a:spcAft>
                <a:spcPct val="0"/>
              </a:spcAft>
              <a:defRPr sz="2400" b="1">
                <a:solidFill>
                  <a:schemeClr val="tx2"/>
                </a:solidFill>
                <a:latin typeface="Verdana" pitchFamily="34" charset="0"/>
              </a:defRPr>
            </a:lvl9pPr>
          </a:lstStyle>
          <a:p>
            <a:endParaRPr lang="nl-NL" dirty="0" smtClean="0"/>
          </a:p>
          <a:p>
            <a:r>
              <a:rPr lang="nl-NL" dirty="0" smtClean="0"/>
              <a:t>Teamwork - </a:t>
            </a:r>
            <a:r>
              <a:rPr lang="nl-NL" dirty="0" err="1" smtClean="0"/>
              <a:t>communication</a:t>
            </a:r>
            <a:endParaRPr lang="en-US" dirty="0"/>
          </a:p>
        </p:txBody>
      </p:sp>
    </p:spTree>
    <p:extLst>
      <p:ext uri="{BB962C8B-B14F-4D97-AF65-F5344CB8AC3E}">
        <p14:creationId xmlns:p14="http://schemas.microsoft.com/office/powerpoint/2010/main" val="1222226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nummer 4"/>
          <p:cNvSpPr>
            <a:spLocks noGrp="1"/>
          </p:cNvSpPr>
          <p:nvPr>
            <p:ph type="sldNum" sz="quarter" idx="12"/>
          </p:nvPr>
        </p:nvSpPr>
        <p:spPr>
          <a:xfrm>
            <a:off x="4160838" y="6629400"/>
            <a:ext cx="4710112"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fld id="{4461D60F-4A9F-4929-B1CC-E8BA7DCA1626}" type="slidenum">
              <a:rPr lang="nl-NL" sz="900" smtClean="0">
                <a:solidFill>
                  <a:schemeClr val="tx2"/>
                </a:solidFill>
              </a:rPr>
              <a:pPr algn="r"/>
              <a:t>13</a:t>
            </a:fld>
            <a:endParaRPr lang="nl-NL" sz="900" smtClean="0">
              <a:solidFill>
                <a:schemeClr val="tx2"/>
              </a:solidFill>
            </a:endParaRPr>
          </a:p>
        </p:txBody>
      </p:sp>
      <p:sp>
        <p:nvSpPr>
          <p:cNvPr id="53252" name="Rectangle 3"/>
          <p:cNvSpPr>
            <a:spLocks noGrp="1" noChangeArrowheads="1"/>
          </p:cNvSpPr>
          <p:nvPr>
            <p:ph type="body" idx="1"/>
          </p:nvPr>
        </p:nvSpPr>
        <p:spPr>
          <a:xfrm>
            <a:off x="596900" y="1592263"/>
            <a:ext cx="8420100" cy="4343400"/>
          </a:xfrm>
        </p:spPr>
        <p:txBody>
          <a:bodyPr/>
          <a:lstStyle/>
          <a:p>
            <a:pPr>
              <a:buFont typeface="Wingdings" pitchFamily="2" charset="2"/>
              <a:buNone/>
            </a:pPr>
            <a:endParaRPr lang="nl-NL" sz="2400" dirty="0" smtClean="0"/>
          </a:p>
          <a:p>
            <a:pPr>
              <a:buFont typeface="Wingdings" pitchFamily="2" charset="2"/>
              <a:buNone/>
            </a:pPr>
            <a:r>
              <a:rPr lang="nl-NL" sz="2400" dirty="0" smtClean="0"/>
              <a:t>Most important </a:t>
            </a:r>
            <a:r>
              <a:rPr lang="nl-NL" sz="2400" dirty="0" err="1" smtClean="0"/>
              <a:t>conditions</a:t>
            </a:r>
            <a:endParaRPr lang="nl-NL" sz="2400" dirty="0" smtClean="0"/>
          </a:p>
          <a:p>
            <a:pPr lvl="1"/>
            <a:r>
              <a:rPr lang="nl-NL" dirty="0" smtClean="0"/>
              <a:t>Listen!</a:t>
            </a:r>
          </a:p>
          <a:p>
            <a:pPr lvl="1"/>
            <a:r>
              <a:rPr lang="nl-NL" dirty="0" err="1" smtClean="0"/>
              <a:t>Clarity</a:t>
            </a:r>
            <a:endParaRPr lang="nl-NL" dirty="0" smtClean="0"/>
          </a:p>
          <a:p>
            <a:pPr lvl="1"/>
            <a:r>
              <a:rPr lang="nl-NL" dirty="0" err="1" smtClean="0"/>
              <a:t>Not</a:t>
            </a:r>
            <a:r>
              <a:rPr lang="nl-NL" dirty="0" smtClean="0"/>
              <a:t> open </a:t>
            </a:r>
            <a:r>
              <a:rPr lang="nl-NL" dirty="0" err="1" smtClean="0"/>
              <a:t>for</a:t>
            </a:r>
            <a:r>
              <a:rPr lang="nl-NL" dirty="0" smtClean="0"/>
              <a:t> </a:t>
            </a:r>
            <a:r>
              <a:rPr lang="nl-NL" dirty="0" err="1" smtClean="0"/>
              <a:t>interpretation</a:t>
            </a:r>
            <a:endParaRPr lang="nl-NL" dirty="0" smtClean="0"/>
          </a:p>
          <a:p>
            <a:pPr lvl="1"/>
            <a:r>
              <a:rPr lang="nl-NL" dirty="0" smtClean="0"/>
              <a:t>Short</a:t>
            </a:r>
          </a:p>
          <a:p>
            <a:pPr marL="541338" lvl="1" indent="0">
              <a:buNone/>
            </a:pPr>
            <a:endParaRPr lang="nl-NL" dirty="0"/>
          </a:p>
          <a:p>
            <a:pPr marL="541338" lvl="1" indent="0">
              <a:buNone/>
            </a:pPr>
            <a:endParaRPr lang="nl-NL" dirty="0" smtClean="0"/>
          </a:p>
          <a:p>
            <a:pPr marL="541338" lvl="1" indent="0">
              <a:buNone/>
            </a:pPr>
            <a:endParaRPr lang="nl-NL" dirty="0" smtClean="0"/>
          </a:p>
          <a:p>
            <a:pPr marL="541338" lvl="1" indent="0">
              <a:buNone/>
            </a:pPr>
            <a:r>
              <a:rPr lang="nl-NL" dirty="0" smtClean="0"/>
              <a:t>AND....</a:t>
            </a:r>
          </a:p>
          <a:p>
            <a:pPr lvl="1"/>
            <a:endParaRPr lang="nl-NL" dirty="0" smtClean="0"/>
          </a:p>
        </p:txBody>
      </p:sp>
      <p:sp>
        <p:nvSpPr>
          <p:cNvPr id="8" name="Title 1"/>
          <p:cNvSpPr>
            <a:spLocks noGrp="1"/>
          </p:cNvSpPr>
          <p:nvPr>
            <p:ph type="title"/>
          </p:nvPr>
        </p:nvSpPr>
        <p:spPr/>
        <p:txBody>
          <a:bodyPr/>
          <a:lstStyle/>
          <a:p>
            <a:r>
              <a:rPr lang="nl-NL" dirty="0" smtClean="0"/>
              <a:t>Teamwork - </a:t>
            </a:r>
            <a:r>
              <a:rPr lang="nl-NL" dirty="0" err="1" smtClean="0"/>
              <a:t>communication</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531" t="29147" r="23733" b="37364"/>
          <a:stretch/>
        </p:blipFill>
        <p:spPr>
          <a:xfrm>
            <a:off x="4906337" y="3753293"/>
            <a:ext cx="4999663" cy="2806994"/>
          </a:xfrm>
          <a:prstGeom prst="rect">
            <a:avLst/>
          </a:prstGeom>
        </p:spPr>
      </p:pic>
    </p:spTree>
    <p:extLst>
      <p:ext uri="{BB962C8B-B14F-4D97-AF65-F5344CB8AC3E}">
        <p14:creationId xmlns:p14="http://schemas.microsoft.com/office/powerpoint/2010/main" val="8917460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a:t>
            </a:r>
            <a:r>
              <a:rPr lang="nl-NL" dirty="0" err="1" smtClean="0"/>
              <a:t>communication</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14</a:t>
            </a:fld>
            <a:endParaRPr lang="en-US"/>
          </a:p>
        </p:txBody>
      </p:sp>
      <p:sp>
        <p:nvSpPr>
          <p:cNvPr id="5" name="Content Placeholder 2"/>
          <p:cNvSpPr>
            <a:spLocks noGrp="1"/>
          </p:cNvSpPr>
          <p:nvPr>
            <p:ph idx="1"/>
          </p:nvPr>
        </p:nvSpPr>
        <p:spPr>
          <a:xfrm>
            <a:off x="743743" y="2029446"/>
            <a:ext cx="8418513" cy="766917"/>
          </a:xfrm>
        </p:spPr>
        <p:txBody>
          <a:bodyPr/>
          <a:lstStyle/>
          <a:p>
            <a:pPr marL="0" indent="0" algn="ctr">
              <a:buNone/>
            </a:pPr>
            <a:r>
              <a:rPr lang="nl-NL" sz="4000" dirty="0" err="1" smtClean="0"/>
              <a:t>Don’t</a:t>
            </a:r>
            <a:r>
              <a:rPr lang="nl-NL" sz="4000" dirty="0" smtClean="0"/>
              <a:t> </a:t>
            </a:r>
            <a:r>
              <a:rPr lang="nl-NL" sz="4000" dirty="0" err="1" smtClean="0"/>
              <a:t>assume</a:t>
            </a:r>
            <a:r>
              <a:rPr lang="nl-NL" sz="4000" dirty="0" smtClean="0"/>
              <a:t>, check!</a:t>
            </a:r>
            <a:endParaRPr lang="en-US" sz="4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8372"/>
          <a:stretch/>
        </p:blipFill>
        <p:spPr>
          <a:xfrm>
            <a:off x="2438177" y="3009013"/>
            <a:ext cx="5029646" cy="3540642"/>
          </a:xfrm>
          <a:prstGeom prst="rect">
            <a:avLst/>
          </a:prstGeom>
        </p:spPr>
      </p:pic>
    </p:spTree>
    <p:extLst>
      <p:ext uri="{BB962C8B-B14F-4D97-AF65-F5344CB8AC3E}">
        <p14:creationId xmlns:p14="http://schemas.microsoft.com/office/powerpoint/2010/main" val="3762238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r>
              <a:rPr lang="en-GB" smtClean="0"/>
              <a:t>Exercise</a:t>
            </a:r>
          </a:p>
        </p:txBody>
      </p:sp>
      <p:sp>
        <p:nvSpPr>
          <p:cNvPr id="198659" name="Rectangle 3"/>
          <p:cNvSpPr>
            <a:spLocks noGrp="1" noChangeArrowheads="1"/>
          </p:cNvSpPr>
          <p:nvPr>
            <p:ph type="body" idx="4294967295"/>
          </p:nvPr>
        </p:nvSpPr>
        <p:spPr/>
        <p:txBody>
          <a:bodyPr/>
          <a:lstStyle/>
          <a:p>
            <a:pPr algn="ctr">
              <a:buFont typeface="Wingdings" pitchFamily="2" charset="2"/>
              <a:buNone/>
            </a:pPr>
            <a:r>
              <a:rPr lang="en-GB" sz="2400" dirty="0" smtClean="0"/>
              <a:t>Lost on the moon!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418" y="2084571"/>
            <a:ext cx="6700284" cy="4466856"/>
          </a:xfrm>
          <a:prstGeom prst="rect">
            <a:avLst/>
          </a:prstGeom>
        </p:spPr>
      </p:pic>
    </p:spTree>
    <p:extLst>
      <p:ext uri="{BB962C8B-B14F-4D97-AF65-F5344CB8AC3E}">
        <p14:creationId xmlns:p14="http://schemas.microsoft.com/office/powerpoint/2010/main" val="1433191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Team </a:t>
            </a:r>
            <a:r>
              <a:rPr lang="nl-NL" dirty="0" err="1" smtClean="0"/>
              <a:t>situational</a:t>
            </a:r>
            <a:r>
              <a:rPr lang="nl-NL" dirty="0" smtClean="0"/>
              <a:t> awareness</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16</a:t>
            </a:fld>
            <a:endParaRPr lang="en-US"/>
          </a:p>
        </p:txBody>
      </p:sp>
      <p:pic>
        <p:nvPicPr>
          <p:cNvPr id="5122" name="Picture 2" descr="http://t1.gstatic.com/images?q=tbn:ANd9GcQTZyXpMYsJmFJV8HNKkufIG4z-lbGsE98lhdK5wHwAn0E-6j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391" y="2479065"/>
            <a:ext cx="3310230" cy="33250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1.bp.blogspot.com/-_kdHfiY0AU4/Te9a5WIaMoI/AAAAAAAAADg/04Iqe0YD73c/s1600/situational-awaren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18" y="1291562"/>
            <a:ext cx="3431274" cy="23039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15" y="3595529"/>
            <a:ext cx="3347881" cy="295368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1516" y="1355817"/>
            <a:ext cx="2182984" cy="2983577"/>
          </a:xfrm>
          <a:prstGeom prst="rect">
            <a:avLst/>
          </a:prstGeom>
        </p:spPr>
      </p:pic>
    </p:spTree>
    <p:extLst>
      <p:ext uri="{BB962C8B-B14F-4D97-AF65-F5344CB8AC3E}">
        <p14:creationId xmlns:p14="http://schemas.microsoft.com/office/powerpoint/2010/main" val="3059537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a:t>
            </a:r>
            <a:r>
              <a:rPr lang="nl-NL" dirty="0" err="1" smtClean="0"/>
              <a:t>Cultural</a:t>
            </a:r>
            <a:r>
              <a:rPr lang="nl-NL" dirty="0" smtClean="0"/>
              <a:t> </a:t>
            </a:r>
            <a:r>
              <a:rPr lang="nl-NL" dirty="0" err="1" smtClean="0"/>
              <a:t>differences</a:t>
            </a:r>
            <a:endParaRPr lang="en-US" dirty="0"/>
          </a:p>
        </p:txBody>
      </p:sp>
      <p:sp>
        <p:nvSpPr>
          <p:cNvPr id="3" name="Slide Number Placeholder 2"/>
          <p:cNvSpPr>
            <a:spLocks noGrp="1"/>
          </p:cNvSpPr>
          <p:nvPr>
            <p:ph type="sldNum" sz="quarter" idx="12"/>
          </p:nvPr>
        </p:nvSpPr>
        <p:spPr/>
        <p:txBody>
          <a:bodyPr/>
          <a:lstStyle/>
          <a:p>
            <a:pPr>
              <a:defRPr/>
            </a:pPr>
            <a:fld id="{0924967B-8CC3-4734-8B36-43C0E2C63BA5}" type="slidenum">
              <a:rPr lang="en-US" smtClean="0"/>
              <a:pPr>
                <a:defRPr/>
              </a:pPr>
              <a:t>17</a:t>
            </a:fld>
            <a:endParaRPr lang="en-US"/>
          </a:p>
        </p:txBody>
      </p:sp>
      <p:pic>
        <p:nvPicPr>
          <p:cNvPr id="3074" name="Picture 2" descr="http://www.travelblat.com/wp-content/uploads/2011/08/How-to-cope-with-cultural-differen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886" y="1756694"/>
            <a:ext cx="4953000"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461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a:t>
            </a:r>
            <a:r>
              <a:rPr lang="nl-NL" dirty="0" err="1" smtClean="0"/>
              <a:t>Behaviour</a:t>
            </a:r>
            <a:r>
              <a:rPr lang="nl-NL" dirty="0" smtClean="0"/>
              <a:t> is a </a:t>
            </a:r>
            <a:r>
              <a:rPr lang="nl-NL" dirty="0" err="1" smtClean="0"/>
              <a:t>choice</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70" y="1222743"/>
            <a:ext cx="7983906" cy="5322605"/>
          </a:xfrm>
          <a:prstGeom prst="rect">
            <a:avLst/>
          </a:prstGeom>
        </p:spPr>
      </p:pic>
    </p:spTree>
    <p:extLst>
      <p:ext uri="{BB962C8B-B14F-4D97-AF65-F5344CB8AC3E}">
        <p14:creationId xmlns:p14="http://schemas.microsoft.com/office/powerpoint/2010/main" val="237733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a:t>
            </a:r>
            <a:r>
              <a:rPr lang="nl-NL" dirty="0" err="1" smtClean="0"/>
              <a:t>Behaviour</a:t>
            </a:r>
            <a:r>
              <a:rPr lang="nl-NL" dirty="0" smtClean="0"/>
              <a:t> </a:t>
            </a:r>
            <a:endParaRPr lang="en-US" dirty="0"/>
          </a:p>
        </p:txBody>
      </p:sp>
      <p:sp>
        <p:nvSpPr>
          <p:cNvPr id="3" name="Content Placeholder 2"/>
          <p:cNvSpPr>
            <a:spLocks noGrp="1"/>
          </p:cNvSpPr>
          <p:nvPr>
            <p:ph idx="1"/>
          </p:nvPr>
        </p:nvSpPr>
        <p:spPr/>
        <p:txBody>
          <a:bodyPr/>
          <a:lstStyle/>
          <a:p>
            <a:pPr marL="0" indent="0" algn="ctr">
              <a:buNone/>
            </a:pPr>
            <a:endParaRPr lang="nl-NL" dirty="0" smtClean="0"/>
          </a:p>
          <a:p>
            <a:pPr marL="0" indent="0" algn="ctr">
              <a:buNone/>
            </a:pPr>
            <a:r>
              <a:rPr lang="nl-NL" dirty="0" err="1" smtClean="0"/>
              <a:t>What</a:t>
            </a:r>
            <a:r>
              <a:rPr lang="nl-NL" dirty="0" smtClean="0"/>
              <a:t> </a:t>
            </a:r>
            <a:r>
              <a:rPr lang="nl-NL" dirty="0" err="1"/>
              <a:t>you</a:t>
            </a:r>
            <a:r>
              <a:rPr lang="nl-NL" dirty="0"/>
              <a:t> </a:t>
            </a:r>
            <a:r>
              <a:rPr lang="nl-NL" dirty="0" err="1"/>
              <a:t>give</a:t>
            </a:r>
            <a:r>
              <a:rPr lang="nl-NL" dirty="0"/>
              <a:t> is </a:t>
            </a:r>
            <a:r>
              <a:rPr lang="nl-NL" dirty="0" err="1"/>
              <a:t>what</a:t>
            </a:r>
            <a:r>
              <a:rPr lang="nl-NL" dirty="0"/>
              <a:t> </a:t>
            </a:r>
            <a:r>
              <a:rPr lang="nl-NL" dirty="0" err="1"/>
              <a:t>you</a:t>
            </a:r>
            <a:r>
              <a:rPr lang="nl-NL" dirty="0"/>
              <a:t> get!</a:t>
            </a:r>
            <a:endParaRPr lang="en-US" dirty="0"/>
          </a:p>
          <a:p>
            <a:pPr marL="0" indent="0" algn="ctr">
              <a:buNone/>
            </a:pPr>
            <a:endParaRPr lang="nl-NL" dirty="0" smtClean="0"/>
          </a:p>
          <a:p>
            <a:pPr marL="0" indent="0" algn="ctr">
              <a:buNone/>
            </a:pPr>
            <a:r>
              <a:rPr lang="nl-NL" dirty="0" err="1" smtClean="0"/>
              <a:t>Boomerang</a:t>
            </a:r>
            <a:r>
              <a:rPr lang="nl-NL" dirty="0" smtClean="0"/>
              <a:t> video</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19</a:t>
            </a:fld>
            <a:endParaRPr lang="en-US"/>
          </a:p>
        </p:txBody>
      </p:sp>
    </p:spTree>
    <p:extLst>
      <p:ext uri="{BB962C8B-B14F-4D97-AF65-F5344CB8AC3E}">
        <p14:creationId xmlns:p14="http://schemas.microsoft.com/office/powerpoint/2010/main" val="2172986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Topics</a:t>
            </a:r>
            <a:endParaRPr lang="en-US" dirty="0"/>
          </a:p>
        </p:txBody>
      </p:sp>
      <p:sp>
        <p:nvSpPr>
          <p:cNvPr id="3" name="Content Placeholder 2"/>
          <p:cNvSpPr>
            <a:spLocks noGrp="1"/>
          </p:cNvSpPr>
          <p:nvPr>
            <p:ph idx="1"/>
          </p:nvPr>
        </p:nvSpPr>
        <p:spPr/>
        <p:txBody>
          <a:bodyPr/>
          <a:lstStyle/>
          <a:p>
            <a:r>
              <a:rPr lang="en-US" sz="1800" dirty="0" smtClean="0">
                <a:solidFill>
                  <a:schemeClr val="bg1">
                    <a:lumMod val="75000"/>
                  </a:schemeClr>
                </a:solidFill>
              </a:rPr>
              <a:t>Safety regulations</a:t>
            </a:r>
          </a:p>
          <a:p>
            <a:r>
              <a:rPr lang="en-US" sz="1800" dirty="0" smtClean="0"/>
              <a:t>Teamwork </a:t>
            </a:r>
          </a:p>
          <a:p>
            <a:pPr lvl="1"/>
            <a:r>
              <a:rPr lang="en-US" sz="1800" dirty="0" smtClean="0"/>
              <a:t>Team dynamics</a:t>
            </a:r>
          </a:p>
          <a:p>
            <a:pPr lvl="1"/>
            <a:r>
              <a:rPr lang="en-US" sz="1800" dirty="0" smtClean="0"/>
              <a:t>Leadership</a:t>
            </a:r>
          </a:p>
          <a:p>
            <a:pPr lvl="1"/>
            <a:r>
              <a:rPr lang="en-US" sz="1800" dirty="0" smtClean="0"/>
              <a:t>Communication</a:t>
            </a:r>
          </a:p>
          <a:p>
            <a:pPr lvl="1"/>
            <a:r>
              <a:rPr lang="en-US" sz="1800" dirty="0" smtClean="0"/>
              <a:t>Team situational awareness</a:t>
            </a:r>
          </a:p>
          <a:p>
            <a:pPr lvl="1"/>
            <a:r>
              <a:rPr lang="en-US" sz="1800" dirty="0" smtClean="0"/>
              <a:t>Cultural, ethnic and educational differences</a:t>
            </a:r>
          </a:p>
          <a:p>
            <a:r>
              <a:rPr lang="en-US" sz="1800" dirty="0" smtClean="0">
                <a:solidFill>
                  <a:schemeClr val="bg1">
                    <a:lumMod val="75000"/>
                  </a:schemeClr>
                </a:solidFill>
              </a:rPr>
              <a:t>Threat and error management</a:t>
            </a:r>
          </a:p>
          <a:p>
            <a:r>
              <a:rPr lang="en-US" sz="1800" dirty="0" smtClean="0">
                <a:solidFill>
                  <a:schemeClr val="bg1">
                    <a:lumMod val="75000"/>
                  </a:schemeClr>
                </a:solidFill>
              </a:rPr>
              <a:t>Human performance</a:t>
            </a:r>
          </a:p>
          <a:p>
            <a:pPr lvl="1"/>
            <a:r>
              <a:rPr lang="en-US" sz="1800" dirty="0" smtClean="0">
                <a:solidFill>
                  <a:schemeClr val="bg1">
                    <a:lumMod val="75000"/>
                  </a:schemeClr>
                </a:solidFill>
              </a:rPr>
              <a:t>Stress</a:t>
            </a:r>
          </a:p>
          <a:p>
            <a:pPr lvl="1"/>
            <a:r>
              <a:rPr lang="en-US" sz="1800" dirty="0" smtClean="0">
                <a:solidFill>
                  <a:schemeClr val="bg1">
                    <a:lumMod val="75000"/>
                  </a:schemeClr>
                </a:solidFill>
              </a:rPr>
              <a:t>Fatigue</a:t>
            </a:r>
          </a:p>
          <a:p>
            <a:pPr lvl="1"/>
            <a:r>
              <a:rPr lang="en-US" sz="1800" dirty="0" smtClean="0">
                <a:solidFill>
                  <a:schemeClr val="bg1">
                    <a:lumMod val="75000"/>
                  </a:schemeClr>
                </a:solidFill>
              </a:rPr>
              <a:t>Alcohol, medicines and drugs</a:t>
            </a:r>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2</a:t>
            </a:fld>
            <a:endParaRPr lang="en-US"/>
          </a:p>
        </p:txBody>
      </p:sp>
    </p:spTree>
    <p:extLst>
      <p:ext uri="{BB962C8B-B14F-4D97-AF65-F5344CB8AC3E}">
        <p14:creationId xmlns:p14="http://schemas.microsoft.com/office/powerpoint/2010/main" val="3368249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a:t>
            </a:r>
            <a:r>
              <a:rPr lang="nl-NL" dirty="0" err="1" smtClean="0"/>
              <a:t>leadership</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3</a:t>
            </a:fld>
            <a:endParaRPr lang="en-US"/>
          </a:p>
        </p:txBody>
      </p:sp>
      <p:pic>
        <p:nvPicPr>
          <p:cNvPr id="6146" name="Picture 2" descr="http://4.bp.blogspot.com/-rFthgqKT_XI/TuRtJL3BK1I/AAAAAAAAdIs/SJcEzAdyA2U/s1600/team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238" y="1500954"/>
            <a:ext cx="7737987" cy="481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90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team </a:t>
            </a:r>
            <a:r>
              <a:rPr lang="nl-NL" dirty="0" err="1" smtClean="0"/>
              <a:t>dynamics</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4</a:t>
            </a:fld>
            <a:endParaRPr lang="en-US"/>
          </a:p>
        </p:txBody>
      </p:sp>
      <p:sp>
        <p:nvSpPr>
          <p:cNvPr id="3" name="Rectangle 2"/>
          <p:cNvSpPr/>
          <p:nvPr/>
        </p:nvSpPr>
        <p:spPr>
          <a:xfrm>
            <a:off x="519764" y="1431685"/>
            <a:ext cx="8739739" cy="4708981"/>
          </a:xfrm>
          <a:prstGeom prst="rect">
            <a:avLst/>
          </a:prstGeom>
        </p:spPr>
        <p:txBody>
          <a:bodyPr wrap="square">
            <a:spAutoFit/>
          </a:bodyPr>
          <a:lstStyle/>
          <a:p>
            <a:pPr marL="0" indent="0">
              <a:lnSpc>
                <a:spcPct val="150000"/>
              </a:lnSpc>
              <a:buNone/>
            </a:pPr>
            <a:r>
              <a:rPr lang="en-US" sz="2000" b="0" dirty="0">
                <a:latin typeface="+mn-lt"/>
              </a:rPr>
              <a:t>`There was a team with four team members: </a:t>
            </a:r>
            <a:r>
              <a:rPr lang="en-US" sz="2000" dirty="0">
                <a:latin typeface="+mn-lt"/>
              </a:rPr>
              <a:t>Everybody, Somebody, Anybody a</a:t>
            </a:r>
            <a:r>
              <a:rPr lang="en-US" sz="2000" b="0" dirty="0">
                <a:latin typeface="+mn-lt"/>
              </a:rPr>
              <a:t>nd </a:t>
            </a:r>
            <a:r>
              <a:rPr lang="en-US" sz="2000" dirty="0">
                <a:latin typeface="+mn-lt"/>
              </a:rPr>
              <a:t>Nobody. </a:t>
            </a:r>
            <a:r>
              <a:rPr lang="en-US" sz="2000" b="0" dirty="0">
                <a:latin typeface="+mn-lt"/>
              </a:rPr>
              <a:t>There was an important job to so and </a:t>
            </a:r>
            <a:r>
              <a:rPr lang="en-US" sz="2000" dirty="0">
                <a:latin typeface="+mn-lt"/>
              </a:rPr>
              <a:t>Everybody </a:t>
            </a:r>
            <a:r>
              <a:rPr lang="en-US" sz="2000" b="0" dirty="0">
                <a:latin typeface="+mn-lt"/>
              </a:rPr>
              <a:t>was asked to do it. </a:t>
            </a:r>
            <a:r>
              <a:rPr lang="en-US" sz="2000" dirty="0">
                <a:latin typeface="+mn-lt"/>
              </a:rPr>
              <a:t>Everybody </a:t>
            </a:r>
            <a:r>
              <a:rPr lang="en-US" sz="2000" b="0" dirty="0">
                <a:latin typeface="+mn-lt"/>
              </a:rPr>
              <a:t>was sure </a:t>
            </a:r>
            <a:r>
              <a:rPr lang="en-US" sz="2000" dirty="0">
                <a:latin typeface="+mn-lt"/>
              </a:rPr>
              <a:t>Somebody </a:t>
            </a:r>
            <a:r>
              <a:rPr lang="en-US" sz="2000" b="0" dirty="0">
                <a:latin typeface="+mn-lt"/>
              </a:rPr>
              <a:t>would do it. </a:t>
            </a:r>
            <a:r>
              <a:rPr lang="en-US" sz="2000" dirty="0">
                <a:latin typeface="+mn-lt"/>
              </a:rPr>
              <a:t>Anybody </a:t>
            </a:r>
            <a:r>
              <a:rPr lang="en-US" sz="2000" b="0" dirty="0">
                <a:latin typeface="+mn-lt"/>
              </a:rPr>
              <a:t>could have done it, but </a:t>
            </a:r>
            <a:r>
              <a:rPr lang="en-US" sz="2000" dirty="0">
                <a:latin typeface="+mn-lt"/>
              </a:rPr>
              <a:t>Nobody </a:t>
            </a:r>
            <a:r>
              <a:rPr lang="en-US" sz="2000" b="0" dirty="0">
                <a:latin typeface="+mn-lt"/>
              </a:rPr>
              <a:t>did. </a:t>
            </a:r>
            <a:endParaRPr lang="en-US" sz="2000" b="0" dirty="0" smtClean="0">
              <a:latin typeface="+mn-lt"/>
            </a:endParaRPr>
          </a:p>
          <a:p>
            <a:pPr marL="0" indent="0">
              <a:lnSpc>
                <a:spcPct val="150000"/>
              </a:lnSpc>
              <a:buNone/>
            </a:pPr>
            <a:endParaRPr lang="nl-NL" sz="2000" b="0" dirty="0">
              <a:latin typeface="+mn-lt"/>
            </a:endParaRPr>
          </a:p>
          <a:p>
            <a:pPr marL="0" indent="0">
              <a:lnSpc>
                <a:spcPct val="150000"/>
              </a:lnSpc>
              <a:buNone/>
            </a:pPr>
            <a:r>
              <a:rPr lang="en-US" sz="2000" dirty="0" smtClean="0">
                <a:latin typeface="+mn-lt"/>
              </a:rPr>
              <a:t>Everybody </a:t>
            </a:r>
            <a:r>
              <a:rPr lang="en-US" sz="2000" b="0" dirty="0">
                <a:latin typeface="+mn-lt"/>
              </a:rPr>
              <a:t>was angry about this, because it was </a:t>
            </a:r>
            <a:r>
              <a:rPr lang="en-US" sz="2000" dirty="0">
                <a:latin typeface="+mn-lt"/>
              </a:rPr>
              <a:t>Somebody</a:t>
            </a:r>
            <a:r>
              <a:rPr lang="en-US" sz="2000" b="0" dirty="0">
                <a:latin typeface="+mn-lt"/>
              </a:rPr>
              <a:t>’s job. </a:t>
            </a:r>
            <a:r>
              <a:rPr lang="en-US" sz="2000" dirty="0">
                <a:latin typeface="+mn-lt"/>
              </a:rPr>
              <a:t>Everybody </a:t>
            </a:r>
            <a:r>
              <a:rPr lang="en-US" sz="2000" b="0" dirty="0">
                <a:latin typeface="+mn-lt"/>
              </a:rPr>
              <a:t>thought </a:t>
            </a:r>
            <a:r>
              <a:rPr lang="en-US" sz="2000" dirty="0">
                <a:latin typeface="+mn-lt"/>
              </a:rPr>
              <a:t>Anybody </a:t>
            </a:r>
            <a:r>
              <a:rPr lang="en-US" sz="2000" b="0" dirty="0">
                <a:latin typeface="+mn-lt"/>
              </a:rPr>
              <a:t>could do it, but </a:t>
            </a:r>
            <a:r>
              <a:rPr lang="en-US" sz="2000" dirty="0">
                <a:latin typeface="+mn-lt"/>
              </a:rPr>
              <a:t>Nobody </a:t>
            </a:r>
            <a:r>
              <a:rPr lang="en-US" sz="2000" b="0" dirty="0" err="1">
                <a:latin typeface="+mn-lt"/>
              </a:rPr>
              <a:t>realised</a:t>
            </a:r>
            <a:r>
              <a:rPr lang="en-US" sz="2000" b="0" dirty="0">
                <a:latin typeface="+mn-lt"/>
              </a:rPr>
              <a:t> that </a:t>
            </a:r>
            <a:r>
              <a:rPr lang="en-US" sz="2000" dirty="0">
                <a:latin typeface="+mn-lt"/>
              </a:rPr>
              <a:t>Everybody </a:t>
            </a:r>
            <a:r>
              <a:rPr lang="en-US" sz="2000" b="0" dirty="0">
                <a:latin typeface="+mn-lt"/>
              </a:rPr>
              <a:t>wouldn’t. In the end, </a:t>
            </a:r>
            <a:r>
              <a:rPr lang="en-US" sz="2000" dirty="0">
                <a:latin typeface="+mn-lt"/>
              </a:rPr>
              <a:t>Everybody </a:t>
            </a:r>
            <a:r>
              <a:rPr lang="en-US" sz="2000" b="0" dirty="0">
                <a:latin typeface="+mn-lt"/>
              </a:rPr>
              <a:t>blamed </a:t>
            </a:r>
            <a:r>
              <a:rPr lang="en-US" sz="2000" dirty="0">
                <a:latin typeface="+mn-lt"/>
              </a:rPr>
              <a:t>Somebody </a:t>
            </a:r>
            <a:r>
              <a:rPr lang="en-US" sz="2000" b="0" dirty="0">
                <a:latin typeface="+mn-lt"/>
              </a:rPr>
              <a:t>when </a:t>
            </a:r>
            <a:r>
              <a:rPr lang="en-US" sz="2000" dirty="0">
                <a:latin typeface="+mn-lt"/>
              </a:rPr>
              <a:t>Nobody </a:t>
            </a:r>
            <a:r>
              <a:rPr lang="en-US" sz="2000" b="0" dirty="0">
                <a:latin typeface="+mn-lt"/>
              </a:rPr>
              <a:t>did what </a:t>
            </a:r>
            <a:r>
              <a:rPr lang="en-US" sz="2000" dirty="0">
                <a:latin typeface="+mn-lt"/>
              </a:rPr>
              <a:t>Anybody </a:t>
            </a:r>
            <a:r>
              <a:rPr lang="en-US" sz="2000" b="0" dirty="0">
                <a:latin typeface="+mn-lt"/>
              </a:rPr>
              <a:t>could have done.’ </a:t>
            </a:r>
          </a:p>
        </p:txBody>
      </p:sp>
    </p:spTree>
    <p:extLst>
      <p:ext uri="{BB962C8B-B14F-4D97-AF65-F5344CB8AC3E}">
        <p14:creationId xmlns:p14="http://schemas.microsoft.com/office/powerpoint/2010/main" val="4071791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nummer 4"/>
          <p:cNvSpPr>
            <a:spLocks noGrp="1"/>
          </p:cNvSpPr>
          <p:nvPr>
            <p:ph type="sldNum" sz="quarter" idx="12"/>
          </p:nvPr>
        </p:nvSpPr>
        <p:spPr>
          <a:xfrm>
            <a:off x="4160838" y="6629400"/>
            <a:ext cx="4710112"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fld id="{647B00DD-90A4-44B9-BBF8-067912C7FED3}" type="slidenum">
              <a:rPr lang="nl-NL" sz="900" smtClean="0">
                <a:solidFill>
                  <a:schemeClr val="tx2"/>
                </a:solidFill>
              </a:rPr>
              <a:pPr algn="r"/>
              <a:t>5</a:t>
            </a:fld>
            <a:endParaRPr lang="nl-NL" sz="900" smtClean="0">
              <a:solidFill>
                <a:schemeClr val="tx2"/>
              </a:solidFill>
            </a:endParaRPr>
          </a:p>
        </p:txBody>
      </p:sp>
      <p:sp>
        <p:nvSpPr>
          <p:cNvPr id="38915" name="Rectangle 2"/>
          <p:cNvSpPr>
            <a:spLocks noGrp="1" noChangeArrowheads="1"/>
          </p:cNvSpPr>
          <p:nvPr>
            <p:ph type="title"/>
          </p:nvPr>
        </p:nvSpPr>
        <p:spPr/>
        <p:txBody>
          <a:bodyPr/>
          <a:lstStyle/>
          <a:p>
            <a:r>
              <a:rPr lang="nl-NL" dirty="0"/>
              <a:t>Teamwork – team </a:t>
            </a:r>
            <a:r>
              <a:rPr lang="nl-NL" dirty="0" err="1"/>
              <a:t>dynamics</a:t>
            </a:r>
            <a:endParaRPr lang="nl-NL" dirty="0" smtClean="0"/>
          </a:p>
        </p:txBody>
      </p:sp>
      <p:sp>
        <p:nvSpPr>
          <p:cNvPr id="38916" name="Rectangle 3"/>
          <p:cNvSpPr>
            <a:spLocks noGrp="1" noChangeArrowheads="1"/>
          </p:cNvSpPr>
          <p:nvPr>
            <p:ph type="body" idx="1"/>
          </p:nvPr>
        </p:nvSpPr>
        <p:spPr>
          <a:xfrm>
            <a:off x="742950" y="2258575"/>
            <a:ext cx="9163050" cy="5183187"/>
          </a:xfrm>
        </p:spPr>
        <p:txBody>
          <a:bodyPr/>
          <a:lstStyle/>
          <a:p>
            <a:r>
              <a:rPr lang="nl-NL" sz="1800" dirty="0" smtClean="0"/>
              <a:t>Trust 				(First time) meeting</a:t>
            </a:r>
          </a:p>
          <a:p>
            <a:pPr lvl="1">
              <a:buFontTx/>
              <a:buNone/>
            </a:pPr>
            <a:r>
              <a:rPr lang="nl-NL" sz="1800" dirty="0"/>
              <a:t>(</a:t>
            </a:r>
            <a:r>
              <a:rPr lang="nl-NL" sz="1800" dirty="0" err="1"/>
              <a:t>Acceptation</a:t>
            </a:r>
            <a:r>
              <a:rPr lang="nl-NL" sz="1800" dirty="0" smtClean="0"/>
              <a:t>)</a:t>
            </a:r>
          </a:p>
          <a:p>
            <a:pPr lvl="1">
              <a:buFontTx/>
              <a:buNone/>
            </a:pPr>
            <a:endParaRPr lang="nl-NL" sz="1800" dirty="0" smtClean="0"/>
          </a:p>
          <a:p>
            <a:r>
              <a:rPr lang="nl-NL" sz="1800" dirty="0" err="1" smtClean="0"/>
              <a:t>Openness</a:t>
            </a:r>
            <a:r>
              <a:rPr lang="nl-NL" sz="1800" dirty="0" smtClean="0"/>
              <a:t> 				Team building</a:t>
            </a:r>
          </a:p>
          <a:p>
            <a:pPr lvl="1">
              <a:buFontTx/>
              <a:buNone/>
            </a:pPr>
            <a:r>
              <a:rPr lang="nl-NL" sz="1800" dirty="0"/>
              <a:t>(</a:t>
            </a:r>
            <a:r>
              <a:rPr lang="nl-NL" sz="1800" dirty="0" err="1"/>
              <a:t>Speaking</a:t>
            </a:r>
            <a:r>
              <a:rPr lang="nl-NL" sz="1800" dirty="0"/>
              <a:t> out )</a:t>
            </a:r>
            <a:r>
              <a:rPr lang="nl-NL" sz="1800" dirty="0" smtClean="0"/>
              <a:t>			</a:t>
            </a:r>
          </a:p>
          <a:p>
            <a:pPr>
              <a:buFontTx/>
              <a:buNone/>
            </a:pPr>
            <a:r>
              <a:rPr lang="nl-NL" sz="1800" dirty="0" smtClean="0"/>
              <a:t>---------------------------------------------------------------</a:t>
            </a:r>
          </a:p>
          <a:p>
            <a:r>
              <a:rPr lang="nl-NL" sz="1800" dirty="0" err="1" smtClean="0"/>
              <a:t>Realisation</a:t>
            </a:r>
            <a:r>
              <a:rPr lang="nl-NL" sz="1800" dirty="0" smtClean="0"/>
              <a:t>				Briefing &amp; </a:t>
            </a:r>
            <a:r>
              <a:rPr lang="nl-NL" sz="1800" dirty="0" err="1" smtClean="0"/>
              <a:t>evaluation</a:t>
            </a:r>
            <a:endParaRPr lang="nl-NL" sz="1800" dirty="0" smtClean="0"/>
          </a:p>
          <a:p>
            <a:pPr lvl="1">
              <a:buFontTx/>
              <a:buNone/>
            </a:pPr>
            <a:r>
              <a:rPr lang="nl-NL" sz="1800" dirty="0"/>
              <a:t>(Target </a:t>
            </a:r>
            <a:r>
              <a:rPr lang="nl-NL" sz="1800" dirty="0" err="1"/>
              <a:t>integration</a:t>
            </a:r>
            <a:r>
              <a:rPr lang="nl-NL" sz="1800" dirty="0"/>
              <a:t> </a:t>
            </a:r>
            <a:r>
              <a:rPr lang="nl-NL" sz="1800" dirty="0" smtClean="0"/>
              <a:t>)</a:t>
            </a:r>
          </a:p>
          <a:p>
            <a:pPr lvl="1">
              <a:buFontTx/>
              <a:buNone/>
            </a:pPr>
            <a:endParaRPr lang="nl-NL" sz="1800" dirty="0" smtClean="0"/>
          </a:p>
          <a:p>
            <a:r>
              <a:rPr lang="nl-NL" sz="1800" dirty="0" err="1" smtClean="0"/>
              <a:t>Interdependence</a:t>
            </a:r>
            <a:r>
              <a:rPr lang="nl-NL" sz="1800" dirty="0" smtClean="0"/>
              <a:t> 		</a:t>
            </a:r>
            <a:r>
              <a:rPr lang="nl-NL" sz="1800" dirty="0"/>
              <a:t>T</a:t>
            </a:r>
            <a:r>
              <a:rPr lang="nl-NL" sz="1800" dirty="0" smtClean="0"/>
              <a:t>eam performance</a:t>
            </a:r>
          </a:p>
          <a:p>
            <a:pPr lvl="1">
              <a:buFontTx/>
              <a:buNone/>
            </a:pPr>
            <a:r>
              <a:rPr lang="nl-NL" sz="1800" dirty="0"/>
              <a:t>(</a:t>
            </a:r>
            <a:r>
              <a:rPr lang="nl-NL" sz="1800" dirty="0" err="1"/>
              <a:t>Process</a:t>
            </a:r>
            <a:r>
              <a:rPr lang="nl-NL" sz="1800" dirty="0"/>
              <a:t> control )</a:t>
            </a:r>
            <a:r>
              <a:rPr lang="nl-NL" sz="1800" dirty="0" smtClean="0"/>
              <a:t>			</a:t>
            </a:r>
          </a:p>
        </p:txBody>
      </p:sp>
      <p:sp>
        <p:nvSpPr>
          <p:cNvPr id="38917" name="AutoShape 4"/>
          <p:cNvSpPr>
            <a:spLocks noChangeArrowheads="1"/>
          </p:cNvSpPr>
          <p:nvPr/>
        </p:nvSpPr>
        <p:spPr bwMode="auto">
          <a:xfrm>
            <a:off x="4042055" y="2525721"/>
            <a:ext cx="660400" cy="3657600"/>
          </a:xfrm>
          <a:prstGeom prst="downArrow">
            <a:avLst>
              <a:gd name="adj1" fmla="val 50000"/>
              <a:gd name="adj2" fmla="val 150000"/>
            </a:avLst>
          </a:prstGeom>
          <a:solidFill>
            <a:schemeClr val="accent1"/>
          </a:solidFill>
          <a:ln w="9525">
            <a:solidFill>
              <a:schemeClr val="tx1"/>
            </a:solidFill>
            <a:miter lim="800000"/>
            <a:headEnd/>
            <a:tailEnd/>
          </a:ln>
        </p:spPr>
        <p:txBody>
          <a:bodyPr wrap="none" anchor="ctr"/>
          <a:lstStyle/>
          <a:p>
            <a:pPr algn="ctr">
              <a:buClrTx/>
              <a:buSzTx/>
              <a:buFontTx/>
              <a:buNone/>
            </a:pPr>
            <a:endParaRPr lang="nl-NL"/>
          </a:p>
        </p:txBody>
      </p:sp>
      <p:sp>
        <p:nvSpPr>
          <p:cNvPr id="38920" name="Text Box 8"/>
          <p:cNvSpPr txBox="1">
            <a:spLocks noChangeArrowheads="1"/>
          </p:cNvSpPr>
          <p:nvPr/>
        </p:nvSpPr>
        <p:spPr bwMode="auto">
          <a:xfrm>
            <a:off x="8610600" y="2904817"/>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GB" sz="1600" dirty="0"/>
              <a:t>Invisible</a:t>
            </a:r>
          </a:p>
        </p:txBody>
      </p:sp>
      <p:sp>
        <p:nvSpPr>
          <p:cNvPr id="38921" name="Text Box 9"/>
          <p:cNvSpPr txBox="1">
            <a:spLocks noChangeArrowheads="1"/>
          </p:cNvSpPr>
          <p:nvPr/>
        </p:nvSpPr>
        <p:spPr bwMode="auto">
          <a:xfrm>
            <a:off x="8488279" y="5004182"/>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GB" sz="1600" dirty="0"/>
              <a:t>Visible</a:t>
            </a:r>
          </a:p>
        </p:txBody>
      </p:sp>
      <p:sp>
        <p:nvSpPr>
          <p:cNvPr id="2" name="Rectangle 1"/>
          <p:cNvSpPr/>
          <p:nvPr/>
        </p:nvSpPr>
        <p:spPr>
          <a:xfrm>
            <a:off x="528491" y="1498245"/>
            <a:ext cx="7027127" cy="461665"/>
          </a:xfrm>
          <a:prstGeom prst="rect">
            <a:avLst/>
          </a:prstGeom>
        </p:spPr>
        <p:txBody>
          <a:bodyPr wrap="square">
            <a:spAutoFit/>
          </a:bodyPr>
          <a:lstStyle/>
          <a:p>
            <a:pPr lvl="0" defTabSz="852488" eaLnBrk="1" hangingPunct="1"/>
            <a:r>
              <a:rPr lang="nl-NL" kern="0" dirty="0">
                <a:latin typeface="Verdana"/>
                <a:ea typeface="+mj-ea"/>
                <a:cs typeface="+mj-cs"/>
              </a:rPr>
              <a:t>The </a:t>
            </a:r>
            <a:r>
              <a:rPr lang="nl-NL" kern="0" dirty="0" err="1">
                <a:latin typeface="Verdana"/>
                <a:ea typeface="+mj-ea"/>
                <a:cs typeface="+mj-cs"/>
              </a:rPr>
              <a:t>Effective</a:t>
            </a:r>
            <a:r>
              <a:rPr lang="nl-NL" kern="0" dirty="0">
                <a:latin typeface="Verdana"/>
                <a:ea typeface="+mj-ea"/>
                <a:cs typeface="+mj-cs"/>
              </a:rPr>
              <a:t> Group	</a:t>
            </a:r>
          </a:p>
        </p:txBody>
      </p:sp>
      <p:sp>
        <p:nvSpPr>
          <p:cNvPr id="3" name="Rounded Rectangle 2"/>
          <p:cNvSpPr/>
          <p:nvPr/>
        </p:nvSpPr>
        <p:spPr bwMode="auto">
          <a:xfrm>
            <a:off x="433137" y="2184927"/>
            <a:ext cx="8181474" cy="4177364"/>
          </a:xfrm>
          <a:prstGeom prst="roundRect">
            <a:avLst/>
          </a:prstGeom>
          <a:noFill/>
          <a:ln/>
          <a:extLst/>
        </p:spPr>
        <p:style>
          <a:lnRef idx="2">
            <a:schemeClr val="accent5"/>
          </a:lnRef>
          <a:fillRef idx="1">
            <a:schemeClr val="lt1"/>
          </a:fillRef>
          <a:effectRef idx="0">
            <a:schemeClr val="accent5"/>
          </a:effectRef>
          <a:fontRef idx="minor">
            <a:schemeClr val="dk1"/>
          </a:fontRef>
        </p:style>
        <p:txBody>
          <a:bodyPr vert="horz" wrap="square" lIns="0" tIns="0" rIns="0" bIns="0" numCol="1" rtlCol="0" anchor="b" anchorCtr="0" compatLnSpc="1">
            <a:prstTxWarp prst="textNoShape">
              <a:avLst/>
            </a:prstTxWarp>
          </a:bodyPr>
          <a:lstStyle/>
          <a:p>
            <a:pPr marL="0" marR="0" indent="0" algn="l" defTabSz="852488"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237717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nummer 3"/>
          <p:cNvSpPr>
            <a:spLocks noGrp="1"/>
          </p:cNvSpPr>
          <p:nvPr>
            <p:ph type="sldNum" sz="quarter" idx="12"/>
          </p:nvPr>
        </p:nvSpPr>
        <p:spPr>
          <a:xfrm>
            <a:off x="4160838" y="6629400"/>
            <a:ext cx="4710112"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fld id="{750A1D65-4D6D-4BD2-ADBE-29037F97DB15}" type="slidenum">
              <a:rPr lang="nl-NL" sz="900" smtClean="0">
                <a:solidFill>
                  <a:schemeClr val="tx2"/>
                </a:solidFill>
              </a:rPr>
              <a:pPr algn="r"/>
              <a:t>6</a:t>
            </a:fld>
            <a:endParaRPr lang="nl-NL" sz="900" smtClean="0">
              <a:solidFill>
                <a:schemeClr val="tx2"/>
              </a:solidFill>
            </a:endParaRPr>
          </a:p>
        </p:txBody>
      </p:sp>
      <p:sp>
        <p:nvSpPr>
          <p:cNvPr id="40963" name="Rectangle 2"/>
          <p:cNvSpPr>
            <a:spLocks noGrp="1" noChangeArrowheads="1"/>
          </p:cNvSpPr>
          <p:nvPr>
            <p:ph type="title"/>
          </p:nvPr>
        </p:nvSpPr>
        <p:spPr>
          <a:xfrm>
            <a:off x="920750" y="1844675"/>
            <a:ext cx="8420100" cy="1143000"/>
          </a:xfrm>
        </p:spPr>
        <p:txBody>
          <a:bodyPr/>
          <a:lstStyle/>
          <a:p>
            <a:pPr algn="ctr"/>
            <a:r>
              <a:rPr lang="en-GB" sz="4000" dirty="0" smtClean="0">
                <a:solidFill>
                  <a:schemeClr val="tx1"/>
                </a:solidFill>
              </a:rPr>
              <a:t>To tolerate = To stimulate</a:t>
            </a:r>
          </a:p>
        </p:txBody>
      </p:sp>
      <p:sp>
        <p:nvSpPr>
          <p:cNvPr id="40965" name="Rectangle 2"/>
          <p:cNvSpPr>
            <a:spLocks noChangeArrowheads="1"/>
          </p:cNvSpPr>
          <p:nvPr/>
        </p:nvSpPr>
        <p:spPr bwMode="auto">
          <a:xfrm>
            <a:off x="744538" y="228600"/>
            <a:ext cx="84185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852488">
              <a:buClrTx/>
              <a:buSzTx/>
              <a:buFontTx/>
              <a:buNone/>
            </a:pPr>
            <a:r>
              <a:rPr lang="en-GB" sz="2400" dirty="0" smtClean="0">
                <a:solidFill>
                  <a:schemeClr val="tx2"/>
                </a:solidFill>
              </a:rPr>
              <a:t>Teamwork - team dynamics</a:t>
            </a:r>
            <a:endParaRPr lang="en-GB" sz="2400" dirty="0">
              <a:solidFill>
                <a:schemeClr val="tx2"/>
              </a:solidFill>
            </a:endParaRPr>
          </a:p>
        </p:txBody>
      </p:sp>
    </p:spTree>
    <p:extLst>
      <p:ext uri="{BB962C8B-B14F-4D97-AF65-F5344CB8AC3E}">
        <p14:creationId xmlns:p14="http://schemas.microsoft.com/office/powerpoint/2010/main" val="221907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a:t>
            </a:r>
            <a:r>
              <a:rPr lang="nl-NL" dirty="0" err="1"/>
              <a:t>leadership</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7</a:t>
            </a:fld>
            <a:endParaRPr lang="en-US"/>
          </a:p>
        </p:txBody>
      </p:sp>
      <p:sp>
        <p:nvSpPr>
          <p:cNvPr id="5" name="Content Placeholder 4"/>
          <p:cNvSpPr txBox="1">
            <a:spLocks noGrp="1"/>
          </p:cNvSpPr>
          <p:nvPr>
            <p:ph idx="1"/>
          </p:nvPr>
        </p:nvSpPr>
        <p:spPr>
          <a:xfrm>
            <a:off x="792111" y="2169960"/>
            <a:ext cx="4201791" cy="2015936"/>
          </a:xfrm>
          <a:prstGeom prst="rect">
            <a:avLst/>
          </a:prstGeom>
          <a:noFill/>
        </p:spPr>
        <p:txBody>
          <a:bodyPr wrap="none" rtlCol="0">
            <a:spAutoFit/>
          </a:bodyPr>
          <a:lstStyle/>
          <a:p>
            <a:r>
              <a:rPr lang="nl-NL" sz="2000" dirty="0" err="1" smtClean="0"/>
              <a:t>What</a:t>
            </a:r>
            <a:r>
              <a:rPr lang="nl-NL" sz="2000" dirty="0" smtClean="0"/>
              <a:t> is </a:t>
            </a:r>
            <a:r>
              <a:rPr lang="nl-NL" sz="2000" dirty="0" err="1" smtClean="0"/>
              <a:t>good</a:t>
            </a:r>
            <a:r>
              <a:rPr lang="nl-NL" sz="2000" dirty="0" smtClean="0"/>
              <a:t> </a:t>
            </a:r>
            <a:r>
              <a:rPr lang="nl-NL" sz="2000" dirty="0" err="1" smtClean="0"/>
              <a:t>leadership</a:t>
            </a:r>
            <a:r>
              <a:rPr lang="nl-NL" sz="2000" dirty="0" smtClean="0"/>
              <a:t>?</a:t>
            </a:r>
          </a:p>
          <a:p>
            <a:endParaRPr lang="nl-NL" dirty="0"/>
          </a:p>
          <a:p>
            <a:endParaRPr lang="nl-NL" dirty="0"/>
          </a:p>
          <a:p>
            <a:r>
              <a:rPr lang="nl-NL" sz="2000" dirty="0" err="1" smtClean="0"/>
              <a:t>What</a:t>
            </a:r>
            <a:r>
              <a:rPr lang="nl-NL" sz="2000" dirty="0" smtClean="0"/>
              <a:t> is </a:t>
            </a:r>
            <a:r>
              <a:rPr lang="nl-NL" sz="2000" dirty="0" err="1" smtClean="0"/>
              <a:t>good</a:t>
            </a:r>
            <a:r>
              <a:rPr lang="nl-NL" sz="2000" dirty="0" smtClean="0"/>
              <a:t> </a:t>
            </a:r>
            <a:r>
              <a:rPr lang="nl-NL" sz="2000" dirty="0" err="1" smtClean="0"/>
              <a:t>followership</a:t>
            </a:r>
            <a:r>
              <a:rPr lang="nl-NL" sz="2000" dirty="0" smtClean="0"/>
              <a:t>?</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993" y="3792090"/>
            <a:ext cx="4139007" cy="275933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8042" t="14728" r="15833" b="36124"/>
          <a:stretch/>
        </p:blipFill>
        <p:spPr>
          <a:xfrm>
            <a:off x="5766993" y="1190846"/>
            <a:ext cx="4139006" cy="2307266"/>
          </a:xfrm>
          <a:prstGeom prst="rect">
            <a:avLst/>
          </a:prstGeom>
        </p:spPr>
      </p:pic>
    </p:spTree>
    <p:extLst>
      <p:ext uri="{BB962C8B-B14F-4D97-AF65-F5344CB8AC3E}">
        <p14:creationId xmlns:p14="http://schemas.microsoft.com/office/powerpoint/2010/main" val="3674779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Teamwork - Communication</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8</a:t>
            </a:fld>
            <a:endParaRPr lang="en-US"/>
          </a:p>
        </p:txBody>
      </p:sp>
      <p:pic>
        <p:nvPicPr>
          <p:cNvPr id="14338" name="Picture 2" descr="http://t2.gstatic.com/images?q=tbn:ANd9GcRvRBzL6EIqbsXZCo8VBLszLyi1TeFv1zTHohv20TLHX0D6SZ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294" y="1803962"/>
            <a:ext cx="5422900" cy="406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88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nummer 2"/>
          <p:cNvSpPr>
            <a:spLocks noGrp="1"/>
          </p:cNvSpPr>
          <p:nvPr>
            <p:ph type="sldNum" sz="quarter" idx="12"/>
          </p:nvPr>
        </p:nvSpPr>
        <p:spPr>
          <a:xfrm>
            <a:off x="4160838" y="6629400"/>
            <a:ext cx="4710112"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fld id="{A23CA7DF-A1DF-4C40-86BE-7252624D1280}" type="slidenum">
              <a:rPr lang="nl-NL" sz="900" smtClean="0">
                <a:solidFill>
                  <a:schemeClr val="tx2"/>
                </a:solidFill>
              </a:rPr>
              <a:pPr algn="r"/>
              <a:t>9</a:t>
            </a:fld>
            <a:endParaRPr lang="nl-NL" sz="900" smtClean="0">
              <a:solidFill>
                <a:schemeClr val="tx2"/>
              </a:solidFill>
            </a:endParaRPr>
          </a:p>
        </p:txBody>
      </p:sp>
      <p:sp>
        <p:nvSpPr>
          <p:cNvPr id="254978" name="Oval 2" descr="Brede diagonaal omhoog"/>
          <p:cNvSpPr>
            <a:spLocks noChangeArrowheads="1"/>
          </p:cNvSpPr>
          <p:nvPr/>
        </p:nvSpPr>
        <p:spPr bwMode="auto">
          <a:xfrm>
            <a:off x="2214563" y="2303463"/>
            <a:ext cx="5200650" cy="2819400"/>
          </a:xfrm>
          <a:prstGeom prst="ellipse">
            <a:avLst/>
          </a:prstGeom>
          <a:pattFill prst="wdUpDiag">
            <a:fgClr>
              <a:schemeClr val="accent1"/>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buClrTx/>
              <a:buSzTx/>
              <a:buFontTx/>
              <a:buNone/>
            </a:pPr>
            <a:endParaRPr lang="nl-NL"/>
          </a:p>
        </p:txBody>
      </p:sp>
      <p:sp>
        <p:nvSpPr>
          <p:cNvPr id="254979" name="Arc 3"/>
          <p:cNvSpPr>
            <a:spLocks/>
          </p:cNvSpPr>
          <p:nvPr/>
        </p:nvSpPr>
        <p:spPr bwMode="auto">
          <a:xfrm flipH="1" flipV="1">
            <a:off x="2544763" y="1312863"/>
            <a:ext cx="825500" cy="5029200"/>
          </a:xfrm>
          <a:custGeom>
            <a:avLst/>
            <a:gdLst>
              <a:gd name="T0" fmla="*/ 2147483647 w 24356"/>
              <a:gd name="T1" fmla="*/ 0 h 43200"/>
              <a:gd name="T2" fmla="*/ 0 w 24356"/>
              <a:gd name="T3" fmla="*/ 2147483647 h 43200"/>
              <a:gd name="T4" fmla="*/ 2147483647 w 24356"/>
              <a:gd name="T5" fmla="*/ 2147483647 h 43200"/>
              <a:gd name="T6" fmla="*/ 0 60000 65536"/>
              <a:gd name="T7" fmla="*/ 0 60000 65536"/>
              <a:gd name="T8" fmla="*/ 0 60000 65536"/>
              <a:gd name="T9" fmla="*/ 0 w 24356"/>
              <a:gd name="T10" fmla="*/ 0 h 43200"/>
              <a:gd name="T11" fmla="*/ 24356 w 24356"/>
              <a:gd name="T12" fmla="*/ 43200 h 43200"/>
            </a:gdLst>
            <a:ahLst/>
            <a:cxnLst>
              <a:cxn ang="T6">
                <a:pos x="T0" y="T1"/>
              </a:cxn>
              <a:cxn ang="T7">
                <a:pos x="T2" y="T3"/>
              </a:cxn>
              <a:cxn ang="T8">
                <a:pos x="T4" y="T5"/>
              </a:cxn>
            </a:cxnLst>
            <a:rect l="T9" t="T10" r="T11" b="T12"/>
            <a:pathLst>
              <a:path w="24356" h="43200" fill="none" extrusionOk="0">
                <a:moveTo>
                  <a:pt x="2755" y="0"/>
                </a:moveTo>
                <a:cubicBezTo>
                  <a:pt x="14685" y="0"/>
                  <a:pt x="24356" y="9670"/>
                  <a:pt x="24356" y="21600"/>
                </a:cubicBezTo>
                <a:cubicBezTo>
                  <a:pt x="24356" y="33529"/>
                  <a:pt x="14685" y="43200"/>
                  <a:pt x="2756" y="43200"/>
                </a:cubicBezTo>
                <a:cubicBezTo>
                  <a:pt x="1834" y="43200"/>
                  <a:pt x="913" y="43141"/>
                  <a:pt x="-1" y="43023"/>
                </a:cubicBezTo>
              </a:path>
              <a:path w="24356" h="43200" stroke="0" extrusionOk="0">
                <a:moveTo>
                  <a:pt x="2755" y="0"/>
                </a:moveTo>
                <a:cubicBezTo>
                  <a:pt x="14685" y="0"/>
                  <a:pt x="24356" y="9670"/>
                  <a:pt x="24356" y="21600"/>
                </a:cubicBezTo>
                <a:cubicBezTo>
                  <a:pt x="24356" y="33529"/>
                  <a:pt x="14685" y="43200"/>
                  <a:pt x="2756" y="43200"/>
                </a:cubicBezTo>
                <a:cubicBezTo>
                  <a:pt x="1834" y="43200"/>
                  <a:pt x="913" y="43141"/>
                  <a:pt x="-1" y="43023"/>
                </a:cubicBezTo>
                <a:lnTo>
                  <a:pt x="2756" y="21600"/>
                </a:lnTo>
                <a:close/>
              </a:path>
            </a:pathLst>
          </a:custGeom>
          <a:noFill/>
          <a:ln w="38100" cap="rnd">
            <a:solidFill>
              <a:schemeClr val="tx1"/>
            </a:solidFill>
            <a:prstDash val="sysDot"/>
            <a:round/>
            <a:headEnd/>
            <a:tailEnd type="arrow" w="med" len="med"/>
          </a:ln>
          <a:extLst>
            <a:ext uri="{909E8E84-426E-40DD-AFC4-6F175D3DCCD1}">
              <a14:hiddenFill xmlns:a14="http://schemas.microsoft.com/office/drawing/2010/main">
                <a:solidFill>
                  <a:srgbClr val="FFFFFF"/>
                </a:solidFill>
              </a14:hiddenFill>
            </a:ext>
          </a:extLst>
        </p:spPr>
        <p:txBody>
          <a:bodyPr rot="10800000" wrap="none" anchor="ctr"/>
          <a:lstStyle/>
          <a:p>
            <a:pPr algn="ctr">
              <a:buClrTx/>
              <a:buSzTx/>
              <a:buFontTx/>
              <a:buNone/>
            </a:pPr>
            <a:endParaRPr lang="nl-NL"/>
          </a:p>
        </p:txBody>
      </p:sp>
      <p:sp>
        <p:nvSpPr>
          <p:cNvPr id="254980" name="Oval 4"/>
          <p:cNvSpPr>
            <a:spLocks noChangeArrowheads="1"/>
          </p:cNvSpPr>
          <p:nvPr/>
        </p:nvSpPr>
        <p:spPr bwMode="auto">
          <a:xfrm>
            <a:off x="2090738" y="5427663"/>
            <a:ext cx="5448300" cy="228600"/>
          </a:xfrm>
          <a:prstGeom prst="ellipse">
            <a:avLst/>
          </a:prstGeom>
          <a:solidFill>
            <a:schemeClr val="tx2"/>
          </a:solidFill>
          <a:ln w="9525">
            <a:solidFill>
              <a:schemeClr val="tx1"/>
            </a:solidFill>
            <a:round/>
            <a:headEnd/>
            <a:tailEnd/>
          </a:ln>
        </p:spPr>
        <p:txBody>
          <a:bodyPr wrap="none" anchor="ctr"/>
          <a:lstStyle/>
          <a:p>
            <a:pPr algn="ctr">
              <a:buClrTx/>
              <a:buSzTx/>
              <a:buFontTx/>
              <a:buNone/>
            </a:pPr>
            <a:endParaRPr lang="nl-NL"/>
          </a:p>
        </p:txBody>
      </p:sp>
      <p:sp>
        <p:nvSpPr>
          <p:cNvPr id="254981" name="Oval 5"/>
          <p:cNvSpPr>
            <a:spLocks noChangeArrowheads="1"/>
          </p:cNvSpPr>
          <p:nvPr/>
        </p:nvSpPr>
        <p:spPr bwMode="auto">
          <a:xfrm>
            <a:off x="2090738" y="1770063"/>
            <a:ext cx="5448300" cy="228600"/>
          </a:xfrm>
          <a:prstGeom prst="ellipse">
            <a:avLst/>
          </a:prstGeom>
          <a:solidFill>
            <a:schemeClr val="tx2"/>
          </a:solidFill>
          <a:ln w="9525">
            <a:solidFill>
              <a:schemeClr val="tx1"/>
            </a:solidFill>
            <a:round/>
            <a:headEnd/>
            <a:tailEnd/>
          </a:ln>
        </p:spPr>
        <p:txBody>
          <a:bodyPr wrap="none" anchor="ctr"/>
          <a:lstStyle/>
          <a:p>
            <a:pPr algn="ctr">
              <a:buClrTx/>
              <a:buSzTx/>
              <a:buFontTx/>
              <a:buNone/>
            </a:pPr>
            <a:endParaRPr lang="nl-NL"/>
          </a:p>
        </p:txBody>
      </p:sp>
      <p:sp>
        <p:nvSpPr>
          <p:cNvPr id="254982" name="AutoShape 6"/>
          <p:cNvSpPr>
            <a:spLocks noChangeArrowheads="1"/>
          </p:cNvSpPr>
          <p:nvPr/>
        </p:nvSpPr>
        <p:spPr bwMode="auto">
          <a:xfrm>
            <a:off x="4608513" y="1562100"/>
            <a:ext cx="412750" cy="4495800"/>
          </a:xfrm>
          <a:prstGeom prst="downArrow">
            <a:avLst>
              <a:gd name="adj1" fmla="val 50000"/>
              <a:gd name="adj2" fmla="val 295000"/>
            </a:avLst>
          </a:prstGeom>
          <a:solidFill>
            <a:schemeClr val="accent1"/>
          </a:solidFill>
          <a:ln w="9525">
            <a:solidFill>
              <a:schemeClr val="tx1"/>
            </a:solidFill>
            <a:miter lim="800000"/>
            <a:headEnd/>
            <a:tailEnd/>
          </a:ln>
        </p:spPr>
        <p:txBody>
          <a:bodyPr wrap="none" anchor="ctr"/>
          <a:lstStyle/>
          <a:p>
            <a:pPr algn="ctr">
              <a:buClrTx/>
              <a:buSzTx/>
              <a:buFontTx/>
              <a:buNone/>
            </a:pPr>
            <a:endParaRPr lang="nl-NL"/>
          </a:p>
        </p:txBody>
      </p:sp>
      <p:sp>
        <p:nvSpPr>
          <p:cNvPr id="254983" name="Text Box 7"/>
          <p:cNvSpPr txBox="1">
            <a:spLocks noChangeArrowheads="1"/>
          </p:cNvSpPr>
          <p:nvPr/>
        </p:nvSpPr>
        <p:spPr bwMode="auto">
          <a:xfrm>
            <a:off x="3901669" y="1083562"/>
            <a:ext cx="17970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lnSpc>
                <a:spcPct val="110000"/>
              </a:lnSpc>
              <a:spcBef>
                <a:spcPct val="100000"/>
              </a:spcBef>
              <a:buClrTx/>
              <a:buSzTx/>
              <a:buFontTx/>
              <a:buNone/>
            </a:pPr>
            <a:r>
              <a:rPr lang="en-GB" sz="2800" dirty="0"/>
              <a:t>SENDER</a:t>
            </a:r>
          </a:p>
        </p:txBody>
      </p:sp>
      <p:sp>
        <p:nvSpPr>
          <p:cNvPr id="254984" name="Text Box 8"/>
          <p:cNvSpPr txBox="1">
            <a:spLocks noChangeArrowheads="1"/>
          </p:cNvSpPr>
          <p:nvPr/>
        </p:nvSpPr>
        <p:spPr bwMode="auto">
          <a:xfrm>
            <a:off x="3862388" y="6021388"/>
            <a:ext cx="1911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spcBef>
                <a:spcPct val="100000"/>
              </a:spcBef>
              <a:buClrTx/>
              <a:buSzTx/>
              <a:buFontTx/>
              <a:buNone/>
            </a:pPr>
            <a:r>
              <a:rPr lang="en-GB" sz="2800"/>
              <a:t>Receiver</a:t>
            </a:r>
          </a:p>
        </p:txBody>
      </p:sp>
      <p:sp>
        <p:nvSpPr>
          <p:cNvPr id="254985" name="Text Box 9"/>
          <p:cNvSpPr txBox="1">
            <a:spLocks noChangeArrowheads="1"/>
          </p:cNvSpPr>
          <p:nvPr/>
        </p:nvSpPr>
        <p:spPr bwMode="auto">
          <a:xfrm>
            <a:off x="3868738" y="3201988"/>
            <a:ext cx="1941512" cy="557212"/>
          </a:xfrm>
          <a:prstGeom prst="rect">
            <a:avLst/>
          </a:prstGeom>
          <a:solidFill>
            <a:srgbClr val="003399"/>
          </a:solidFill>
          <a:ln w="38100">
            <a:solidFill>
              <a:srgbClr val="FF0000"/>
            </a:solidFill>
            <a:miter lim="800000"/>
            <a:headEnd/>
            <a:tailEnd/>
          </a:ln>
        </p:spPr>
        <p:txBody>
          <a:bodyPr wrap="none" anchor="ct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spcBef>
                <a:spcPct val="50000"/>
              </a:spcBef>
              <a:buClrTx/>
              <a:buSzTx/>
              <a:buFontTx/>
              <a:buNone/>
            </a:pPr>
            <a:r>
              <a:rPr lang="en-GB" sz="2800">
                <a:solidFill>
                  <a:schemeClr val="tx2"/>
                </a:solidFill>
              </a:rPr>
              <a:t>Message</a:t>
            </a:r>
          </a:p>
        </p:txBody>
      </p:sp>
      <p:sp>
        <p:nvSpPr>
          <p:cNvPr id="254986" name="Text Box 10"/>
          <p:cNvSpPr txBox="1">
            <a:spLocks noChangeArrowheads="1"/>
          </p:cNvSpPr>
          <p:nvPr/>
        </p:nvSpPr>
        <p:spPr bwMode="auto">
          <a:xfrm>
            <a:off x="5268913" y="3979863"/>
            <a:ext cx="2146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spcBef>
                <a:spcPct val="50000"/>
              </a:spcBef>
              <a:buClrTx/>
              <a:buSzTx/>
              <a:buFontTx/>
              <a:buNone/>
            </a:pPr>
            <a:r>
              <a:rPr lang="en-GB" sz="2800">
                <a:solidFill>
                  <a:schemeClr val="hlink"/>
                </a:solidFill>
              </a:rPr>
              <a:t>Noise</a:t>
            </a:r>
          </a:p>
        </p:txBody>
      </p:sp>
      <p:sp>
        <p:nvSpPr>
          <p:cNvPr id="254987" name="Text Box 11"/>
          <p:cNvSpPr txBox="1">
            <a:spLocks noChangeArrowheads="1"/>
          </p:cNvSpPr>
          <p:nvPr/>
        </p:nvSpPr>
        <p:spPr bwMode="auto">
          <a:xfrm>
            <a:off x="7554913" y="1693863"/>
            <a:ext cx="119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spcBef>
                <a:spcPct val="50000"/>
              </a:spcBef>
              <a:buClrTx/>
              <a:buSzTx/>
              <a:buFontTx/>
              <a:buNone/>
            </a:pPr>
            <a:r>
              <a:rPr lang="en-GB" sz="2000"/>
              <a:t>FILTER</a:t>
            </a:r>
          </a:p>
        </p:txBody>
      </p:sp>
      <p:sp>
        <p:nvSpPr>
          <p:cNvPr id="254988" name="Text Box 12"/>
          <p:cNvSpPr txBox="1">
            <a:spLocks noChangeArrowheads="1"/>
          </p:cNvSpPr>
          <p:nvPr/>
        </p:nvSpPr>
        <p:spPr bwMode="auto">
          <a:xfrm>
            <a:off x="7637463" y="5313363"/>
            <a:ext cx="119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spcBef>
                <a:spcPct val="50000"/>
              </a:spcBef>
              <a:buClrTx/>
              <a:buSzTx/>
              <a:buFontTx/>
              <a:buNone/>
            </a:pPr>
            <a:r>
              <a:rPr lang="en-GB" sz="2000"/>
              <a:t>FILTER</a:t>
            </a:r>
          </a:p>
        </p:txBody>
      </p:sp>
      <p:sp>
        <p:nvSpPr>
          <p:cNvPr id="254989" name="Text Box 13"/>
          <p:cNvSpPr txBox="1">
            <a:spLocks noChangeArrowheads="1"/>
          </p:cNvSpPr>
          <p:nvPr/>
        </p:nvSpPr>
        <p:spPr bwMode="auto">
          <a:xfrm>
            <a:off x="920750" y="2227263"/>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spcBef>
                <a:spcPct val="50000"/>
              </a:spcBef>
              <a:buClrTx/>
              <a:buSzTx/>
              <a:buFontTx/>
              <a:buNone/>
            </a:pPr>
            <a:r>
              <a:rPr lang="en-GB" sz="2000"/>
              <a:t>FEEDBACK</a:t>
            </a:r>
          </a:p>
        </p:txBody>
      </p:sp>
      <p:sp>
        <p:nvSpPr>
          <p:cNvPr id="52240" name="Rectangle 2"/>
          <p:cNvSpPr>
            <a:spLocks noChangeArrowheads="1"/>
          </p:cNvSpPr>
          <p:nvPr/>
        </p:nvSpPr>
        <p:spPr bwMode="auto">
          <a:xfrm>
            <a:off x="668338" y="152400"/>
            <a:ext cx="84185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852488">
              <a:buClrTx/>
              <a:buSzTx/>
              <a:buFontTx/>
              <a:buNone/>
            </a:pPr>
            <a:r>
              <a:rPr lang="nl-NL" kern="0" dirty="0">
                <a:solidFill>
                  <a:srgbClr val="FFFFFF"/>
                </a:solidFill>
                <a:latin typeface="Verdana"/>
                <a:ea typeface="+mj-ea"/>
                <a:cs typeface="+mj-cs"/>
              </a:rPr>
              <a:t>Teamwork - Communication</a:t>
            </a:r>
            <a:endParaRPr lang="en-GB" sz="2400" dirty="0">
              <a:solidFill>
                <a:schemeClr val="tx2"/>
              </a:solidFill>
            </a:endParaRPr>
          </a:p>
        </p:txBody>
      </p:sp>
    </p:spTree>
    <p:extLst>
      <p:ext uri="{BB962C8B-B14F-4D97-AF65-F5344CB8AC3E}">
        <p14:creationId xmlns:p14="http://schemas.microsoft.com/office/powerpoint/2010/main" val="3141094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498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498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5498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549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4978"/>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5498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54981"/>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2549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4980"/>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54988"/>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254979"/>
                                        </p:tgtEl>
                                        <p:attrNameLst>
                                          <p:attrName>style.visibility</p:attrName>
                                        </p:attrNameLst>
                                      </p:cBhvr>
                                      <p:to>
                                        <p:strVal val="visible"/>
                                      </p:to>
                                    </p:se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254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nimBg="1"/>
      <p:bldP spid="254979" grpId="0" animBg="1"/>
      <p:bldP spid="254980" grpId="0" animBg="1"/>
      <p:bldP spid="254981" grpId="0" animBg="1"/>
      <p:bldP spid="254982" grpId="0" animBg="1"/>
      <p:bldP spid="254983" grpId="0" autoUpdateAnimBg="0"/>
      <p:bldP spid="254984" grpId="0" autoUpdateAnimBg="0"/>
      <p:bldP spid="254985" grpId="0" animBg="1" autoUpdateAnimBg="0"/>
      <p:bldP spid="254986" grpId="0" autoUpdateAnimBg="0"/>
      <p:bldP spid="254987" grpId="0" autoUpdateAnimBg="0"/>
      <p:bldP spid="254988" grpId="0" autoUpdateAnimBg="0"/>
      <p:bldP spid="254989" grpId="0" autoUpdateAnimBg="0"/>
    </p:bldLst>
  </p:timing>
</p:sld>
</file>

<file path=ppt/theme/theme1.xml><?xml version="1.0" encoding="utf-8"?>
<a:theme xmlns:a="http://schemas.openxmlformats.org/drawingml/2006/main" name="NLR presentatie future maintenance trainingv2">
  <a:themeElements>
    <a:clrScheme name="1_NLR_V1 1">
      <a:dk1>
        <a:srgbClr val="005073"/>
      </a:dk1>
      <a:lt1>
        <a:srgbClr val="FFFFFF"/>
      </a:lt1>
      <a:dk2>
        <a:srgbClr val="FFFFFF"/>
      </a:dk2>
      <a:lt2>
        <a:srgbClr val="000000"/>
      </a:lt2>
      <a:accent1>
        <a:srgbClr val="0094D0"/>
      </a:accent1>
      <a:accent2>
        <a:srgbClr val="00FFFF"/>
      </a:accent2>
      <a:accent3>
        <a:srgbClr val="FFFFFF"/>
      </a:accent3>
      <a:accent4>
        <a:srgbClr val="004361"/>
      </a:accent4>
      <a:accent5>
        <a:srgbClr val="AAC8E4"/>
      </a:accent5>
      <a:accent6>
        <a:srgbClr val="00E7E7"/>
      </a:accent6>
      <a:hlink>
        <a:srgbClr val="F09C36"/>
      </a:hlink>
      <a:folHlink>
        <a:srgbClr val="FFF6EC"/>
      </a:folHlink>
    </a:clrScheme>
    <a:fontScheme name="1_NLR_V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NLR_V1 1">
        <a:dk1>
          <a:srgbClr val="005073"/>
        </a:dk1>
        <a:lt1>
          <a:srgbClr val="FFFFFF"/>
        </a:lt1>
        <a:dk2>
          <a:srgbClr val="FFFFFF"/>
        </a:dk2>
        <a:lt2>
          <a:srgbClr val="000000"/>
        </a:lt2>
        <a:accent1>
          <a:srgbClr val="0094D0"/>
        </a:accent1>
        <a:accent2>
          <a:srgbClr val="00FFFF"/>
        </a:accent2>
        <a:accent3>
          <a:srgbClr val="FFFFFF"/>
        </a:accent3>
        <a:accent4>
          <a:srgbClr val="004361"/>
        </a:accent4>
        <a:accent5>
          <a:srgbClr val="AAC8E4"/>
        </a:accent5>
        <a:accent6>
          <a:srgbClr val="00E7E7"/>
        </a:accent6>
        <a:hlink>
          <a:srgbClr val="F09C36"/>
        </a:hlink>
        <a:folHlink>
          <a:srgbClr val="FFF6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NLR presentatie future maintenance trainingv2</Template>
  <TotalTime>1846</TotalTime>
  <Words>663</Words>
  <Application>Microsoft Office PowerPoint</Application>
  <PresentationFormat>A4 Paper (210x297 mm)</PresentationFormat>
  <Paragraphs>189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NLR presentatie future maintenance trainingv2</vt:lpstr>
      <vt:lpstr>PowerPoint Presentation</vt:lpstr>
      <vt:lpstr>Topics</vt:lpstr>
      <vt:lpstr>Teamwork - leadership</vt:lpstr>
      <vt:lpstr>Teamwork – team dynamics</vt:lpstr>
      <vt:lpstr>Teamwork – team dynamics</vt:lpstr>
      <vt:lpstr>To tolerate = To stimulate</vt:lpstr>
      <vt:lpstr>Teamwork - leadership</vt:lpstr>
      <vt:lpstr>Teamwork - Communication</vt:lpstr>
      <vt:lpstr>PowerPoint Presentation</vt:lpstr>
      <vt:lpstr>Teamwork - communication</vt:lpstr>
      <vt:lpstr>Teamwork - communication</vt:lpstr>
      <vt:lpstr>PowerPoint Presentation</vt:lpstr>
      <vt:lpstr>Teamwork - communication</vt:lpstr>
      <vt:lpstr>Teamwork - communication</vt:lpstr>
      <vt:lpstr>Exercise</vt:lpstr>
      <vt:lpstr>Teamwork – Team situational awareness</vt:lpstr>
      <vt:lpstr>Teamwork - Cultural differences</vt:lpstr>
      <vt:lpstr>Teamwork - Behaviour is a choice</vt:lpstr>
      <vt:lpstr>Teamwork - Behaviour </vt:lpstr>
    </vt:vector>
  </TitlesOfParts>
  <Company>National Aerospace Laboratory - NLR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Aerospace Laboratory</dc:title>
  <dc:creator>Nabben, Anneke</dc:creator>
  <cp:lastModifiedBy>Balk, Arjen</cp:lastModifiedBy>
  <cp:revision>120</cp:revision>
  <cp:lastPrinted>2004-11-04T08:53:50Z</cp:lastPrinted>
  <dcterms:created xsi:type="dcterms:W3CDTF">2012-07-02T12:17:47Z</dcterms:created>
  <dcterms:modified xsi:type="dcterms:W3CDTF">2013-01-09T14:18:51Z</dcterms:modified>
</cp:coreProperties>
</file>